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286" r:id="rId5"/>
    <p:sldId id="3287" r:id="rId6"/>
    <p:sldId id="3347" r:id="rId7"/>
    <p:sldId id="3348" r:id="rId8"/>
    <p:sldId id="3349" r:id="rId9"/>
    <p:sldId id="3350" r:id="rId10"/>
    <p:sldId id="3346" r:id="rId11"/>
    <p:sldId id="3351" r:id="rId12"/>
    <p:sldId id="3352" r:id="rId13"/>
    <p:sldId id="3309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chant, Jean-Michel" initials="GJ" lastIdx="1" clrIdx="0">
    <p:extLst>
      <p:ext uri="{19B8F6BF-5375-455C-9EA6-DF929625EA0E}">
        <p15:presenceInfo xmlns:p15="http://schemas.microsoft.com/office/powerpoint/2012/main" userId="Glachant, Jean-Mich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9E3"/>
    <a:srgbClr val="320A2E"/>
    <a:srgbClr val="C00000"/>
    <a:srgbClr val="004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65584" autoAdjust="0"/>
  </p:normalViewPr>
  <p:slideViewPr>
    <p:cSldViewPr snapToGrid="0">
      <p:cViewPr>
        <p:scale>
          <a:sx n="79" d="100"/>
          <a:sy n="79" d="100"/>
        </p:scale>
        <p:origin x="144" y="42"/>
      </p:cViewPr>
      <p:guideLst/>
    </p:cSldViewPr>
  </p:slideViewPr>
  <p:outlineViewPr>
    <p:cViewPr>
      <p:scale>
        <a:sx n="33" d="100"/>
        <a:sy n="33" d="100"/>
      </p:scale>
      <p:origin x="0" y="-1701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3EAD-BFE0-4F22-A1D5-EDD0FEED8EF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6BFCB-D843-488D-8AE2-86618ACE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7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BFCB-D843-488D-8AE2-86618ACE3F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3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BFCB-D843-488D-8AE2-86618ACE3F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BFCB-D843-488D-8AE2-86618ACE3F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4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BFCB-D843-488D-8AE2-86618ACE3F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BFCB-D843-488D-8AE2-86618ACE3F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8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BFCB-D843-488D-8AE2-86618ACE3F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BFCB-D843-488D-8AE2-86618ACE3F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693FCC-363C-4F24-BAE8-32E8D3E09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" t="72719" r="76817" b="2217"/>
          <a:stretch/>
        </p:blipFill>
        <p:spPr>
          <a:xfrm>
            <a:off x="304800" y="5723414"/>
            <a:ext cx="1733006" cy="1060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6785A-B3F9-4F2D-8D84-23C995A9B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368" t="19221" r="239"/>
          <a:stretch/>
        </p:blipFill>
        <p:spPr>
          <a:xfrm>
            <a:off x="7315200" y="3440297"/>
            <a:ext cx="4533900" cy="3417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2316C-C3B6-41DB-AA8F-1460CCF793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486" y="1522413"/>
            <a:ext cx="11355614" cy="257061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9834B-5666-4B77-B701-348D35C1E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486" y="4280581"/>
            <a:ext cx="748937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368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50535-6BD4-4DA1-9E90-54DE09CA3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85509" y="838200"/>
            <a:ext cx="6963591" cy="55181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E78E0-36C0-4EB1-9CE7-D196289D6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9C3773-074C-4466-B1C2-36E7F6E3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D2DE44-9EEE-4D71-ABF5-945EF1C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2057400"/>
            <a:ext cx="4467225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530E70-AD2C-4389-96BE-75428C1C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4467225" cy="10820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83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F07BB-A658-49EC-8E84-CC3B7A0BF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1575" y="1567543"/>
            <a:ext cx="11528850" cy="4788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472E3B-20D6-4B07-A270-91A8ED9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845236"/>
            <a:ext cx="11504385" cy="56555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065B8-12D7-4614-B8E5-7ADC6352A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2A0207-B71E-45FD-8677-4F2AB5CA3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5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1414E-E428-4B71-B1BF-E70637BFE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711543" y="822806"/>
            <a:ext cx="1137556" cy="5577994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AE6A4-E53C-49C5-A8D7-038B2CA64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837565"/>
            <a:ext cx="10276114" cy="5563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23BB8-921E-4BDD-A920-3AE350F34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45A13EB-E24E-4019-98D2-E9C07C643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8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693FCC-363C-4F24-BAE8-32E8D3E09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" t="72719" r="76817" b="2217"/>
          <a:stretch/>
        </p:blipFill>
        <p:spPr>
          <a:xfrm>
            <a:off x="304800" y="5723414"/>
            <a:ext cx="1733006" cy="1060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6785A-B3F9-4F2D-8D84-23C995A9B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368" t="19221" r="239"/>
          <a:stretch/>
        </p:blipFill>
        <p:spPr>
          <a:xfrm>
            <a:off x="7315200" y="3440297"/>
            <a:ext cx="4533900" cy="3417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2316C-C3B6-41DB-AA8F-1460CCF793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486" y="1289823"/>
            <a:ext cx="11355614" cy="257061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9834B-5666-4B77-B701-348D35C1E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486" y="4280581"/>
            <a:ext cx="748937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444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609600" y="260648"/>
            <a:ext cx="1095900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050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TotalEnergies Energy Outlook - November 13th, 2023</a:t>
            </a:r>
            <a:endParaRPr lang="en-US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8410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15AA-EAD5-46DB-AA1F-2552D8BAA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715" y="845236"/>
            <a:ext cx="7913914" cy="8010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5D47-AD1D-4233-8460-DE1BBC0E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5" y="1825624"/>
            <a:ext cx="11469914" cy="45751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DEA1E-44CA-4911-A9DA-E825500AB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533E789-5345-43AF-A1BC-2E7D05A49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22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9A7F-519F-45F2-9065-D3243F36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72709"/>
            <a:ext cx="115442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93B83-CA14-4FDB-A08A-82DC54449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314" y="4589463"/>
            <a:ext cx="1151164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7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45E9B-C4A7-4469-B739-51E0E24CA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634897-7A06-4C07-8187-032BBF05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40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pos="74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15AA-EAD5-46DB-AA1F-2552D8BA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845236"/>
            <a:ext cx="11504385" cy="56555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5D47-AD1D-4233-8460-DE1BBC0E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4" y="1537854"/>
            <a:ext cx="11504385" cy="48629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AC2CE-3F8F-4F5B-A317-9170A1502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5DBE73-233E-4F76-A3CD-544B3B86F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8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4045-6AF4-410B-B512-B495A9447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573" y="1554480"/>
            <a:ext cx="5688227" cy="4846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0FBA9-F4B8-40BE-8526-B9F8F6F2F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54480"/>
            <a:ext cx="5676899" cy="4846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DFF732-273C-46E4-8AB8-7C0E9E4ED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533F69-C455-40C1-8EEB-4AB7309CB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9CD344-B51F-4F84-870E-4484BB5E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845236"/>
            <a:ext cx="11504385" cy="56555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24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7C6ED-66C3-47AB-8250-727AC2B0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545976"/>
            <a:ext cx="56546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C3D09-CF09-4CD2-9D52-C25921259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2505075"/>
            <a:ext cx="5654675" cy="3895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F2267-DF8A-4B79-A298-38226338F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545976"/>
            <a:ext cx="5680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95D7F-CF74-47BF-AAB6-8FBD5991B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54675" cy="3915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98D7C-AB62-420D-AF7F-B8B76BED7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4EA184-7EDF-458F-98CE-16315B325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BB8C9F-8E02-420B-8F32-BABF41A9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845236"/>
            <a:ext cx="11482159" cy="56555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96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12EAFE-8E5B-4573-8F10-364A85CAB1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E1B7B1-CBD8-4B9E-B700-6C232AE4A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B5FCE4-BE73-4CE4-AD77-D6FE533C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845236"/>
            <a:ext cx="11504385" cy="56555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5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86F13E-F9FB-477D-ABD2-544B6FA58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19FCE-2C3C-40AB-A3BB-5B73D753A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2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176AB-FD71-4FE4-B68D-004E62E23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634" y="838200"/>
            <a:ext cx="6937466" cy="55181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8DE50-66B6-4283-8067-B287BCD39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2057400"/>
            <a:ext cx="4467225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EC6971-C113-4CA9-B72D-B8D33AB8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4467225" cy="10820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0F7054-0C08-4294-95FA-682026110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4650EE-FE77-47D2-B744-A774A0C7B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6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94B2-AAB8-4F0C-A38C-DAECF8F4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74" y="861990"/>
            <a:ext cx="11517525" cy="80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81DC3-BA81-4479-99BF-EF4C41D71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75" y="1825623"/>
            <a:ext cx="11528850" cy="449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AE2B2D1-17CB-4875-8892-4FBE6BBEF8C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5" y="256140"/>
            <a:ext cx="1620794" cy="443218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FC1B6096-271C-429E-906D-851E48F3859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022" y="255056"/>
            <a:ext cx="1325403" cy="4485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71161-532B-4F2E-A868-4BEF2F56E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6276" b="25507"/>
          <a:stretch/>
        </p:blipFill>
        <p:spPr>
          <a:xfrm>
            <a:off x="9527094" y="6434728"/>
            <a:ext cx="1831869" cy="36512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AD1F59-B29A-4F2E-9D40-EE1A52006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899" y="6485053"/>
            <a:ext cx="2743200" cy="30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28845-3B16-4077-991E-86C9AF8D8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6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6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6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7464" userDrawn="1">
          <p15:clr>
            <a:srgbClr val="F26B43"/>
          </p15:clr>
        </p15:guide>
        <p15:guide id="4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86" y="1522412"/>
            <a:ext cx="11355614" cy="2045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‘</a:t>
            </a:r>
            <a:r>
              <a:rPr lang="en-US" sz="3600" dirty="0" err="1" smtClean="0"/>
              <a:t>Décarbonation</a:t>
            </a:r>
            <a:r>
              <a:rPr lang="en-US" sz="3600" dirty="0" smtClean="0"/>
              <a:t> &amp; Tensions”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(Paris Dauphine &amp; </a:t>
            </a:r>
            <a:r>
              <a:rPr lang="en-US" sz="2700" dirty="0" err="1" smtClean="0"/>
              <a:t>C.G.Economie</a:t>
            </a:r>
            <a:r>
              <a:rPr lang="en-US" sz="2700" dirty="0" smtClean="0"/>
              <a:t>, 14 Mars 2024)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86" y="4527395"/>
            <a:ext cx="7489371" cy="1408948"/>
          </a:xfrm>
        </p:spPr>
        <p:txBody>
          <a:bodyPr/>
          <a:lstStyle/>
          <a:p>
            <a:r>
              <a:rPr lang="en-GB" dirty="0"/>
              <a:t>Jean-Michel Glachant</a:t>
            </a:r>
          </a:p>
          <a:p>
            <a:r>
              <a:rPr lang="en-GB" dirty="0" err="1" smtClean="0"/>
              <a:t>Professeur</a:t>
            </a:r>
            <a:r>
              <a:rPr lang="en-GB" dirty="0" smtClean="0"/>
              <a:t> à la Florence School of Regulation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contact…</a:t>
            </a:r>
            <a:endParaRPr lang="en-US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896" y="1564913"/>
            <a:ext cx="8229600" cy="34068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lang="en-GB" b="1" u="sng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en-GB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lang="en-GB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jean-michel.glachant@eui.eu</a:t>
            </a:r>
          </a:p>
          <a:p>
            <a:pPr marL="0" indent="0" algn="r">
              <a:spcBef>
                <a:spcPts val="0"/>
              </a:spcBef>
              <a:buSzPts val="2400"/>
              <a:buNone/>
            </a:pPr>
            <a:endParaRPr lang="en-GB" b="1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>
              <a:spcBef>
                <a:spcPts val="0"/>
              </a:spcBef>
              <a:buClr>
                <a:srgbClr val="FF6600"/>
              </a:buClr>
              <a:buSzPts val="2400"/>
              <a:buNone/>
            </a:pPr>
            <a:r>
              <a:rPr lang="en-GB" b="1" u="sng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r>
              <a:rPr lang="en-GB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: @</a:t>
            </a:r>
            <a:r>
              <a:rPr lang="en-GB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JMGlachant</a:t>
            </a:r>
            <a:r>
              <a:rPr lang="en-GB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~ 155 000 </a:t>
            </a:r>
            <a:r>
              <a:rPr lang="en-GB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tweets</a:t>
            </a:r>
            <a:endParaRPr lang="en-GB" dirty="0"/>
          </a:p>
          <a:p>
            <a:pPr marL="0" indent="0" algn="r">
              <a:spcBef>
                <a:spcPts val="0"/>
              </a:spcBef>
              <a:buSzPts val="2400"/>
              <a:buNone/>
            </a:pPr>
            <a:endParaRPr lang="en-GB" b="1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>
              <a:spcBef>
                <a:spcPts val="0"/>
              </a:spcBef>
              <a:buClr>
                <a:srgbClr val="0070C0"/>
              </a:buClr>
              <a:buSzPts val="2400"/>
              <a:buNone/>
            </a:pPr>
            <a:r>
              <a:rPr lang="en-GB" b="1" u="sng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LinkedIn</a:t>
            </a:r>
            <a:r>
              <a:rPr lang="en-GB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Jean-Michel </a:t>
            </a:r>
            <a:r>
              <a:rPr lang="en-GB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Glachant</a:t>
            </a:r>
            <a:endParaRPr lang="en-GB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>
              <a:spcBef>
                <a:spcPts val="450"/>
              </a:spcBef>
              <a:buNone/>
            </a:pPr>
            <a:endParaRPr lang="en-GB" sz="15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>
              <a:spcBef>
                <a:spcPts val="450"/>
              </a:spcBef>
              <a:buClr>
                <a:srgbClr val="002060"/>
              </a:buClr>
              <a:buSzPts val="2400"/>
              <a:buNone/>
            </a:pPr>
            <a:r>
              <a:rPr lang="en-GB" b="1" u="sng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Florence Site Web </a:t>
            </a:r>
            <a:r>
              <a:rPr lang="en-GB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http://fsr.eui.eu/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2176" y="4927943"/>
            <a:ext cx="9711502" cy="14339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6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700" i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J’étais</a:t>
            </a:r>
            <a:r>
              <a:rPr lang="en-GB" sz="2700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IAEE  Président 2023 </a:t>
            </a:r>
          </a:p>
          <a:p>
            <a:endParaRPr lang="en-GB" sz="2700" i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700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en-GB" sz="2700" i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suis</a:t>
            </a:r>
            <a:r>
              <a:rPr lang="en-GB" sz="2700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IAEE </a:t>
            </a:r>
            <a:r>
              <a:rPr lang="en-GB" sz="2700" i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Exécutif</a:t>
            </a:r>
            <a:r>
              <a:rPr lang="en-GB" sz="2700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Vice-Président 2024</a:t>
            </a:r>
            <a:endParaRPr lang="en-US" sz="2700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2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45478" y="1614008"/>
            <a:ext cx="5467988" cy="5171498"/>
          </a:xfrm>
        </p:spPr>
        <p:txBody>
          <a:bodyPr>
            <a:noAutofit/>
          </a:bodyPr>
          <a:lstStyle/>
          <a:p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1. Les innovations ?</a:t>
            </a:r>
          </a:p>
          <a:p>
            <a:pPr>
              <a:buFontTx/>
              <a:buChar char="-"/>
            </a:pPr>
            <a:r>
              <a:rPr lang="en-GB" sz="2000" i="1" u="sng" dirty="0" err="1" smtClean="0">
                <a:solidFill>
                  <a:schemeClr val="tx1">
                    <a:lumMod val="50000"/>
                  </a:schemeClr>
                </a:solidFill>
              </a:rPr>
              <a:t>Innov</a:t>
            </a:r>
            <a:r>
              <a:rPr lang="en-GB" sz="2000" i="1" u="sng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GB" sz="2000" i="1" u="sng" dirty="0" err="1" smtClean="0">
                <a:solidFill>
                  <a:schemeClr val="tx1">
                    <a:lumMod val="50000"/>
                  </a:schemeClr>
                </a:solidFill>
              </a:rPr>
              <a:t>Technologiques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(Electrification par VE &amp;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PàC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); (H2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propre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&amp; ‘synthetic fuels’); (Biofuels); (SMRs); (CCS-CCU ~ DAC)</a:t>
            </a:r>
          </a:p>
          <a:p>
            <a:pPr>
              <a:buFontTx/>
              <a:buChar char="-"/>
            </a:pPr>
            <a:r>
              <a:rPr lang="en-GB" sz="2000" i="1" u="sng" dirty="0" err="1" smtClean="0">
                <a:solidFill>
                  <a:schemeClr val="tx1">
                    <a:lumMod val="50000"/>
                  </a:schemeClr>
                </a:solidFill>
              </a:rPr>
              <a:t>Innov</a:t>
            </a:r>
            <a:r>
              <a:rPr lang="en-GB" sz="2000" i="1" u="sng" dirty="0" smtClean="0">
                <a:solidFill>
                  <a:schemeClr val="tx1">
                    <a:lumMod val="50000"/>
                  </a:schemeClr>
                </a:solidFill>
              </a:rPr>
              <a:t>. Business Models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Flexib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Demande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Aggrégateurs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) (Derrière Le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Compteur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: Prosumers &amp;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Prosumagers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) (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Communautés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énergétiques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) (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Transactive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Energy; Peer-to-Peer)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2. Les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nouvelles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chaînes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d’approvisionnement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GB" sz="2000" i="1" u="sng" dirty="0" smtClean="0">
                <a:solidFill>
                  <a:schemeClr val="tx1">
                    <a:lumMod val="50000"/>
                  </a:schemeClr>
                </a:solidFill>
              </a:rPr>
              <a:t>Les </a:t>
            </a:r>
            <a:r>
              <a:rPr lang="en-GB" sz="2000" i="1" u="sng" dirty="0" err="1" smtClean="0">
                <a:solidFill>
                  <a:schemeClr val="tx1">
                    <a:lumMod val="50000"/>
                  </a:schemeClr>
                </a:solidFill>
              </a:rPr>
              <a:t>métaux</a:t>
            </a:r>
            <a:r>
              <a:rPr lang="en-GB" sz="2000" i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de la transition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énergétique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(Emmanuel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Hache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2000" i="1" dirty="0" smtClean="0">
                <a:solidFill>
                  <a:schemeClr val="tx1">
                    <a:lumMod val="50000"/>
                  </a:schemeClr>
                </a:solidFill>
              </a:rPr>
              <a:t>Le </a:t>
            </a:r>
            <a:r>
              <a:rPr lang="en-GB" sz="2000" i="1" dirty="0" err="1" smtClean="0">
                <a:solidFill>
                  <a:schemeClr val="tx1">
                    <a:lumMod val="50000"/>
                  </a:schemeClr>
                </a:solidFill>
              </a:rPr>
              <a:t>nouvel</a:t>
            </a:r>
            <a:r>
              <a:rPr lang="en-GB" sz="2000" i="1" dirty="0" smtClean="0">
                <a:solidFill>
                  <a:schemeClr val="tx1">
                    <a:lumMod val="50000"/>
                  </a:schemeClr>
                </a:solidFill>
              </a:rPr>
              <a:t> or noir, 2023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GB" sz="2000" i="1" u="sng" dirty="0" smtClean="0">
                <a:solidFill>
                  <a:schemeClr val="tx1">
                    <a:lumMod val="50000"/>
                  </a:schemeClr>
                </a:solidFill>
              </a:rPr>
              <a:t>Le </a:t>
            </a:r>
            <a:r>
              <a:rPr lang="en-GB" sz="2000" i="1" u="sng" dirty="0" err="1" smtClean="0">
                <a:solidFill>
                  <a:schemeClr val="tx1">
                    <a:lumMod val="50000"/>
                  </a:schemeClr>
                </a:solidFill>
              </a:rPr>
              <a:t>recyclage</a:t>
            </a:r>
            <a:endParaRPr lang="en-GB" sz="2000" i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28258" y="1653814"/>
            <a:ext cx="6050996" cy="5204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i="1" u="sng" dirty="0" smtClean="0">
                <a:solidFill>
                  <a:srgbClr val="0070C0"/>
                </a:solidFill>
              </a:rPr>
              <a:t>3. Les efforts </a:t>
            </a:r>
            <a:r>
              <a:rPr lang="en-GB" sz="2000" b="1" i="1" u="sng" dirty="0" err="1" smtClean="0">
                <a:solidFill>
                  <a:srgbClr val="0070C0"/>
                </a:solidFill>
              </a:rPr>
              <a:t>d’équipement</a:t>
            </a:r>
            <a:r>
              <a:rPr lang="en-GB" sz="2000" b="1" i="1" u="sng" dirty="0" smtClean="0">
                <a:solidFill>
                  <a:srgbClr val="0070C0"/>
                </a:solidFill>
              </a:rPr>
              <a:t> 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- </a:t>
            </a:r>
            <a:r>
              <a:rPr lang="en-GB" sz="2000" dirty="0" err="1" smtClean="0">
                <a:solidFill>
                  <a:srgbClr val="0070C0"/>
                </a:solidFill>
              </a:rPr>
              <a:t>Equipements</a:t>
            </a:r>
            <a:r>
              <a:rPr lang="en-GB" sz="2000" i="1" u="sng" dirty="0" smtClean="0">
                <a:solidFill>
                  <a:srgbClr val="0070C0"/>
                </a:solidFill>
              </a:rPr>
              <a:t> de production et </a:t>
            </a:r>
            <a:r>
              <a:rPr lang="en-GB" sz="2000" i="1" u="sng" dirty="0" err="1" smtClean="0">
                <a:solidFill>
                  <a:srgbClr val="0070C0"/>
                </a:solidFill>
              </a:rPr>
              <a:t>d’electrification</a:t>
            </a:r>
            <a:r>
              <a:rPr lang="en-GB" sz="2000" i="1" u="sng" dirty="0" smtClean="0">
                <a:solidFill>
                  <a:srgbClr val="0070C0"/>
                </a:solidFill>
              </a:rPr>
              <a:t> + </a:t>
            </a:r>
            <a:r>
              <a:rPr lang="en-GB" sz="2000" i="1" u="sng" dirty="0">
                <a:solidFill>
                  <a:srgbClr val="0070C0"/>
                </a:solidFill>
              </a:rPr>
              <a:t>infrastructures </a:t>
            </a:r>
            <a:r>
              <a:rPr lang="en-GB" sz="2000" dirty="0" err="1">
                <a:solidFill>
                  <a:srgbClr val="0070C0"/>
                </a:solidFill>
              </a:rPr>
              <a:t>associées</a:t>
            </a:r>
            <a:r>
              <a:rPr lang="en-GB" sz="2000" dirty="0">
                <a:solidFill>
                  <a:srgbClr val="0070C0"/>
                </a:solidFill>
              </a:rPr>
              <a:t> (</a:t>
            </a:r>
            <a:r>
              <a:rPr lang="en-GB" sz="2000" dirty="0" err="1">
                <a:solidFill>
                  <a:srgbClr val="0070C0"/>
                </a:solidFill>
              </a:rPr>
              <a:t>intensifs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en</a:t>
            </a:r>
            <a:r>
              <a:rPr lang="en-GB" sz="2000" dirty="0">
                <a:solidFill>
                  <a:srgbClr val="0070C0"/>
                </a:solidFill>
              </a:rPr>
              <a:t> capital) </a:t>
            </a:r>
            <a:endParaRPr lang="en-GB" sz="20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GB" sz="2000" dirty="0" err="1" smtClean="0">
                <a:solidFill>
                  <a:srgbClr val="0070C0"/>
                </a:solidFill>
              </a:rPr>
              <a:t>Equipements</a:t>
            </a:r>
            <a:r>
              <a:rPr lang="en-GB" sz="2000" i="1" u="sng" dirty="0" smtClean="0">
                <a:solidFill>
                  <a:srgbClr val="0070C0"/>
                </a:solidFill>
              </a:rPr>
              <a:t> </a:t>
            </a:r>
            <a:r>
              <a:rPr lang="en-GB" sz="2000" i="1" u="sng" dirty="0" err="1" smtClean="0">
                <a:solidFill>
                  <a:srgbClr val="0070C0"/>
                </a:solidFill>
              </a:rPr>
              <a:t>d’efficacité</a:t>
            </a:r>
            <a:r>
              <a:rPr lang="en-GB" sz="2000" i="1" u="sng" dirty="0" smtClean="0">
                <a:solidFill>
                  <a:srgbClr val="0070C0"/>
                </a:solidFill>
              </a:rPr>
              <a:t> </a:t>
            </a:r>
            <a:r>
              <a:rPr lang="en-GB" sz="2000" i="1" u="sng" dirty="0" err="1" smtClean="0">
                <a:solidFill>
                  <a:srgbClr val="0070C0"/>
                </a:solidFill>
              </a:rPr>
              <a:t>énergétique</a:t>
            </a:r>
            <a:r>
              <a:rPr lang="en-GB" sz="2000" i="1" dirty="0" smtClean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(Capital &amp; Travail)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- </a:t>
            </a:r>
            <a:r>
              <a:rPr lang="en-GB" sz="2000" i="1" u="sng" dirty="0" err="1" smtClean="0">
                <a:solidFill>
                  <a:srgbClr val="7030A0"/>
                </a:solidFill>
              </a:rPr>
              <a:t>Accès</a:t>
            </a:r>
            <a:r>
              <a:rPr lang="en-GB" sz="2000" i="1" u="sng" dirty="0" smtClean="0">
                <a:solidFill>
                  <a:srgbClr val="7030A0"/>
                </a:solidFill>
              </a:rPr>
              <a:t> </a:t>
            </a:r>
            <a:r>
              <a:rPr lang="en-GB" sz="2000" i="1" u="sng" dirty="0" err="1" smtClean="0">
                <a:solidFill>
                  <a:srgbClr val="7030A0"/>
                </a:solidFill>
              </a:rPr>
              <a:t>universel</a:t>
            </a:r>
            <a:r>
              <a:rPr lang="en-GB" sz="2000" i="1" u="sng" dirty="0" smtClean="0">
                <a:solidFill>
                  <a:srgbClr val="7030A0"/>
                </a:solidFill>
              </a:rPr>
              <a:t> </a:t>
            </a:r>
            <a:r>
              <a:rPr lang="en-GB" sz="2000" dirty="0" smtClean="0">
                <a:solidFill>
                  <a:srgbClr val="7030A0"/>
                </a:solidFill>
              </a:rPr>
              <a:t>à </a:t>
            </a:r>
            <a:r>
              <a:rPr lang="en-GB" sz="2000" dirty="0" err="1" smtClean="0">
                <a:solidFill>
                  <a:srgbClr val="7030A0"/>
                </a:solidFill>
              </a:rPr>
              <a:t>l’énergie</a:t>
            </a:r>
            <a:r>
              <a:rPr lang="en-GB" sz="2000" dirty="0" smtClean="0">
                <a:solidFill>
                  <a:srgbClr val="7030A0"/>
                </a:solidFill>
              </a:rPr>
              <a:t> ‘</a:t>
            </a:r>
            <a:r>
              <a:rPr lang="en-GB" sz="2000" dirty="0" err="1" smtClean="0">
                <a:solidFill>
                  <a:srgbClr val="7030A0"/>
                </a:solidFill>
              </a:rPr>
              <a:t>moderne</a:t>
            </a:r>
            <a:r>
              <a:rPr lang="en-GB" sz="2000" dirty="0" smtClean="0">
                <a:solidFill>
                  <a:srgbClr val="7030A0"/>
                </a:solidFill>
              </a:rPr>
              <a:t>’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i="1" u="sng" dirty="0">
                <a:solidFill>
                  <a:srgbClr val="0070C0"/>
                </a:solidFill>
              </a:rPr>
              <a:t>4</a:t>
            </a:r>
            <a:r>
              <a:rPr lang="en-GB" sz="2000" b="1" i="1" u="sng" dirty="0" smtClean="0">
                <a:solidFill>
                  <a:srgbClr val="0070C0"/>
                </a:solidFill>
              </a:rPr>
              <a:t>. Les efforts </a:t>
            </a:r>
            <a:r>
              <a:rPr lang="en-GB" sz="2000" b="1" i="1" u="sng" dirty="0" err="1" smtClean="0">
                <a:solidFill>
                  <a:srgbClr val="0070C0"/>
                </a:solidFill>
              </a:rPr>
              <a:t>d’adaptation</a:t>
            </a:r>
            <a:r>
              <a:rPr lang="en-GB" sz="2000" b="1" i="1" u="sng" dirty="0" smtClean="0">
                <a:solidFill>
                  <a:srgbClr val="0070C0"/>
                </a:solidFill>
              </a:rPr>
              <a:t> aux ?</a:t>
            </a:r>
            <a:endParaRPr lang="en-GB" sz="2000" b="1" i="1" u="sng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GB" sz="2000" dirty="0" err="1" smtClean="0">
                <a:solidFill>
                  <a:srgbClr val="0070C0"/>
                </a:solidFill>
              </a:rPr>
              <a:t>Chocs</a:t>
            </a:r>
            <a:r>
              <a:rPr lang="en-GB" sz="2000" dirty="0" smtClean="0">
                <a:solidFill>
                  <a:srgbClr val="0070C0"/>
                </a:solidFill>
              </a:rPr>
              <a:t> de </a:t>
            </a:r>
            <a:r>
              <a:rPr lang="en-GB" sz="2000" dirty="0" err="1" smtClean="0">
                <a:solidFill>
                  <a:srgbClr val="0070C0"/>
                </a:solidFill>
              </a:rPr>
              <a:t>chaleur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urbaine</a:t>
            </a:r>
            <a:endParaRPr lang="en-GB" sz="20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GB" sz="2000" dirty="0" err="1" smtClean="0">
                <a:solidFill>
                  <a:srgbClr val="0070C0"/>
                </a:solidFill>
              </a:rPr>
              <a:t>Incendies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GB" sz="2000" dirty="0" err="1" smtClean="0">
                <a:solidFill>
                  <a:srgbClr val="0070C0"/>
                </a:solidFill>
              </a:rPr>
              <a:t>Innondations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; </a:t>
            </a:r>
            <a:r>
              <a:rPr lang="en-GB" sz="2000" dirty="0" err="1" smtClean="0">
                <a:solidFill>
                  <a:srgbClr val="0070C0"/>
                </a:solidFill>
              </a:rPr>
              <a:t>tornades</a:t>
            </a:r>
            <a:r>
              <a:rPr lang="en-GB" sz="2000" dirty="0" smtClean="0">
                <a:solidFill>
                  <a:srgbClr val="0070C0"/>
                </a:solidFill>
              </a:rPr>
              <a:t>; </a:t>
            </a:r>
            <a:r>
              <a:rPr lang="en-GB" sz="2000" dirty="0" err="1" smtClean="0">
                <a:solidFill>
                  <a:srgbClr val="0070C0"/>
                </a:solidFill>
              </a:rPr>
              <a:t>séismes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marins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28845-3B16-4077-991E-86C9AF8D86E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 grands </a:t>
            </a:r>
            <a:r>
              <a:rPr lang="en-GB" dirty="0" err="1" smtClean="0"/>
              <a:t>domaines</a:t>
            </a:r>
            <a:endParaRPr lang="en-US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45478" y="1614008"/>
            <a:ext cx="11637694" cy="5171498"/>
          </a:xfrm>
        </p:spPr>
        <p:txBody>
          <a:bodyPr>
            <a:noAutofit/>
          </a:bodyPr>
          <a:lstStyle/>
          <a:p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1. La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macroéconomie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b="1" i="1" dirty="0" err="1" smtClean="0">
                <a:solidFill>
                  <a:srgbClr val="00B050"/>
                </a:solidFill>
              </a:rPr>
              <a:t>verte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n’est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pas </a:t>
            </a:r>
            <a:r>
              <a:rPr lang="en-GB" sz="2000" b="1" i="1" dirty="0" smtClean="0">
                <a:solidFill>
                  <a:srgbClr val="EB99E3"/>
                </a:solidFill>
              </a:rPr>
              <a:t>rose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(2022-23)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A) Jean Pisani-Ferry 2022 : “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Pacte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Vert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” pas “rose” ; effort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d’investissement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pour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réduire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des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externalités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; ne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produit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pas de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richesse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nouvelle à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partager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mais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protège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le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futur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Comme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un “effort de guerre” : pas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d’effets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roses;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sauf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pour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redémarrage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Covid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stricto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sensu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Stiglitz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– Stern &amp; C°; 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Printemps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2020)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B) Pisani-Ferry &amp; Mahfouz 2023 : effort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substantiel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, 2.5 points PIB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annuels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, 65 MM Euro, Euro 1000 par tête, 4000 pour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famille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simple : 2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salaires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médians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mensuels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chaque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année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2. Rapport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Cour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des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Comptes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Mars 2024 : </a:t>
            </a:r>
            <a:r>
              <a:rPr lang="en-GB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Vert</a:t>
            </a:r>
            <a:r>
              <a:rPr lang="en-GB" sz="2000" b="1" i="1" dirty="0" smtClean="0">
                <a:solidFill>
                  <a:schemeClr val="accent1">
                    <a:lumMod val="75000"/>
                  </a:schemeClr>
                </a:solidFill>
              </a:rPr>
              <a:t> sombre 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aux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pieds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 des </a:t>
            </a:r>
            <a:r>
              <a:rPr lang="en-GB" sz="2000" b="1" i="1" dirty="0" err="1" smtClean="0">
                <a:solidFill>
                  <a:schemeClr val="tx1">
                    <a:lumMod val="50000"/>
                  </a:schemeClr>
                </a:solidFill>
              </a:rPr>
              <a:t>murs</a:t>
            </a:r>
            <a:endParaRPr lang="en-GB" sz="2000" b="1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- A) Les finances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publiques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sont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déja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 “au pied du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mur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”; </a:t>
            </a:r>
            <a:r>
              <a:rPr lang="en-GB" sz="2000" b="1" dirty="0" err="1" smtClean="0">
                <a:solidFill>
                  <a:schemeClr val="tx1">
                    <a:lumMod val="50000"/>
                  </a:schemeClr>
                </a:solidFill>
              </a:rPr>
              <a:t>avant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d’avoir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attaqué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le “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mur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financement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” de la Transition (25-35 MM des 65 MM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annuels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: 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- B) Il 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n’existe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pas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d’évaluation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claire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des “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coûts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d’adaptation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” à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</a:rPr>
              <a:t>l’échelle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France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28845-3B16-4077-991E-86C9AF8D86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Rudiments </a:t>
            </a:r>
            <a:r>
              <a:rPr lang="en-GB" dirty="0" err="1" smtClean="0"/>
              <a:t>en</a:t>
            </a:r>
            <a:r>
              <a:rPr lang="en-GB" dirty="0" smtClean="0"/>
              <a:t> France sur </a:t>
            </a:r>
            <a:r>
              <a:rPr lang="en-GB" dirty="0" err="1" smtClean="0"/>
              <a:t>l’économie</a:t>
            </a:r>
            <a:r>
              <a:rPr lang="en-GB" dirty="0" smtClean="0"/>
              <a:t> des “efforts”</a:t>
            </a:r>
            <a:endParaRPr lang="en-US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61279" y="1553375"/>
            <a:ext cx="8513939" cy="47890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28845-3B16-4077-991E-86C9AF8D86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Rudiments sur </a:t>
            </a:r>
            <a:r>
              <a:rPr lang="en-GB" dirty="0" err="1" smtClean="0"/>
              <a:t>l’état</a:t>
            </a:r>
            <a:r>
              <a:rPr lang="en-GB" dirty="0" smtClean="0"/>
              <a:t> du monde : le Total Outlook 2023</a:t>
            </a:r>
            <a:endParaRPr lang="en-US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28845-3B16-4077-991E-86C9AF8D86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Rudiments sur </a:t>
            </a:r>
            <a:r>
              <a:rPr lang="en-GB" dirty="0" err="1" smtClean="0"/>
              <a:t>l’état</a:t>
            </a:r>
            <a:r>
              <a:rPr lang="en-GB" dirty="0" smtClean="0"/>
              <a:t> du monde : le Total Outlook 2023</a:t>
            </a: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1663" y="1486404"/>
            <a:ext cx="8965861" cy="50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28845-3B16-4077-991E-86C9AF8D86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Rudiments sur </a:t>
            </a:r>
            <a:r>
              <a:rPr lang="en-GB" dirty="0" err="1" smtClean="0"/>
              <a:t>l’état</a:t>
            </a:r>
            <a:r>
              <a:rPr lang="en-GB" dirty="0" smtClean="0"/>
              <a:t> du monde : le Total Outlook 2023</a:t>
            </a: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7636" y="1410789"/>
            <a:ext cx="10282656" cy="57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Les efforts (</a:t>
            </a:r>
            <a:r>
              <a:rPr lang="en-GB" i="1" dirty="0" err="1"/>
              <a:t>vus</a:t>
            </a:r>
            <a:r>
              <a:rPr lang="en-GB" i="1" dirty="0"/>
              <a:t> de 2050)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14" y="1537854"/>
            <a:ext cx="11504385" cy="5247652"/>
          </a:xfrm>
        </p:spPr>
        <p:txBody>
          <a:bodyPr>
            <a:normAutofit/>
          </a:bodyPr>
          <a:lstStyle/>
          <a:p>
            <a:r>
              <a:rPr lang="en-GB" b="1" i="1" dirty="0" smtClean="0"/>
              <a:t>Les efforts (</a:t>
            </a:r>
            <a:r>
              <a:rPr lang="en-GB" b="1" i="1" dirty="0" err="1" smtClean="0"/>
              <a:t>vus</a:t>
            </a:r>
            <a:r>
              <a:rPr lang="en-GB" b="1" i="1" dirty="0" smtClean="0"/>
              <a:t> de 2050)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2050 1/2 PIB Monde pour (</a:t>
            </a:r>
            <a:r>
              <a:rPr lang="en-GB" dirty="0" err="1" smtClean="0"/>
              <a:t>deux</a:t>
            </a:r>
            <a:r>
              <a:rPr lang="en-GB" dirty="0" smtClean="0"/>
              <a:t> Premiers </a:t>
            </a:r>
            <a:r>
              <a:rPr lang="en-GB" dirty="0" err="1" smtClean="0"/>
              <a:t>Mondes</a:t>
            </a:r>
            <a:r>
              <a:rPr lang="en-GB" dirty="0" smtClean="0"/>
              <a:t>) = ¼ Pop Monde; par tête = 3 </a:t>
            </a:r>
            <a:r>
              <a:rPr lang="en-GB" dirty="0" err="1" smtClean="0"/>
              <a:t>fois</a:t>
            </a:r>
            <a:r>
              <a:rPr lang="en-GB" dirty="0" smtClean="0"/>
              <a:t> plus</a:t>
            </a:r>
          </a:p>
          <a:p>
            <a:r>
              <a:rPr lang="en-GB" dirty="0" smtClean="0"/>
              <a:t>40% </a:t>
            </a:r>
            <a:r>
              <a:rPr lang="en-GB" dirty="0" err="1"/>
              <a:t>é</a:t>
            </a:r>
            <a:r>
              <a:rPr lang="en-GB" dirty="0" err="1" smtClean="0"/>
              <a:t>nergie</a:t>
            </a:r>
            <a:r>
              <a:rPr lang="en-GB" dirty="0" smtClean="0"/>
              <a:t> </a:t>
            </a:r>
            <a:r>
              <a:rPr lang="en-GB" dirty="0" err="1" smtClean="0"/>
              <a:t>primaire</a:t>
            </a:r>
            <a:r>
              <a:rPr lang="en-GB" dirty="0" smtClean="0"/>
              <a:t> pour (</a:t>
            </a:r>
            <a:r>
              <a:rPr lang="en-GB" dirty="0" err="1" smtClean="0"/>
              <a:t>deux</a:t>
            </a:r>
            <a:r>
              <a:rPr lang="en-GB" dirty="0" smtClean="0"/>
              <a:t> Premiers </a:t>
            </a:r>
            <a:r>
              <a:rPr lang="en-GB" dirty="0" err="1" smtClean="0"/>
              <a:t>Mondes</a:t>
            </a:r>
            <a:r>
              <a:rPr lang="en-GB" dirty="0" smtClean="0"/>
              <a:t>) par tête =2 </a:t>
            </a:r>
            <a:r>
              <a:rPr lang="en-GB" dirty="0" err="1" smtClean="0"/>
              <a:t>fois</a:t>
            </a:r>
            <a:r>
              <a:rPr lang="en-GB" dirty="0" smtClean="0"/>
              <a:t> plus</a:t>
            </a:r>
          </a:p>
          <a:p>
            <a:r>
              <a:rPr lang="en-GB" dirty="0" smtClean="0"/>
              <a:t>60 % </a:t>
            </a:r>
            <a:r>
              <a:rPr lang="en-GB" dirty="0" err="1" smtClean="0"/>
              <a:t>énergie</a:t>
            </a:r>
            <a:r>
              <a:rPr lang="en-GB" dirty="0" smtClean="0"/>
              <a:t> </a:t>
            </a:r>
            <a:r>
              <a:rPr lang="en-GB" dirty="0" err="1" smtClean="0"/>
              <a:t>primaire</a:t>
            </a:r>
            <a:r>
              <a:rPr lang="en-GB" dirty="0" smtClean="0"/>
              <a:t> à </a:t>
            </a:r>
            <a:r>
              <a:rPr lang="en-GB" dirty="0" err="1" smtClean="0"/>
              <a:t>décarboner</a:t>
            </a:r>
            <a:r>
              <a:rPr lang="en-GB" dirty="0" smtClean="0"/>
              <a:t> avec 3 </a:t>
            </a:r>
            <a:r>
              <a:rPr lang="en-GB" dirty="0" err="1" smtClean="0"/>
              <a:t>fois</a:t>
            </a:r>
            <a:r>
              <a:rPr lang="en-GB" dirty="0" smtClean="0"/>
              <a:t> </a:t>
            </a:r>
            <a:r>
              <a:rPr lang="en-GB" dirty="0" err="1" smtClean="0"/>
              <a:t>moins</a:t>
            </a:r>
            <a:r>
              <a:rPr lang="en-GB" dirty="0" smtClean="0"/>
              <a:t> de </a:t>
            </a:r>
            <a:r>
              <a:rPr lang="en-GB" dirty="0" err="1" smtClean="0"/>
              <a:t>revenus</a:t>
            </a:r>
            <a:r>
              <a:rPr lang="en-GB" dirty="0" smtClean="0"/>
              <a:t> [et y </a:t>
            </a:r>
            <a:r>
              <a:rPr lang="en-GB" dirty="0" err="1" smtClean="0"/>
              <a:t>retirer</a:t>
            </a:r>
            <a:r>
              <a:rPr lang="en-GB" dirty="0" smtClean="0"/>
              <a:t> 700 millions </a:t>
            </a:r>
            <a:r>
              <a:rPr lang="en-GB" dirty="0" err="1" smtClean="0"/>
              <a:t>d’habitants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Mexique</a:t>
            </a:r>
            <a:r>
              <a:rPr lang="en-GB" dirty="0" smtClean="0"/>
              <a:t>, </a:t>
            </a:r>
            <a:r>
              <a:rPr lang="en-GB" dirty="0" err="1" smtClean="0"/>
              <a:t>Brésil</a:t>
            </a:r>
            <a:r>
              <a:rPr lang="en-GB" dirty="0" smtClean="0"/>
              <a:t>, </a:t>
            </a:r>
            <a:r>
              <a:rPr lang="en-GB" dirty="0" err="1" smtClean="0"/>
              <a:t>Turquie</a:t>
            </a:r>
            <a:r>
              <a:rPr lang="en-GB" dirty="0" smtClean="0"/>
              <a:t>, </a:t>
            </a:r>
            <a:r>
              <a:rPr lang="en-GB" dirty="0" err="1" smtClean="0"/>
              <a:t>Russie</a:t>
            </a:r>
            <a:r>
              <a:rPr lang="en-GB" dirty="0" smtClean="0"/>
              <a:t>)</a:t>
            </a:r>
          </a:p>
          <a:p>
            <a:r>
              <a:rPr lang="en-GB" b="1" i="1" dirty="0" err="1" smtClean="0"/>
              <a:t>Aujourd’hui</a:t>
            </a:r>
            <a:endParaRPr lang="en-GB" b="1" i="1" dirty="0"/>
          </a:p>
          <a:p>
            <a:r>
              <a:rPr lang="en-GB" dirty="0" err="1" smtClean="0"/>
              <a:t>L’Inde</a:t>
            </a:r>
            <a:r>
              <a:rPr lang="en-GB" dirty="0" smtClean="0"/>
              <a:t> PIB </a:t>
            </a:r>
            <a:r>
              <a:rPr lang="en-GB" dirty="0"/>
              <a:t>par tête 2 100</a:t>
            </a:r>
            <a:r>
              <a:rPr lang="en-GB" dirty="0" smtClean="0"/>
              <a:t>$;  </a:t>
            </a:r>
            <a:r>
              <a:rPr lang="en-GB" dirty="0"/>
              <a:t>PPA 7 100$ </a:t>
            </a:r>
            <a:r>
              <a:rPr lang="en-GB" dirty="0" smtClean="0"/>
              <a:t> // </a:t>
            </a:r>
            <a:r>
              <a:rPr lang="en-GB" dirty="0" err="1" smtClean="0"/>
              <a:t>ConsoEnerPrim</a:t>
            </a:r>
            <a:r>
              <a:rPr lang="en-GB" dirty="0" smtClean="0"/>
              <a:t> 8MWh</a:t>
            </a:r>
          </a:p>
          <a:p>
            <a:r>
              <a:rPr lang="en-GB" dirty="0" smtClean="0"/>
              <a:t>La France </a:t>
            </a:r>
            <a:r>
              <a:rPr lang="en-GB" dirty="0"/>
              <a:t>PIB par tête </a:t>
            </a:r>
            <a:r>
              <a:rPr lang="en-GB" dirty="0" smtClean="0"/>
              <a:t>39 000 $ </a:t>
            </a:r>
            <a:r>
              <a:rPr lang="en-GB" dirty="0"/>
              <a:t>PPA </a:t>
            </a:r>
            <a:r>
              <a:rPr lang="en-GB" dirty="0" smtClean="0"/>
              <a:t>46 000$ // </a:t>
            </a:r>
            <a:r>
              <a:rPr lang="en-GB" dirty="0" err="1" smtClean="0"/>
              <a:t>ConsoEnerP</a:t>
            </a:r>
            <a:r>
              <a:rPr lang="en-GB" dirty="0" smtClean="0"/>
              <a:t> 40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28845-3B16-4077-991E-86C9AF8D86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i="1" dirty="0"/>
              <a:t>Le </a:t>
            </a:r>
            <a:r>
              <a:rPr lang="en-GB" sz="2000" i="1" dirty="0" err="1"/>
              <a:t>cas</a:t>
            </a:r>
            <a:r>
              <a:rPr lang="en-GB" sz="2000" i="1" dirty="0"/>
              <a:t> de </a:t>
            </a:r>
            <a:r>
              <a:rPr lang="en-GB" sz="2000" i="1" dirty="0" err="1"/>
              <a:t>l’Afrique</a:t>
            </a:r>
            <a:r>
              <a:rPr lang="en-GB" sz="2000" i="1" dirty="0"/>
              <a:t> sub-</a:t>
            </a:r>
            <a:r>
              <a:rPr lang="en-GB" sz="2000" i="1" dirty="0" err="1"/>
              <a:t>saharienne</a:t>
            </a:r>
            <a:r>
              <a:rPr lang="en-GB" sz="2000" i="1" dirty="0" smtClean="0"/>
              <a:t>…</a:t>
            </a:r>
            <a:r>
              <a:rPr lang="en-GB" sz="2000" i="1" dirty="0"/>
              <a:t> 1. Grande </a:t>
            </a:r>
            <a:r>
              <a:rPr lang="en-GB" sz="2000" i="1" dirty="0" err="1"/>
              <a:t>Pauvreté</a:t>
            </a:r>
            <a:r>
              <a:rPr lang="en-GB" sz="2000" i="1" dirty="0"/>
              <a:t> (</a:t>
            </a:r>
            <a:r>
              <a:rPr lang="en-GB" sz="2000" i="1" dirty="0" err="1"/>
              <a:t>Banque</a:t>
            </a:r>
            <a:r>
              <a:rPr lang="en-GB" sz="2000" i="1" dirty="0"/>
              <a:t> </a:t>
            </a:r>
            <a:r>
              <a:rPr lang="en-GB" sz="2000" i="1" dirty="0" err="1"/>
              <a:t>Mondiale</a:t>
            </a:r>
            <a:r>
              <a:rPr lang="en-GB" sz="2000" i="1" dirty="0"/>
              <a:t>):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14" y="1537854"/>
            <a:ext cx="11504385" cy="5247652"/>
          </a:xfrm>
        </p:spPr>
        <p:txBody>
          <a:bodyPr>
            <a:normAutofit/>
          </a:bodyPr>
          <a:lstStyle/>
          <a:p>
            <a:r>
              <a:rPr lang="en-GB" sz="2000" b="1" i="1" dirty="0" smtClean="0"/>
              <a:t>1. Grande </a:t>
            </a:r>
            <a:r>
              <a:rPr lang="en-GB" sz="2000" b="1" i="1" dirty="0" err="1" smtClean="0"/>
              <a:t>Pauvreté</a:t>
            </a:r>
            <a:r>
              <a:rPr lang="en-GB" sz="2000" b="1" i="1" dirty="0" smtClean="0"/>
              <a:t> 60 % du monde </a:t>
            </a:r>
            <a:r>
              <a:rPr lang="en-GB" sz="2000" b="1" i="1" dirty="0" err="1" smtClean="0"/>
              <a:t>très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pauvre</a:t>
            </a:r>
            <a:r>
              <a:rPr lang="en-GB" sz="2000" b="1" i="1" dirty="0" smtClean="0"/>
              <a:t>  </a:t>
            </a:r>
            <a:r>
              <a:rPr lang="en-GB" sz="2000" b="1" i="1" dirty="0" err="1" smtClean="0"/>
              <a:t>en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Afrique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SubSaharienne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en</a:t>
            </a:r>
            <a:r>
              <a:rPr lang="en-GB" sz="2000" b="1" i="1" dirty="0" smtClean="0"/>
              <a:t> 2019; </a:t>
            </a:r>
            <a:r>
              <a:rPr lang="en-GB" sz="2000" b="1" i="1" dirty="0" err="1" smtClean="0"/>
              <a:t>soit</a:t>
            </a:r>
            <a:r>
              <a:rPr lang="en-GB" sz="2000" b="1" i="1" dirty="0" smtClean="0"/>
              <a:t> 400 millions de </a:t>
            </a:r>
            <a:r>
              <a:rPr lang="en-GB" sz="2000" b="1" i="1" dirty="0" err="1" smtClean="0"/>
              <a:t>personnes</a:t>
            </a:r>
            <a:r>
              <a:rPr lang="en-GB" sz="2000" b="1" i="1" dirty="0"/>
              <a:t> + 50 % </a:t>
            </a:r>
            <a:r>
              <a:rPr lang="en-GB" sz="2000" b="1" i="1" dirty="0" err="1"/>
              <a:t>en</a:t>
            </a:r>
            <a:r>
              <a:rPr lang="en-GB" sz="2000" b="1" i="1" dirty="0"/>
              <a:t> 30 </a:t>
            </a:r>
            <a:r>
              <a:rPr lang="en-GB" sz="2000" b="1" i="1" dirty="0" err="1" smtClean="0"/>
              <a:t>ans</a:t>
            </a:r>
            <a:r>
              <a:rPr lang="en-GB" sz="2000" b="1" i="1" dirty="0" smtClean="0"/>
              <a:t> (1990-2019)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28845-3B16-4077-991E-86C9AF8D86E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2" y="2260724"/>
            <a:ext cx="6477904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i="1" dirty="0"/>
              <a:t>Le </a:t>
            </a:r>
            <a:r>
              <a:rPr lang="en-GB" sz="2000" i="1" dirty="0" err="1"/>
              <a:t>cas</a:t>
            </a:r>
            <a:r>
              <a:rPr lang="en-GB" sz="2000" i="1" dirty="0"/>
              <a:t> de </a:t>
            </a:r>
            <a:r>
              <a:rPr lang="en-GB" sz="2000" i="1" dirty="0" err="1"/>
              <a:t>l’Afrique</a:t>
            </a:r>
            <a:r>
              <a:rPr lang="en-GB" sz="2000" i="1" dirty="0"/>
              <a:t> </a:t>
            </a:r>
            <a:r>
              <a:rPr lang="en-GB" sz="2000" i="1" dirty="0" smtClean="0"/>
              <a:t>sub-</a:t>
            </a:r>
            <a:r>
              <a:rPr lang="en-GB" sz="2000" i="1" dirty="0" err="1" smtClean="0"/>
              <a:t>saharienne</a:t>
            </a:r>
            <a:r>
              <a:rPr lang="en-GB" sz="2000" i="1" dirty="0" smtClean="0"/>
              <a:t>…</a:t>
            </a:r>
            <a:br>
              <a:rPr lang="en-GB" sz="2000" i="1" dirty="0" smtClean="0"/>
            </a:br>
            <a:r>
              <a:rPr lang="en-GB" sz="2000" i="1" dirty="0" smtClean="0"/>
              <a:t>2</a:t>
            </a:r>
            <a:r>
              <a:rPr lang="en-GB" sz="2000" i="1" dirty="0"/>
              <a:t>. </a:t>
            </a:r>
            <a:r>
              <a:rPr lang="en-GB" sz="2000" i="1" dirty="0" err="1"/>
              <a:t>Pauvreté</a:t>
            </a:r>
            <a:r>
              <a:rPr lang="en-GB" sz="2000" i="1" dirty="0"/>
              <a:t>  </a:t>
            </a:r>
            <a:r>
              <a:rPr lang="en-GB" sz="2000" i="1" dirty="0" err="1"/>
              <a:t>énérgétique</a:t>
            </a:r>
            <a:r>
              <a:rPr lang="en-GB" sz="2000" i="1" dirty="0"/>
              <a:t> (IEA): </a:t>
            </a:r>
            <a:r>
              <a:rPr lang="en-GB" sz="2000" i="1" dirty="0" smtClean="0"/>
              <a:t>pas </a:t>
            </a:r>
            <a:r>
              <a:rPr lang="en-GB" sz="2000" i="1" dirty="0" err="1" smtClean="0"/>
              <a:t>d’accès</a:t>
            </a:r>
            <a:r>
              <a:rPr lang="en-GB" sz="2000" i="1" dirty="0" smtClean="0"/>
              <a:t> </a:t>
            </a:r>
            <a:r>
              <a:rPr lang="en-GB" sz="2000" i="1" dirty="0"/>
              <a:t>à la “cuisine </a:t>
            </a:r>
            <a:r>
              <a:rPr lang="en-GB" sz="2000" i="1" dirty="0" err="1"/>
              <a:t>propre</a:t>
            </a:r>
            <a:r>
              <a:rPr lang="en-GB" sz="2000" i="1" dirty="0" smtClean="0"/>
              <a:t>’’ 1 milliard </a:t>
            </a:r>
            <a:r>
              <a:rPr lang="en-GB" sz="2000" i="1" dirty="0" err="1" smtClean="0"/>
              <a:t>d’habitants</a:t>
            </a:r>
            <a:r>
              <a:rPr lang="en-GB" sz="2000" i="1" dirty="0"/>
              <a:t/>
            </a:r>
            <a:br>
              <a:rPr lang="en-GB" sz="2000" i="1" dirty="0"/>
            </a:b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28845-3B16-4077-991E-86C9AF8D86E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50" y="1320884"/>
            <a:ext cx="5406200" cy="5406200"/>
          </a:xfrm>
        </p:spPr>
      </p:pic>
    </p:spTree>
    <p:extLst>
      <p:ext uri="{BB962C8B-B14F-4D97-AF65-F5344CB8AC3E}">
        <p14:creationId xmlns:p14="http://schemas.microsoft.com/office/powerpoint/2010/main" val="27970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SR Template">
      <a:dk1>
        <a:srgbClr val="004575"/>
      </a:dk1>
      <a:lt1>
        <a:srgbClr val="FFFFFF"/>
      </a:lt1>
      <a:dk2>
        <a:srgbClr val="004575"/>
      </a:dk2>
      <a:lt2>
        <a:srgbClr val="FFFFFF"/>
      </a:lt2>
      <a:accent1>
        <a:srgbClr val="8F942F"/>
      </a:accent1>
      <a:accent2>
        <a:srgbClr val="C85826"/>
      </a:accent2>
      <a:accent3>
        <a:srgbClr val="C4AEA1"/>
      </a:accent3>
      <a:accent4>
        <a:srgbClr val="F1C46F"/>
      </a:accent4>
      <a:accent5>
        <a:srgbClr val="2581C4"/>
      </a:accent5>
      <a:accent6>
        <a:srgbClr val="00457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2).pot  -  Compatibility Mode" id="{39EFD688-770E-452A-9EC8-40EA49EC012F}" vid="{DEC5EDC1-2CC6-4A9D-B215-9E0DF6B559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644391BF18D743914EEAD2C5B19952" ma:contentTypeVersion="10" ma:contentTypeDescription="Create a new document." ma:contentTypeScope="" ma:versionID="fb93ea2a89cfd239c714e18dba4186b1">
  <xsd:schema xmlns:xsd="http://www.w3.org/2001/XMLSchema" xmlns:xs="http://www.w3.org/2001/XMLSchema" xmlns:p="http://schemas.microsoft.com/office/2006/metadata/properties" xmlns:ns2="68fbe4ee-a2c5-4160-af06-5a41e174b43b" targetNamespace="http://schemas.microsoft.com/office/2006/metadata/properties" ma:root="true" ma:fieldsID="48486162d40aabbb7872da64dfbcfe22" ns2:_="">
    <xsd:import namespace="68fbe4ee-a2c5-4160-af06-5a41e174b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be4ee-a2c5-4160-af06-5a41e174b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DC2C82-577C-4465-8306-9AAD163122F7}">
  <ds:schemaRefs>
    <ds:schemaRef ds:uri="http://schemas.microsoft.com/office/infopath/2007/PartnerControls"/>
    <ds:schemaRef ds:uri="68fbe4ee-a2c5-4160-af06-5a41e174b43b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33E46A2-786C-46F9-AD25-97EAB09AB7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8866A4-0691-432A-94E4-12A454522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fbe4ee-a2c5-4160-af06-5a41e174b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15899</TotalTime>
  <Words>591</Words>
  <Application>Microsoft Office PowerPoint</Application>
  <PresentationFormat>Widescreen</PresentationFormat>
  <Paragraphs>71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‘Décarbonation &amp; Tensions”  (Paris Dauphine &amp; C.G.Economie, 14 Mars 2024)</vt:lpstr>
      <vt:lpstr>4 grands domaines</vt:lpstr>
      <vt:lpstr>Rudiments en France sur l’économie des “efforts”</vt:lpstr>
      <vt:lpstr>Rudiments sur l’état du monde : le Total Outlook 2023</vt:lpstr>
      <vt:lpstr>Rudiments sur l’état du monde : le Total Outlook 2023</vt:lpstr>
      <vt:lpstr>Rudiments sur l’état du monde : le Total Outlook 2023</vt:lpstr>
      <vt:lpstr>Les efforts (vus de 2050)</vt:lpstr>
      <vt:lpstr>Le cas de l’Afrique sub-saharienne… 1. Grande Pauvreté (Banque Mondiale): </vt:lpstr>
      <vt:lpstr>Le cas de l’Afrique sub-saharienne… 2. Pauvreté  énérgétique (IEA): pas d’accès à la “cuisine propre’’ 1 milliard d’habitants </vt:lpstr>
      <vt:lpstr>Keep contact…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Bondesan, Elena</dc:creator>
  <cp:lastModifiedBy>Glachant, Jean-Michel</cp:lastModifiedBy>
  <cp:revision>485</cp:revision>
  <cp:lastPrinted>2021-10-12T09:36:05Z</cp:lastPrinted>
  <dcterms:created xsi:type="dcterms:W3CDTF">2021-07-13T14:45:11Z</dcterms:created>
  <dcterms:modified xsi:type="dcterms:W3CDTF">2024-03-13T17:58:40Z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0x01010077644391BF18D743914EEAD2C5B19952</vt:lpwstr>
  </property>
</Properties>
</file>