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1052" r:id="rId2"/>
    <p:sldId id="422" r:id="rId3"/>
    <p:sldId id="2147376458" r:id="rId4"/>
    <p:sldId id="1061" r:id="rId5"/>
    <p:sldId id="1053" r:id="rId6"/>
    <p:sldId id="1054" r:id="rId7"/>
    <p:sldId id="2147376506" r:id="rId8"/>
    <p:sldId id="2147376442" r:id="rId9"/>
    <p:sldId id="1073" r:id="rId10"/>
    <p:sldId id="2147376505" r:id="rId11"/>
    <p:sldId id="2147376492" r:id="rId12"/>
    <p:sldId id="1047" r:id="rId13"/>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74" autoAdjust="0"/>
    <p:restoredTop sz="63238" autoAdjust="0"/>
  </p:normalViewPr>
  <p:slideViewPr>
    <p:cSldViewPr snapToGrid="0" snapToObjects="1">
      <p:cViewPr varScale="1">
        <p:scale>
          <a:sx n="70" d="100"/>
          <a:sy n="70" d="100"/>
        </p:scale>
        <p:origin x="1504"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880"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LNG production capacity, million Tonnes</a:t>
            </a:r>
          </a:p>
        </c:rich>
      </c:tx>
      <c:layout>
        <c:manualLayout>
          <c:xMode val="edge"/>
          <c:yMode val="edge"/>
          <c:x val="0.19947916666666668"/>
          <c:y val="3.749999999999999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29517716535433"/>
          <c:y val="0.16592199803149604"/>
          <c:w val="0.88663156167979007"/>
          <c:h val="0.70492249015748032"/>
        </c:manualLayout>
      </c:layout>
      <c:barChart>
        <c:barDir val="col"/>
        <c:grouping val="stacked"/>
        <c:varyColors val="0"/>
        <c:ser>
          <c:idx val="0"/>
          <c:order val="0"/>
          <c:tx>
            <c:strRef>
              <c:f>Sheet1!$B$1</c:f>
              <c:strCache>
                <c:ptCount val="1"/>
                <c:pt idx="0">
                  <c:v>US</c:v>
                </c:pt>
              </c:strCache>
            </c:strRef>
          </c:tx>
          <c:spPr>
            <a:solidFill>
              <a:schemeClr val="accent1"/>
            </a:solidFill>
            <a:ln>
              <a:noFill/>
            </a:ln>
            <a:effectLst/>
          </c:spPr>
          <c:invertIfNegative val="0"/>
          <c:cat>
            <c:numRef>
              <c:f>Sheet1!$A$2:$A$4</c:f>
              <c:numCache>
                <c:formatCode>General</c:formatCode>
                <c:ptCount val="3"/>
                <c:pt idx="0">
                  <c:v>2010</c:v>
                </c:pt>
                <c:pt idx="1">
                  <c:v>2020</c:v>
                </c:pt>
                <c:pt idx="2">
                  <c:v>2030</c:v>
                </c:pt>
              </c:numCache>
            </c:numRef>
          </c:cat>
          <c:val>
            <c:numRef>
              <c:f>Sheet1!$B$2:$B$4</c:f>
              <c:numCache>
                <c:formatCode>General</c:formatCode>
                <c:ptCount val="3"/>
                <c:pt idx="0">
                  <c:v>0</c:v>
                </c:pt>
                <c:pt idx="1">
                  <c:v>100</c:v>
                </c:pt>
                <c:pt idx="2">
                  <c:v>150</c:v>
                </c:pt>
              </c:numCache>
            </c:numRef>
          </c:val>
          <c:extLst>
            <c:ext xmlns:c16="http://schemas.microsoft.com/office/drawing/2014/chart" uri="{C3380CC4-5D6E-409C-BE32-E72D297353CC}">
              <c16:uniqueId val="{00000000-3E62-9848-958D-EB17363CDC55}"/>
            </c:ext>
          </c:extLst>
        </c:ser>
        <c:ser>
          <c:idx val="1"/>
          <c:order val="1"/>
          <c:tx>
            <c:strRef>
              <c:f>Sheet1!$C$1</c:f>
              <c:strCache>
                <c:ptCount val="1"/>
                <c:pt idx="0">
                  <c:v>Australia &amp; Qatar</c:v>
                </c:pt>
              </c:strCache>
            </c:strRef>
          </c:tx>
          <c:spPr>
            <a:solidFill>
              <a:schemeClr val="accent2"/>
            </a:solidFill>
            <a:ln>
              <a:noFill/>
            </a:ln>
            <a:effectLst/>
          </c:spPr>
          <c:invertIfNegative val="0"/>
          <c:cat>
            <c:numRef>
              <c:f>Sheet1!$A$2:$A$4</c:f>
              <c:numCache>
                <c:formatCode>General</c:formatCode>
                <c:ptCount val="3"/>
                <c:pt idx="0">
                  <c:v>2010</c:v>
                </c:pt>
                <c:pt idx="1">
                  <c:v>2020</c:v>
                </c:pt>
                <c:pt idx="2">
                  <c:v>2030</c:v>
                </c:pt>
              </c:numCache>
            </c:numRef>
          </c:cat>
          <c:val>
            <c:numRef>
              <c:f>Sheet1!$C$2:$C$4</c:f>
              <c:numCache>
                <c:formatCode>General</c:formatCode>
                <c:ptCount val="3"/>
                <c:pt idx="0">
                  <c:v>100</c:v>
                </c:pt>
                <c:pt idx="1">
                  <c:v>100</c:v>
                </c:pt>
                <c:pt idx="2">
                  <c:v>250</c:v>
                </c:pt>
              </c:numCache>
            </c:numRef>
          </c:val>
          <c:extLst>
            <c:ext xmlns:c16="http://schemas.microsoft.com/office/drawing/2014/chart" uri="{C3380CC4-5D6E-409C-BE32-E72D297353CC}">
              <c16:uniqueId val="{00000001-3E62-9848-958D-EB17363CDC55}"/>
            </c:ext>
          </c:extLst>
        </c:ser>
        <c:ser>
          <c:idx val="2"/>
          <c:order val="2"/>
          <c:tx>
            <c:strRef>
              <c:f>Sheet1!$D$1</c:f>
              <c:strCache>
                <c:ptCount val="1"/>
                <c:pt idx="0">
                  <c:v>ROW</c:v>
                </c:pt>
              </c:strCache>
            </c:strRef>
          </c:tx>
          <c:spPr>
            <a:solidFill>
              <a:srgbClr val="66CCFF"/>
            </a:solidFill>
            <a:ln>
              <a:noFill/>
              <a:prstDash val="dash"/>
            </a:ln>
            <a:effectLst/>
          </c:spPr>
          <c:invertIfNegative val="0"/>
          <c:cat>
            <c:numRef>
              <c:f>Sheet1!$A$2:$A$4</c:f>
              <c:numCache>
                <c:formatCode>General</c:formatCode>
                <c:ptCount val="3"/>
                <c:pt idx="0">
                  <c:v>2010</c:v>
                </c:pt>
                <c:pt idx="1">
                  <c:v>2020</c:v>
                </c:pt>
                <c:pt idx="2">
                  <c:v>2030</c:v>
                </c:pt>
              </c:numCache>
            </c:numRef>
          </c:cat>
          <c:val>
            <c:numRef>
              <c:f>Sheet1!$D$2:$D$4</c:f>
              <c:numCache>
                <c:formatCode>General</c:formatCode>
                <c:ptCount val="3"/>
                <c:pt idx="0">
                  <c:v>100</c:v>
                </c:pt>
                <c:pt idx="1">
                  <c:v>175</c:v>
                </c:pt>
                <c:pt idx="2">
                  <c:v>200</c:v>
                </c:pt>
              </c:numCache>
            </c:numRef>
          </c:val>
          <c:extLst>
            <c:ext xmlns:c16="http://schemas.microsoft.com/office/drawing/2014/chart" uri="{C3380CC4-5D6E-409C-BE32-E72D297353CC}">
              <c16:uniqueId val="{00000002-3E62-9848-958D-EB17363CDC55}"/>
            </c:ext>
          </c:extLst>
        </c:ser>
        <c:dLbls>
          <c:showLegendKey val="0"/>
          <c:showVal val="0"/>
          <c:showCatName val="0"/>
          <c:showSerName val="0"/>
          <c:showPercent val="0"/>
          <c:showBubbleSize val="0"/>
        </c:dLbls>
        <c:gapWidth val="150"/>
        <c:overlap val="100"/>
        <c:axId val="444329856"/>
        <c:axId val="444330184"/>
      </c:barChart>
      <c:catAx>
        <c:axId val="44432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44330184"/>
        <c:crosses val="autoZero"/>
        <c:auto val="1"/>
        <c:lblAlgn val="ctr"/>
        <c:lblOffset val="100"/>
        <c:noMultiLvlLbl val="0"/>
      </c:catAx>
      <c:valAx>
        <c:axId val="444330184"/>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44329856"/>
        <c:crosses val="autoZero"/>
        <c:crossBetween val="between"/>
      </c:valAx>
      <c:spPr>
        <a:noFill/>
        <a:ln>
          <a:noFill/>
        </a:ln>
        <a:effectLst/>
      </c:spPr>
    </c:plotArea>
    <c:legend>
      <c:legendPos val="b"/>
      <c:layout>
        <c:manualLayout>
          <c:xMode val="edge"/>
          <c:yMode val="edge"/>
          <c:x val="0.28360646325459321"/>
          <c:y val="0.9367613188976377"/>
          <c:w val="0.43278707349081363"/>
          <c:h val="6.0113681102362197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0.90408</cdr:x>
      <cdr:y>0.52554</cdr:y>
    </cdr:from>
    <cdr:to>
      <cdr:x>1</cdr:x>
      <cdr:y>0.54298</cdr:y>
    </cdr:to>
    <cdr:cxnSp macro="">
      <cdr:nvCxnSpPr>
        <cdr:cNvPr id="2" name="Straight Connector 1">
          <a:extLst xmlns:a="http://schemas.openxmlformats.org/drawingml/2006/main">
            <a:ext uri="{FF2B5EF4-FFF2-40B4-BE49-F238E27FC236}">
              <a16:creationId xmlns:a16="http://schemas.microsoft.com/office/drawing/2014/main" id="{C10BFAD6-6344-01AE-6AB9-A89FF75C379F}"/>
            </a:ext>
          </a:extLst>
        </cdr:cNvPr>
        <cdr:cNvCxnSpPr/>
      </cdr:nvCxnSpPr>
      <cdr:spPr bwMode="auto">
        <a:xfrm xmlns:a="http://schemas.openxmlformats.org/drawingml/2006/main" flipH="1">
          <a:off x="5511258" y="2135808"/>
          <a:ext cx="584742" cy="70878"/>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84D25EBA-395C-D047-82FB-2921805ED67F}" type="datetimeFigureOut">
              <a:rPr lang="en-US" smtClean="0"/>
              <a:t>2/27/24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7CCD91B-3F16-734A-B0BE-3D6BD2695E0F}" type="slidenum">
              <a:rPr lang="en-US" smtClean="0"/>
              <a:t>‹N°›</a:t>
            </a:fld>
            <a:endParaRPr lang="en-US"/>
          </a:p>
        </p:txBody>
      </p:sp>
    </p:spTree>
    <p:extLst>
      <p:ext uri="{BB962C8B-B14F-4D97-AF65-F5344CB8AC3E}">
        <p14:creationId xmlns:p14="http://schemas.microsoft.com/office/powerpoint/2010/main" val="3510345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135CD5D-CD2C-4443-A335-882839A3AEEE}" type="datetimeFigureOut">
              <a:rPr lang="en-US" smtClean="0"/>
              <a:t>2/27/24</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F2007F4-A0B3-8F42-8E16-B430AB0A71C7}" type="slidenum">
              <a:rPr lang="en-US" smtClean="0"/>
              <a:t>‹N°›</a:t>
            </a:fld>
            <a:endParaRPr lang="en-US"/>
          </a:p>
        </p:txBody>
      </p:sp>
    </p:spTree>
    <p:extLst>
      <p:ext uri="{BB962C8B-B14F-4D97-AF65-F5344CB8AC3E}">
        <p14:creationId xmlns:p14="http://schemas.microsoft.com/office/powerpoint/2010/main" val="31080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86000" y="514350"/>
            <a:ext cx="4572000" cy="2571750"/>
          </a:xfrm>
        </p:spPr>
      </p:sp>
      <p:sp>
        <p:nvSpPr>
          <p:cNvPr id="3" name="Espace réservé des commentaires 2"/>
          <p:cNvSpPr>
            <a:spLocks noGrp="1"/>
          </p:cNvSpPr>
          <p:nvPr>
            <p:ph type="body" idx="1"/>
          </p:nvPr>
        </p:nvSpPr>
        <p:spPr/>
        <p:txBody>
          <a:bodyPr/>
          <a:lstStyle/>
          <a:p>
            <a:r>
              <a:rPr lang="fr-FR" dirty="0"/>
              <a:t>C’est un plaisir pour moi d’intervenir ici devant vous lors de ce colloque organisé par le CGE et l’Université de Paris Dauphine</a:t>
            </a:r>
          </a:p>
          <a:p>
            <a:r>
              <a:rPr lang="fr-FR" dirty="0"/>
              <a:t>Dans ma intervention, je présenterai le rôle des principaux acteurs d’un monde énergétique en crise</a:t>
            </a:r>
          </a:p>
        </p:txBody>
      </p:sp>
      <p:sp>
        <p:nvSpPr>
          <p:cNvPr id="4" name="Espace réservé du numéro de diapositive 3"/>
          <p:cNvSpPr>
            <a:spLocks noGrp="1"/>
          </p:cNvSpPr>
          <p:nvPr>
            <p:ph type="sldNum" sz="quarter" idx="10"/>
          </p:nvPr>
        </p:nvSpPr>
        <p:spPr/>
        <p:txBody>
          <a:bodyPr/>
          <a:lstStyle/>
          <a:p>
            <a:fld id="{2F2007F4-A0B3-8F42-8E16-B430AB0A71C7}" type="slidenum">
              <a:rPr lang="en-US" smtClean="0"/>
              <a:t>1</a:t>
            </a:fld>
            <a:endParaRPr lang="en-US"/>
          </a:p>
        </p:txBody>
      </p:sp>
    </p:spTree>
    <p:extLst>
      <p:ext uri="{BB962C8B-B14F-4D97-AF65-F5344CB8AC3E}">
        <p14:creationId xmlns:p14="http://schemas.microsoft.com/office/powerpoint/2010/main" val="340728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Aft>
                <a:spcPts val="6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Je souhaite terminer mon rapide tour du monde par un focus sur l’Allemagne. L’invasion de l’Ukraine par les Russes début 2022 a été un véritable choc pour l’Allemagne. </a:t>
            </a:r>
          </a:p>
          <a:p>
            <a:pPr>
              <a:lnSpc>
                <a:spcPct val="115000"/>
              </a:lnSpc>
              <a:spcAft>
                <a:spcPts val="6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conséquences visibles sont une hausse des prix et une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baisse inédite de la consommation</a:t>
            </a:r>
            <a:r>
              <a:rPr lang="fr-FR" sz="1800" dirty="0">
                <a:effectLst/>
                <a:latin typeface="Calibri" panose="020F0502020204030204" pitchFamily="34" charset="0"/>
                <a:ea typeface="Calibri" panose="020F0502020204030204" pitchFamily="34" charset="0"/>
                <a:cs typeface="Times New Roman" panose="02020603050405020304" pitchFamily="18" charset="0"/>
              </a:rPr>
              <a:t> d’énergie (entre 8 et 10%), surtout électrique (-13%) .</a:t>
            </a:r>
          </a:p>
          <a:p>
            <a:pPr>
              <a:lnSpc>
                <a:spcPct val="115000"/>
              </a:lnSpc>
              <a:spcAft>
                <a:spcPts val="6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Les objectifs de la coalition en place sont complètement irréalistes (portés par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R.Habeck</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ministre Vert)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2035 d’un mix électrique 100% ENR</a:t>
            </a:r>
          </a:p>
          <a:p>
            <a:pPr marL="342900" lvl="0" indent="-342900">
              <a:lnSpc>
                <a:spcPct val="115000"/>
              </a:lnSpc>
              <a:spcAft>
                <a:spcPts val="6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2045 d’un mix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énergétique</a:t>
            </a:r>
            <a:r>
              <a:rPr lang="fr-FR" sz="1800" dirty="0">
                <a:effectLst/>
                <a:latin typeface="Calibri" panose="020F0502020204030204" pitchFamily="34" charset="0"/>
                <a:ea typeface="Calibri" panose="020F0502020204030204" pitchFamily="34" charset="0"/>
                <a:cs typeface="Times New Roman" panose="02020603050405020304" pitchFamily="18" charset="0"/>
              </a:rPr>
              <a:t> 100% ENR</a:t>
            </a:r>
          </a:p>
          <a:p>
            <a:pPr>
              <a:lnSpc>
                <a:spcPct val="115000"/>
              </a:lnSpc>
              <a:spcAft>
                <a:spcPts val="6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Dans l’électricité, la croissance ne peut se faire que sur le PV et l’éolien  compte tenu de l’espace disponible et acceptabilité de l’éolien terrestre, de la congestions réseau et des difficultés de l’éolien offshore</a:t>
            </a:r>
          </a:p>
          <a:p>
            <a:pPr>
              <a:lnSpc>
                <a:spcPct val="115000"/>
              </a:lnSpc>
              <a:spcAft>
                <a:spcPts val="6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Dans la chaleur et les carburants, la biomasse est déjà complètement exploitée.</a:t>
            </a:r>
          </a:p>
          <a:p>
            <a:pPr>
              <a:lnSpc>
                <a:spcPct val="115000"/>
              </a:lnSpc>
              <a:spcAft>
                <a:spcPts val="6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Cela s’apparente à une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fuite en avant </a:t>
            </a:r>
            <a:r>
              <a:rPr lang="fr-FR" sz="1800" dirty="0">
                <a:effectLst/>
                <a:latin typeface="Calibri" panose="020F0502020204030204" pitchFamily="34" charset="0"/>
                <a:ea typeface="Calibri" panose="020F0502020204030204" pitchFamily="34" charset="0"/>
                <a:cs typeface="Times New Roman" panose="02020603050405020304" pitchFamily="18" charset="0"/>
              </a:rPr>
              <a:t>car les Allemands se rendent bien compte que leur modèle ne marche pas. Ils sont bloqués sur :</a:t>
            </a:r>
          </a:p>
          <a:p>
            <a:pPr marL="342900" lvl="0" indent="-342900">
              <a:lnSpc>
                <a:spcPct val="115000"/>
              </a:lnSpc>
              <a:spcAft>
                <a:spcPts val="6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 nucléaire, son rejet étant une question quasi religieuse en Allemagne</a:t>
            </a:r>
          </a:p>
          <a:p>
            <a:pPr marL="342900" lvl="0" indent="-342900">
              <a:lnSpc>
                <a:spcPct val="115000"/>
              </a:lnSpc>
              <a:spcAft>
                <a:spcPts val="6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 charbon pour une question d’image </a:t>
            </a:r>
          </a:p>
          <a:p>
            <a:pPr marL="342900" lvl="0" indent="-342900">
              <a:lnSpc>
                <a:spcPct val="115000"/>
              </a:lnSpc>
              <a:spcAft>
                <a:spcPts val="6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 gaz, la relation Allemagne-Russie étant « interrogée ». </a:t>
            </a:r>
          </a:p>
          <a:p>
            <a:pPr>
              <a:lnSpc>
                <a:spcPct val="115000"/>
              </a:lnSpc>
              <a:spcAft>
                <a:spcPts val="6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 ’ Hydrogène est le joker de la politique allemande</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6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projet d’importations massives d’H2 depuis les déserts (chiliens, australiens, africains, …)  est un remake de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Desertec</a:t>
            </a:r>
            <a:r>
              <a:rPr lang="fr-FR" sz="1800" dirty="0">
                <a:effectLst/>
                <a:latin typeface="Calibri" panose="020F0502020204030204" pitchFamily="34" charset="0"/>
                <a:ea typeface="Calibri" panose="020F0502020204030204" pitchFamily="34" charset="0"/>
                <a:cs typeface="Times New Roman" panose="02020603050405020304" pitchFamily="18" charset="0"/>
              </a:rPr>
              <a:t> qui a été le fiasco que l’on sait.</a:t>
            </a:r>
          </a:p>
          <a:p>
            <a:pPr>
              <a:lnSpc>
                <a:spcPct val="115000"/>
              </a:lnSpc>
              <a:spcAft>
                <a:spcPts val="6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Pour assurer son approvisionnement en électricité, l’Allemagne compte sur un déploiement massif de renouvelables financé par les mécanismes de CFD et des centrales à gaz financées par les mécanismes de capacité. Ceci bouleverse le marché européen de l’électricité en place aujourd’hui</a:t>
            </a:r>
          </a:p>
          <a:p>
            <a:pPr>
              <a:lnSpc>
                <a:spcPct val="115000"/>
              </a:lnSpc>
              <a:spcAft>
                <a:spcPts val="6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Cette stratégie allemande pose aussi la question de la relation France – Allemagne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On est rentrés dans le dur, c’est-à-dire l’acceptation du nucléaire comme énergie décarbonée. Les rapports deviennent extrêmement tendus. Trois points de blocage principaux : la taxonomie, la couleur de l’Hydrogène et le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market</a:t>
            </a:r>
            <a:r>
              <a:rPr lang="fr-FR" sz="1800" dirty="0">
                <a:effectLst/>
                <a:latin typeface="Calibri" panose="020F0502020204030204" pitchFamily="34" charset="0"/>
                <a:ea typeface="Calibri" panose="020F0502020204030204" pitchFamily="34" charset="0"/>
                <a:cs typeface="Times New Roman" panose="02020603050405020304" pitchFamily="18" charset="0"/>
              </a:rPr>
              <a:t> design</a:t>
            </a:r>
            <a:endParaRPr lang="fr-FR" dirty="0"/>
          </a:p>
        </p:txBody>
      </p:sp>
      <p:sp>
        <p:nvSpPr>
          <p:cNvPr id="4" name="Espace réservé du numéro de diapositive 3"/>
          <p:cNvSpPr>
            <a:spLocks noGrp="1"/>
          </p:cNvSpPr>
          <p:nvPr>
            <p:ph type="sldNum" sz="quarter" idx="5"/>
          </p:nvPr>
        </p:nvSpPr>
        <p:spPr/>
        <p:txBody>
          <a:bodyPr/>
          <a:lstStyle/>
          <a:p>
            <a:fld id="{2F2007F4-A0B3-8F42-8E16-B430AB0A71C7}" type="slidenum">
              <a:rPr lang="en-US" smtClean="0"/>
              <a:t>10</a:t>
            </a:fld>
            <a:endParaRPr lang="en-US"/>
          </a:p>
        </p:txBody>
      </p:sp>
    </p:spTree>
    <p:extLst>
      <p:ext uri="{BB962C8B-B14F-4D97-AF65-F5344CB8AC3E}">
        <p14:creationId xmlns:p14="http://schemas.microsoft.com/office/powerpoint/2010/main" val="1761628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ne faut pas oublier les enjeux géopolitiques de la transition énergétique. Ne va-t-on pas passer d’une dépendance aux énergies fossiles à une dépendance aux minerais et métaux?</a:t>
            </a:r>
          </a:p>
          <a:p>
            <a:r>
              <a:rPr lang="fr-FR" dirty="0"/>
              <a:t>Cette slide montre que les technologies décarbonées sont très gourmandes en ressources minérales. Dans tous les scénarios de l’AIE, la demande mondiale en ressources minérales dépasse rapidement les capacités actuelles de production.</a:t>
            </a:r>
          </a:p>
          <a:p>
            <a:r>
              <a:rPr lang="fr-FR" dirty="0"/>
              <a:t>La commission européenne a pris acte de ce défi en publiant le 16 mars dernier le Critical Raw </a:t>
            </a:r>
            <a:r>
              <a:rPr lang="fr-FR" dirty="0" err="1"/>
              <a:t>Material</a:t>
            </a:r>
            <a:r>
              <a:rPr lang="fr-FR" dirty="0"/>
              <a:t> </a:t>
            </a:r>
            <a:r>
              <a:rPr lang="fr-FR" dirty="0" err="1"/>
              <a:t>Act</a:t>
            </a:r>
            <a:r>
              <a:rPr lang="fr-FR" dirty="0"/>
              <a:t>. . Elle fixe des objectifs ambitieux: la production européenne de minéraux doit représenter au moins 10% de la consommation , 40% de la consommation doit être raffinée en Europe, 15% des besoins doivent être couverts par le recyclage, aucun pays ne doit dépendre à plus de 65% des approvisionnements non européens. Des fonds importants devraient être mobilisées</a:t>
            </a:r>
          </a:p>
          <a:p>
            <a:r>
              <a:rPr lang="fr-FR" dirty="0"/>
              <a:t>Cette ambition est louable. Mais est-ce réaliste? L’avenir du projet de mine de lithium développé par </a:t>
            </a:r>
            <a:r>
              <a:rPr lang="fr-FR" dirty="0" err="1"/>
              <a:t>Imeris</a:t>
            </a:r>
            <a:r>
              <a:rPr lang="fr-FR" dirty="0"/>
              <a:t> à </a:t>
            </a:r>
            <a:r>
              <a:rPr lang="fr-FR" dirty="0" err="1"/>
              <a:t>Echassiere</a:t>
            </a:r>
            <a:r>
              <a:rPr lang="fr-FR" dirty="0"/>
              <a:t> dans l’Allier est un test important de la crédibilité d’une telle ambition</a:t>
            </a:r>
          </a:p>
          <a:p>
            <a:endParaRPr lang="fr-FR" dirty="0"/>
          </a:p>
        </p:txBody>
      </p:sp>
      <p:sp>
        <p:nvSpPr>
          <p:cNvPr id="4" name="Espace réservé du numéro de diapositive 3"/>
          <p:cNvSpPr>
            <a:spLocks noGrp="1"/>
          </p:cNvSpPr>
          <p:nvPr>
            <p:ph type="sldNum" sz="quarter" idx="5"/>
          </p:nvPr>
        </p:nvSpPr>
        <p:spPr/>
        <p:txBody>
          <a:bodyPr/>
          <a:lstStyle/>
          <a:p>
            <a:fld id="{2F2007F4-A0B3-8F42-8E16-B430AB0A71C7}" type="slidenum">
              <a:rPr lang="en-US" smtClean="0"/>
              <a:t>11</a:t>
            </a:fld>
            <a:endParaRPr lang="en-US"/>
          </a:p>
        </p:txBody>
      </p:sp>
    </p:spTree>
    <p:extLst>
      <p:ext uri="{BB962C8B-B14F-4D97-AF65-F5344CB8AC3E}">
        <p14:creationId xmlns:p14="http://schemas.microsoft.com/office/powerpoint/2010/main" val="847082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86000" y="514350"/>
            <a:ext cx="4572000" cy="2571750"/>
          </a:xfrm>
        </p:spPr>
      </p:sp>
      <p:sp>
        <p:nvSpPr>
          <p:cNvPr id="3" name="Espace réservé des commentaires 2"/>
          <p:cNvSpPr>
            <a:spLocks noGrp="1"/>
          </p:cNvSpPr>
          <p:nvPr>
            <p:ph type="body" idx="1"/>
          </p:nvPr>
        </p:nvSpPr>
        <p:spPr/>
        <p:txBody>
          <a:bodyPr/>
          <a:lstStyle/>
          <a:p>
            <a:r>
              <a:rPr lang="fr-FR" dirty="0"/>
              <a:t>Le monde énergétique est en crise. Le contexte géopolitique international pèsera encore longtemps. Certains acteurs continueront durablement à jouer un rôle majeur. La Chine qui prépare le centième anniversaire de la République chinoise. Les Etats Unis qui sont les grands gagnants de la crise. Et l’Europe dans tout cela? Elle compte donner l’exemple par sa politique climatique et faire honte à Poutine, Xi Jing Ping, </a:t>
            </a:r>
            <a:r>
              <a:rPr lang="fr-FR"/>
              <a:t>Mohdi</a:t>
            </a:r>
            <a:r>
              <a:rPr lang="fr-FR" dirty="0"/>
              <a:t> ou Trump. Bon courage!...</a:t>
            </a:r>
          </a:p>
        </p:txBody>
      </p:sp>
      <p:sp>
        <p:nvSpPr>
          <p:cNvPr id="4" name="Espace réservé du numéro de diapositive 3"/>
          <p:cNvSpPr>
            <a:spLocks noGrp="1"/>
          </p:cNvSpPr>
          <p:nvPr>
            <p:ph type="sldNum" sz="quarter" idx="10"/>
          </p:nvPr>
        </p:nvSpPr>
        <p:spPr/>
        <p:txBody>
          <a:bodyPr/>
          <a:lstStyle/>
          <a:p>
            <a:fld id="{2F2007F4-A0B3-8F42-8E16-B430AB0A71C7}" type="slidenum">
              <a:rPr lang="en-US" smtClean="0"/>
              <a:t>12</a:t>
            </a:fld>
            <a:endParaRPr lang="en-US"/>
          </a:p>
        </p:txBody>
      </p:sp>
    </p:spTree>
    <p:extLst>
      <p:ext uri="{BB962C8B-B14F-4D97-AF65-F5344CB8AC3E}">
        <p14:creationId xmlns:p14="http://schemas.microsoft.com/office/powerpoint/2010/main" val="308810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C84800-346D-4241-BCA0-332D6021898C}" type="slidenum">
              <a:rPr lang="fr-FR" sz="1200"/>
              <a:pPr/>
              <a:t>2</a:t>
            </a:fld>
            <a:endParaRPr lang="fr-FR" sz="1200"/>
          </a:p>
        </p:txBody>
      </p:sp>
      <p:sp>
        <p:nvSpPr>
          <p:cNvPr id="28675" name="Rectangle 2"/>
          <p:cNvSpPr>
            <a:spLocks noGrp="1" noRot="1" noChangeAspect="1" noChangeArrowheads="1" noTextEdit="1"/>
          </p:cNvSpPr>
          <p:nvPr>
            <p:ph type="sldImg"/>
          </p:nvPr>
        </p:nvSpPr>
        <p:spPr>
          <a:xfrm>
            <a:off x="2289175" y="512763"/>
            <a:ext cx="4572000" cy="2571750"/>
          </a:xfrm>
          <a:ln/>
        </p:spPr>
      </p:sp>
      <p:sp>
        <p:nvSpPr>
          <p:cNvPr id="28676" name="Rectangle 5"/>
          <p:cNvSpPr>
            <a:spLocks noGrp="1" noChangeArrowheads="1"/>
          </p:cNvSpPr>
          <p:nvPr>
            <p:ph type="body" idx="1"/>
          </p:nvPr>
        </p:nvSpPr>
        <p:spPr>
          <a:noFill/>
        </p:spPr>
        <p:txBody>
          <a:bodyPr/>
          <a:lstStyle/>
          <a:p>
            <a:pPr marL="171450" indent="-171450" eaLnBrk="1" hangingPunct="1">
              <a:buFontTx/>
              <a:buChar char="-"/>
            </a:pPr>
            <a:r>
              <a:rPr lang="fr-FR" baseline="0" dirty="0">
                <a:ea typeface="ＭＳ Ｐゴシック" charset="0"/>
              </a:rPr>
              <a:t>Je voudrais rappeler pour commencer que la géopolitique a joué de tout temps un rôle majeur dans le secteur énergétique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effectLst/>
                <a:latin typeface="+mn-lt"/>
                <a:ea typeface="+mn-ea"/>
                <a:cs typeface="+mn-cs"/>
              </a:rPr>
              <a:t>Dès l’origine, le pétrole a fait l’objet de conflits géopolitiques. André Giraud, ministre de l’énergie pendant le second choc pétrolier avait coutume de rappeler que « le pétrole est une matière première à fort contenu diplomatique et militaire, avec une valeur fiscale indéniable et accessoirement un pouvoir calorifique ». La dimension géopolitique du pétrole vient de l’inégale répartition des ressources au niveau mondial alors qu’il est indispensable pour assurer la croissance économique mondiale.  La carte ci-dessus où la superficie de chaque pays est proportionnelle à ses réserves pétrolières illustre parfaitement l’anomalie géologique du Moyen Orient et les enjeux géopolitiques qui lui sont liés. Les conflits actuels dans cette région renforcent les craintes sur l’approvisionnement énergétique mondial</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effectLst/>
                <a:latin typeface="+mn-lt"/>
                <a:ea typeface="+mn-ea"/>
                <a:cs typeface="+mn-cs"/>
              </a:rPr>
              <a:t>Cette carte ne tient pas en compte les hydrocarbures non conventionnels qui ont permis aux Etats Unis de retrouver leur indépendance énergétique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effectLst/>
                <a:latin typeface="+mn-lt"/>
                <a:ea typeface="+mn-ea"/>
                <a:cs typeface="+mn-cs"/>
              </a:rPr>
              <a:t>Ce qui est vrai pour le pétrole l’est aussi pour le gaz mais aussi pour les technologies de la transition énergétique comme on le verra après</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monde énergétique est en crise et cela a déclenché une crise économique. La hausse des prix de l’énergie a eu un impact majeur sur la reprise de l’inflation créant en 2022 un choc économique mondial. Cette slide présente le pourcentage des pays dans le monde qui connaissent une inflation annuelle supérieure à 6%. Le choc auquel le monde a été confronté est même ordre de grandeur que les chocs pétroliers de 1973 et 1979 </a:t>
            </a:r>
          </a:p>
          <a:p>
            <a:r>
              <a:rPr lang="fr-FR" dirty="0"/>
              <a:t>Cependant cet impact diffère suivant les sources d’énergie et les régions </a:t>
            </a:r>
          </a:p>
          <a:p>
            <a:endParaRPr lang="fr-FR" dirty="0"/>
          </a:p>
        </p:txBody>
      </p:sp>
      <p:sp>
        <p:nvSpPr>
          <p:cNvPr id="4" name="Espace réservé du numéro de diapositive 3"/>
          <p:cNvSpPr>
            <a:spLocks noGrp="1"/>
          </p:cNvSpPr>
          <p:nvPr>
            <p:ph type="sldNum" sz="quarter" idx="5"/>
          </p:nvPr>
        </p:nvSpPr>
        <p:spPr/>
        <p:txBody>
          <a:bodyPr/>
          <a:lstStyle/>
          <a:p>
            <a:fld id="{2F2007F4-A0B3-8F42-8E16-B430AB0A71C7}" type="slidenum">
              <a:rPr lang="en-US" smtClean="0"/>
              <a:t>3</a:t>
            </a:fld>
            <a:endParaRPr lang="en-US"/>
          </a:p>
        </p:txBody>
      </p:sp>
    </p:spTree>
    <p:extLst>
      <p:ext uri="{BB962C8B-B14F-4D97-AF65-F5344CB8AC3E}">
        <p14:creationId xmlns:p14="http://schemas.microsoft.com/office/powerpoint/2010/main" val="945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voudrais maintenant me focaliser sur quelques acteurs majeurs de la scène énergétique mondiale. La Chine est devenue un acteur incontournable. Cette slide présente la part de la Chine dans la  croissance mondiale d’un certain nombre d’indicateurs depuis 1978. Cela illustre le rôle majeur de la Chine. La disponibilité en énergie étant un enjeu majeur pour son économie, la Chine développe une diplomatie dynamique dans toutes les régions du monde à fort potentiel énergétique, qu’il s’agisse du Moyen Orient de la Russie ou de l’Afrique</a:t>
            </a:r>
          </a:p>
        </p:txBody>
      </p:sp>
      <p:sp>
        <p:nvSpPr>
          <p:cNvPr id="4" name="Espace réservé du numéro de diapositive 3"/>
          <p:cNvSpPr>
            <a:spLocks noGrp="1"/>
          </p:cNvSpPr>
          <p:nvPr>
            <p:ph type="sldNum" sz="quarter" idx="5"/>
          </p:nvPr>
        </p:nvSpPr>
        <p:spPr/>
        <p:txBody>
          <a:bodyPr/>
          <a:lstStyle/>
          <a:p>
            <a:fld id="{2F2007F4-A0B3-8F42-8E16-B430AB0A71C7}" type="slidenum">
              <a:rPr lang="en-US" smtClean="0"/>
              <a:t>4</a:t>
            </a:fld>
            <a:endParaRPr lang="en-US"/>
          </a:p>
        </p:txBody>
      </p:sp>
    </p:spTree>
    <p:extLst>
      <p:ext uri="{BB962C8B-B14F-4D97-AF65-F5344CB8AC3E}">
        <p14:creationId xmlns:p14="http://schemas.microsoft.com/office/powerpoint/2010/main" val="455302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L’AIE a confirmé ses prévisions de plafonnement de la demande d’énergies fossiles. Mais cela suppose une baisse rapide de la consommation chinoise. Il faut rappeler que la Chine consomme la moitié du charbon mondial, qu’elle a représenté en 2023 plus de 50% de l’augmentation de la demande de pétrole et que sa consommation de gaz ne cesse d’augmenter. </a:t>
            </a:r>
          </a:p>
          <a:p>
            <a:r>
              <a:rPr lang="fr-FR" dirty="0"/>
              <a:t>Certes la situation économique du pays se dégrade. En effet les trois moteurs de la croissance chinoise sont enrayés</a:t>
            </a:r>
          </a:p>
          <a:p>
            <a:r>
              <a:rPr lang="fr-FR" dirty="0"/>
              <a:t>-les tensions géopolitiques US/Chine et le ralentissement de l’économie mondiale pèsent sur les exportations chinoises</a:t>
            </a:r>
          </a:p>
          <a:p>
            <a:r>
              <a:rPr lang="fr-FR" dirty="0"/>
              <a:t>-la demande intérieure chinoise ralentit</a:t>
            </a:r>
          </a:p>
          <a:p>
            <a:r>
              <a:rPr lang="fr-FR" dirty="0"/>
              <a:t>-il y a une saturation des investissements dans l’immobilier et les infrastructures</a:t>
            </a:r>
          </a:p>
          <a:p>
            <a:r>
              <a:rPr lang="fr-FR" dirty="0"/>
              <a:t>Mais pour la Chine, l’échéance de 2049 est majeure. Or l’énergie reste le talon d’Achille de l’économie chinoise. Il est douteux que la Chine sacrifie à la lutte contre le changement climatique son ambition de devenir la première économie mondiale à cette date</a:t>
            </a:r>
          </a:p>
          <a:p>
            <a:endParaRPr lang="fr-FR" dirty="0"/>
          </a:p>
        </p:txBody>
      </p:sp>
      <p:sp>
        <p:nvSpPr>
          <p:cNvPr id="4" name="Espace réservé du numéro de diapositive 3"/>
          <p:cNvSpPr>
            <a:spLocks noGrp="1"/>
          </p:cNvSpPr>
          <p:nvPr>
            <p:ph type="sldNum" sz="quarter" idx="5"/>
          </p:nvPr>
        </p:nvSpPr>
        <p:spPr/>
        <p:txBody>
          <a:bodyPr/>
          <a:lstStyle/>
          <a:p>
            <a:fld id="{2F2007F4-A0B3-8F42-8E16-B430AB0A71C7}" type="slidenum">
              <a:rPr lang="en-US" smtClean="0"/>
              <a:t>5</a:t>
            </a:fld>
            <a:endParaRPr lang="en-US"/>
          </a:p>
        </p:txBody>
      </p:sp>
    </p:spTree>
    <p:extLst>
      <p:ext uri="{BB962C8B-B14F-4D97-AF65-F5344CB8AC3E}">
        <p14:creationId xmlns:p14="http://schemas.microsoft.com/office/powerpoint/2010/main" val="3712718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rPr>
              <a:t>La Russie joue un rôle majeur sur le marché mondial de l’énergie. Les exportations d’hydrocarbures ont une importance clé pour l’économie russe: elles représentaient 46% de ses exportations en valeur en 2021, soit 179G$ pour le pétrole et seulement 62 G$ pour le gaz. Or malgré les mesures d’embargo prises rapidement par les pays de l’OCDE après l’invasion de l’Ukraine, les exportations de pétrole (brut + produits) russe sont </a:t>
            </a:r>
            <a:r>
              <a:rPr lang="fr-FR" sz="1200" dirty="0" err="1">
                <a:effectLst/>
                <a:latin typeface="Calibri" panose="020F0502020204030204" pitchFamily="34" charset="0"/>
              </a:rPr>
              <a:t>restées</a:t>
            </a:r>
            <a:r>
              <a:rPr lang="fr-FR" sz="1200" dirty="0">
                <a:effectLst/>
                <a:latin typeface="Calibri" panose="020F0502020204030204" pitchFamily="34" charset="0"/>
              </a:rPr>
              <a:t> stables en 2023 à 7,5 Mb/j, soit à̀ peine 300 kb/j de moins qu'en 2022 avant la guerre. Les exportations globales vers les pays de l'OCDE sont aujourd’hui négligeables et inferieures de 4,3 Mb/j à leur moyenne d'avant-guerre. En revanche, les exportations russes ont augmenté de 1,8 Mb/j vers l'Inde, de 0,7 Mb/j vers la Chine, de 0,5 Mb/j vers la Turquie et de 0,3 Mb/j vers le Moyen-Orient. Cependant pour conquérir ces nouveaux marchés, la Russie a dû consentir une baisse des prix. Les revenus des exportations </a:t>
            </a:r>
            <a:r>
              <a:rPr lang="fr-FR" sz="1200" dirty="0" err="1">
                <a:effectLst/>
                <a:latin typeface="Calibri" panose="020F0502020204030204" pitchFamily="34" charset="0"/>
              </a:rPr>
              <a:t>pétrolières</a:t>
            </a:r>
            <a:r>
              <a:rPr lang="fr-FR" sz="1200" dirty="0">
                <a:effectLst/>
                <a:latin typeface="Calibri" panose="020F0502020204030204" pitchFamily="34" charset="0"/>
              </a:rPr>
              <a:t> du pays ont chuté de 4,2 milliards de dollars (-22 %) en 2023, mais elles atteignent toujours 15,3 milliards de dollars.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2F2007F4-A0B3-8F42-8E16-B430AB0A71C7}" type="slidenum">
              <a:rPr lang="en-US" smtClean="0"/>
              <a:t>6</a:t>
            </a:fld>
            <a:endParaRPr lang="en-US"/>
          </a:p>
        </p:txBody>
      </p:sp>
    </p:spTree>
    <p:extLst>
      <p:ext uri="{BB962C8B-B14F-4D97-AF65-F5344CB8AC3E}">
        <p14:creationId xmlns:p14="http://schemas.microsoft.com/office/powerpoint/2010/main" val="4120197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Etats Unis ont retrouvé grâce aux hydrocarbures non conventionnels leur leadership sur le marché pétrolier. Ils sont les premiers producteurs mondiaux devant l’Arabie Saoudite et la Russie Cette autonomie a permis depuis 10 ans de retrouver une latitude dans leur politique au Moyen Orient comme l’a souligné Barak Obama. Cette situation devrait perdurer compte tenu des perspectives de production de pétrole non conventionnel, mais aussi de liquides de gaz naturel</a:t>
            </a:r>
          </a:p>
        </p:txBody>
      </p:sp>
      <p:sp>
        <p:nvSpPr>
          <p:cNvPr id="4" name="Espace réservé du numéro de diapositive 3"/>
          <p:cNvSpPr>
            <a:spLocks noGrp="1"/>
          </p:cNvSpPr>
          <p:nvPr>
            <p:ph type="sldNum" sz="quarter" idx="5"/>
          </p:nvPr>
        </p:nvSpPr>
        <p:spPr/>
        <p:txBody>
          <a:bodyPr/>
          <a:lstStyle/>
          <a:p>
            <a:fld id="{2F2007F4-A0B3-8F42-8E16-B430AB0A71C7}" type="slidenum">
              <a:rPr lang="en-US" smtClean="0"/>
              <a:t>7</a:t>
            </a:fld>
            <a:endParaRPr lang="en-US"/>
          </a:p>
        </p:txBody>
      </p:sp>
    </p:spTree>
    <p:extLst>
      <p:ext uri="{BB962C8B-B14F-4D97-AF65-F5344CB8AC3E}">
        <p14:creationId xmlns:p14="http://schemas.microsoft.com/office/powerpoint/2010/main" val="329968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Les Etas Unis ont été les grands gagnants de cette crise énergétique. L’émergence des shale </a:t>
            </a:r>
            <a:r>
              <a:rPr lang="fr-FR" dirty="0" err="1"/>
              <a:t>gas</a:t>
            </a:r>
            <a:r>
              <a:rPr lang="fr-FR" dirty="0"/>
              <a:t> a permis à ce pays de devenir en quelques années un des plus importants producteurs de GNL avec l’Australie et le Qatar avec une capacité de production de 80 MT/an chacun. 80% des nouvelles capacités de production viendront du Qatar et des Etats Unis</a:t>
            </a:r>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Les Etats Unis vont dominer dans les années à venir le marché gazier européen. Les importations de GNL de l’Europe sont à 45% en provenance des Etats Unis. 75% du GNL américain a été exporté vers l’Europe, la Grande Bretagne et la Turquie. Cette tendance devrait se poursuivre</a:t>
            </a:r>
          </a:p>
          <a:p>
            <a:r>
              <a:rPr lang="fr-FR" dirty="0"/>
              <a:t>L’Europe remplace une dépendance gazière vis à vis de la Russie par une dépendance vis à vis des Etats Unis. On ne doit pas sous-estimer les risques de cette dépendance: limitation des exportations de GNL pour préserver la compétitivité de l’économie américaine, réorientation des exportations vers la Chine qui offrira des prix plus attractifs</a:t>
            </a:r>
          </a:p>
        </p:txBody>
      </p:sp>
      <p:sp>
        <p:nvSpPr>
          <p:cNvPr id="4" name="Espace réservé du numéro de diapositive 3"/>
          <p:cNvSpPr>
            <a:spLocks noGrp="1"/>
          </p:cNvSpPr>
          <p:nvPr>
            <p:ph type="sldNum" sz="quarter" idx="5"/>
          </p:nvPr>
        </p:nvSpPr>
        <p:spPr/>
        <p:txBody>
          <a:bodyPr/>
          <a:lstStyle/>
          <a:p>
            <a:fld id="{2F2007F4-A0B3-8F42-8E16-B430AB0A71C7}" type="slidenum">
              <a:rPr lang="en-US" smtClean="0"/>
              <a:t>8</a:t>
            </a:fld>
            <a:endParaRPr lang="en-US"/>
          </a:p>
        </p:txBody>
      </p:sp>
    </p:spTree>
    <p:extLst>
      <p:ext uri="{BB962C8B-B14F-4D97-AF65-F5344CB8AC3E}">
        <p14:creationId xmlns:p14="http://schemas.microsoft.com/office/powerpoint/2010/main" val="4095891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L’OPEP+ a repris en main le marché pétrolier</a:t>
            </a:r>
          </a:p>
          <a:p>
            <a:r>
              <a:rPr lang="fr-FR" dirty="0"/>
              <a:t>Depuis l’accord historique du 12 avril 2020, le consensus des pays de l’OPEP+ s’est maintenu. </a:t>
            </a:r>
          </a:p>
          <a:p>
            <a:r>
              <a:rPr lang="fr-FR" dirty="0"/>
              <a:t>Des augmentations réduites des quotas de production ont été décidées.</a:t>
            </a:r>
          </a:p>
          <a:p>
            <a:r>
              <a:rPr lang="fr-FR" dirty="0"/>
              <a:t>L’augmentation réelle de la production est limitée par des contraintes techniques et politique dans plusieurs pays, </a:t>
            </a:r>
            <a:r>
              <a:rPr lang="fr-FR" dirty="0" err="1"/>
              <a:t>Venézuéla</a:t>
            </a:r>
            <a:r>
              <a:rPr lang="fr-FR" dirty="0"/>
              <a:t>, Iran, Lybie, Nigéria…</a:t>
            </a:r>
          </a:p>
          <a:p>
            <a:r>
              <a:rPr lang="fr-FR" sz="1200" kern="1200" dirty="0">
                <a:solidFill>
                  <a:schemeClr val="tx1"/>
                </a:solidFill>
                <a:effectLst/>
                <a:latin typeface="+mn-lt"/>
                <a:ea typeface="+mn-ea"/>
                <a:cs typeface="+mn-cs"/>
              </a:rPr>
              <a:t>La Russie joue pleinement le jeu de l’OPEP+ pour contrôler le marché et maintenir des prix élevés. La position de l’Arabie Saoudite est déterminante. Mais celle-ci doit arbitrer entre son amitié de longue date avec les États Unis et la montée en puissance de la Russie (et de la Chine) au Moyen Orient alors même que les États-Unis réduisent leur engagement dans la région. Il est significatif que les démarches prises fin 2021 par l’administration américaine vis à vis des pays producteurs d’augmenter leur production n’ont eu aucun effet. </a:t>
            </a:r>
          </a:p>
          <a:p>
            <a:r>
              <a:rPr lang="fr-FR" dirty="0"/>
              <a:t>L’OPEP+ a repris un certain contrôle du marché alors que les investissements en exploration/production ont baissé dans le monde depuis 2014.</a:t>
            </a:r>
          </a:p>
          <a:p>
            <a:r>
              <a:rPr lang="fr-FR" dirty="0"/>
              <a:t>En début d’année, l’Arabie Saoudite vient d’annoncer sa décision d’annuler un projet majeur d’investissement. A </a:t>
            </a:r>
            <a:r>
              <a:rPr lang="fr-FR" dirty="0" err="1"/>
              <a:t>termela</a:t>
            </a:r>
            <a:r>
              <a:rPr lang="fr-FR" dirty="0"/>
              <a:t> capacité de production disponible pour faire face à des aléas, la </a:t>
            </a:r>
            <a:r>
              <a:rPr lang="fr-FR" dirty="0" err="1"/>
              <a:t>spare</a:t>
            </a:r>
            <a:r>
              <a:rPr lang="fr-FR" dirty="0"/>
              <a:t> </a:t>
            </a:r>
            <a:r>
              <a:rPr lang="fr-FR" dirty="0" err="1"/>
              <a:t>capacity</a:t>
            </a:r>
            <a:r>
              <a:rPr lang="fr-FR" dirty="0"/>
              <a:t> baisserait de 3 Mb/j à 1Mb/j</a:t>
            </a:r>
          </a:p>
          <a:p>
            <a:r>
              <a:rPr lang="fr-FR" dirty="0"/>
              <a:t>Dans le contexte géopolitique actuel, un nouveau choc pétrolier n’est pas exclu</a:t>
            </a:r>
          </a:p>
          <a:p>
            <a:endParaRPr lang="fr-FR" dirty="0"/>
          </a:p>
        </p:txBody>
      </p:sp>
      <p:sp>
        <p:nvSpPr>
          <p:cNvPr id="4" name="Espace réservé du numéro de diapositive 3"/>
          <p:cNvSpPr>
            <a:spLocks noGrp="1"/>
          </p:cNvSpPr>
          <p:nvPr>
            <p:ph type="sldNum" sz="quarter" idx="5"/>
          </p:nvPr>
        </p:nvSpPr>
        <p:spPr/>
        <p:txBody>
          <a:bodyPr/>
          <a:lstStyle/>
          <a:p>
            <a:fld id="{2F2007F4-A0B3-8F42-8E16-B430AB0A71C7}" type="slidenum">
              <a:rPr lang="en-US" smtClean="0"/>
              <a:t>9</a:t>
            </a:fld>
            <a:endParaRPr lang="en-US"/>
          </a:p>
        </p:txBody>
      </p:sp>
    </p:spTree>
    <p:extLst>
      <p:ext uri="{BB962C8B-B14F-4D97-AF65-F5344CB8AC3E}">
        <p14:creationId xmlns:p14="http://schemas.microsoft.com/office/powerpoint/2010/main" val="311887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35536" y="460549"/>
            <a:ext cx="7488195" cy="1439304"/>
          </a:xfrm>
        </p:spPr>
        <p:txBody>
          <a:bodyPr lIns="0" tIns="0" rIns="0" bIns="0" anchor="t" anchorCtr="0"/>
          <a:lstStyle>
            <a:lvl1pPr algn="l">
              <a:defRPr baseline="0"/>
            </a:lvl1pPr>
          </a:lstStyle>
          <a:p>
            <a:r>
              <a:rPr lang="en-GB" dirty="0"/>
              <a:t>Title of Presentation on two lines max</a:t>
            </a:r>
            <a:endParaRPr lang="en-US" dirty="0"/>
          </a:p>
        </p:txBody>
      </p:sp>
      <p:sp>
        <p:nvSpPr>
          <p:cNvPr id="3" name="Subtitle 2"/>
          <p:cNvSpPr>
            <a:spLocks noGrp="1"/>
          </p:cNvSpPr>
          <p:nvPr>
            <p:ph type="subTitle" idx="1" hasCustomPrompt="1"/>
          </p:nvPr>
        </p:nvSpPr>
        <p:spPr>
          <a:xfrm>
            <a:off x="2635535" y="1922892"/>
            <a:ext cx="7488195" cy="653878"/>
          </a:xfrm>
        </p:spPr>
        <p:txBody>
          <a:bodyPr lIns="0" tIns="0" rIns="0" bIns="0" anchor="t" anchorCtr="0">
            <a:normAutofit/>
          </a:bodyPr>
          <a:lstStyle>
            <a:lvl1pPr marL="0" indent="0" algn="l">
              <a:buNone/>
              <a:defRPr sz="24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of Presentation</a:t>
            </a:r>
            <a:endParaRPr lang="en-US" dirty="0"/>
          </a:p>
        </p:txBody>
      </p:sp>
      <p:sp>
        <p:nvSpPr>
          <p:cNvPr id="12" name="Text Placeholder 11"/>
          <p:cNvSpPr>
            <a:spLocks noGrp="1"/>
          </p:cNvSpPr>
          <p:nvPr>
            <p:ph type="body" sz="quarter" idx="10" hasCustomPrompt="1"/>
          </p:nvPr>
        </p:nvSpPr>
        <p:spPr>
          <a:xfrm>
            <a:off x="2635536" y="2599809"/>
            <a:ext cx="5812367" cy="349978"/>
          </a:xfrm>
        </p:spPr>
        <p:txBody>
          <a:bodyPr lIns="0" tIns="0" rIns="0" bIns="0">
            <a:normAutofit/>
          </a:bodyPr>
          <a:lstStyle>
            <a:lvl1pPr marL="0" indent="0">
              <a:spcBef>
                <a:spcPts val="0"/>
              </a:spcBef>
              <a:buFontTx/>
              <a:buNone/>
              <a:defRPr sz="1800">
                <a:solidFill>
                  <a:schemeClr val="accent4"/>
                </a:solidFill>
              </a:defRPr>
            </a:lvl1pPr>
          </a:lstStyle>
          <a:p>
            <a:pPr lvl="0"/>
            <a:r>
              <a:rPr lang="en-GB" dirty="0"/>
              <a:t>Name of presenter</a:t>
            </a:r>
            <a:endParaRPr lang="en-US" dirty="0"/>
          </a:p>
        </p:txBody>
      </p:sp>
      <p:sp>
        <p:nvSpPr>
          <p:cNvPr id="13" name="Text Placeholder 11"/>
          <p:cNvSpPr>
            <a:spLocks noGrp="1"/>
          </p:cNvSpPr>
          <p:nvPr>
            <p:ph type="body" sz="quarter" idx="11" hasCustomPrompt="1"/>
          </p:nvPr>
        </p:nvSpPr>
        <p:spPr>
          <a:xfrm>
            <a:off x="2618011" y="2976562"/>
            <a:ext cx="5812367" cy="452438"/>
          </a:xfrm>
        </p:spPr>
        <p:txBody>
          <a:bodyPr lIns="0" tIns="0" rIns="0" bIns="0">
            <a:normAutofit/>
          </a:bodyPr>
          <a:lstStyle>
            <a:lvl1pPr marL="0" indent="0">
              <a:spcBef>
                <a:spcPts val="0"/>
              </a:spcBef>
              <a:buFontTx/>
              <a:buNone/>
              <a:defRPr sz="1800">
                <a:solidFill>
                  <a:schemeClr val="accent4"/>
                </a:solidFill>
              </a:defRPr>
            </a:lvl1pPr>
          </a:lstStyle>
          <a:p>
            <a:pPr lvl="0"/>
            <a:r>
              <a:rPr lang="en-GB" dirty="0"/>
              <a:t>Date and name of the event</a:t>
            </a:r>
            <a:endParaRPr lang="en-US" dirty="0"/>
          </a:p>
        </p:txBody>
      </p:sp>
      <p:pic>
        <p:nvPicPr>
          <p:cNvPr id="8" name="Image 7">
            <a:extLst>
              <a:ext uri="{FF2B5EF4-FFF2-40B4-BE49-F238E27FC236}">
                <a16:creationId xmlns:a16="http://schemas.microsoft.com/office/drawing/2014/main" id="{ADE80C4D-9492-4A1A-9D5A-3A96AF7505C6}"/>
              </a:ext>
            </a:extLst>
          </p:cNvPr>
          <p:cNvPicPr>
            <a:picLocks noChangeAspect="1"/>
          </p:cNvPicPr>
          <p:nvPr userDrawn="1"/>
        </p:nvPicPr>
        <p:blipFill>
          <a:blip r:embed="rId2"/>
          <a:stretch>
            <a:fillRect/>
          </a:stretch>
        </p:blipFill>
        <p:spPr>
          <a:xfrm>
            <a:off x="-40826" y="0"/>
            <a:ext cx="1709828" cy="6878568"/>
          </a:xfrm>
          <a:prstGeom prst="rect">
            <a:avLst/>
          </a:prstGeom>
        </p:spPr>
      </p:pic>
    </p:spTree>
    <p:extLst>
      <p:ext uri="{BB962C8B-B14F-4D97-AF65-F5344CB8AC3E}">
        <p14:creationId xmlns:p14="http://schemas.microsoft.com/office/powerpoint/2010/main" val="265608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cxnSp>
        <p:nvCxnSpPr>
          <p:cNvPr id="3" name="Straight Connector 9">
            <a:extLst>
              <a:ext uri="{FF2B5EF4-FFF2-40B4-BE49-F238E27FC236}">
                <a16:creationId xmlns:a16="http://schemas.microsoft.com/office/drawing/2014/main" id="{1F97B185-1B0A-413E-BFFD-357B4E5387CA}"/>
              </a:ext>
            </a:extLst>
          </p:cNvPr>
          <p:cNvCxnSpPr>
            <a:cxnSpLocks/>
          </p:cNvCxnSpPr>
          <p:nvPr userDrawn="1"/>
        </p:nvCxnSpPr>
        <p:spPr>
          <a:xfrm>
            <a:off x="2024720" y="1264736"/>
            <a:ext cx="95576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97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1" y="528595"/>
            <a:ext cx="4011084" cy="906504"/>
          </a:xfrm>
        </p:spPr>
        <p:txBody>
          <a:bodyPr anchor="t" anchorCtr="0"/>
          <a:lstStyle>
            <a:lvl1pPr algn="l">
              <a:defRPr sz="2000" b="1"/>
            </a:lvl1pPr>
          </a:lstStyle>
          <a:p>
            <a:r>
              <a:rPr lang="fr-FR"/>
              <a:t>Modifiez le style du titre</a:t>
            </a:r>
            <a:endParaRPr lang="en-US"/>
          </a:p>
        </p:txBody>
      </p:sp>
      <p:sp>
        <p:nvSpPr>
          <p:cNvPr id="3" name="Content Placeholder 2"/>
          <p:cNvSpPr>
            <a:spLocks noGrp="1"/>
          </p:cNvSpPr>
          <p:nvPr>
            <p:ph idx="1"/>
          </p:nvPr>
        </p:nvSpPr>
        <p:spPr>
          <a:xfrm>
            <a:off x="4766733" y="528595"/>
            <a:ext cx="6815667" cy="55975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4115469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320206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946398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 descr="Sect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Box 8"/>
          <p:cNvSpPr txBox="1">
            <a:spLocks noChangeArrowheads="1"/>
          </p:cNvSpPr>
          <p:nvPr userDrawn="1"/>
        </p:nvSpPr>
        <p:spPr bwMode="gray">
          <a:xfrm>
            <a:off x="609601" y="6535478"/>
            <a:ext cx="1181414"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marL="1162050" indent="-1162050">
              <a:defRPr>
                <a:solidFill>
                  <a:schemeClr val="tx1"/>
                </a:solidFill>
                <a:latin typeface="Arial" charset="0"/>
                <a:ea typeface="ＭＳ Ｐゴシック" charset="0"/>
              </a:defRPr>
            </a:lvl1pPr>
            <a:lvl2pPr marL="1522413">
              <a:defRPr>
                <a:solidFill>
                  <a:schemeClr val="tx1"/>
                </a:solidFill>
                <a:latin typeface="Arial" charset="0"/>
                <a:ea typeface="ＭＳ Ｐゴシック" charset="0"/>
              </a:defRPr>
            </a:lvl2pPr>
            <a:lvl3pPr marL="1701800">
              <a:defRPr>
                <a:solidFill>
                  <a:schemeClr val="tx1"/>
                </a:solidFill>
                <a:latin typeface="Arial" charset="0"/>
                <a:ea typeface="ＭＳ Ｐゴシック" charset="0"/>
              </a:defRPr>
            </a:lvl3pPr>
            <a:lvl4pPr marL="1881188">
              <a:defRPr>
                <a:solidFill>
                  <a:schemeClr val="tx1"/>
                </a:solidFill>
                <a:latin typeface="Arial" charset="0"/>
                <a:ea typeface="ＭＳ Ｐゴシック" charset="0"/>
              </a:defRPr>
            </a:lvl4pPr>
            <a:lvl5pPr marL="2060575">
              <a:defRPr>
                <a:solidFill>
                  <a:schemeClr val="tx1"/>
                </a:solidFill>
                <a:latin typeface="Arial" charset="0"/>
                <a:ea typeface="ＭＳ Ｐゴシック" charset="0"/>
              </a:defRPr>
            </a:lvl5pPr>
            <a:lvl6pPr marL="2517775" fontAlgn="base">
              <a:spcBef>
                <a:spcPct val="0"/>
              </a:spcBef>
              <a:spcAft>
                <a:spcPct val="0"/>
              </a:spcAft>
              <a:defRPr>
                <a:solidFill>
                  <a:schemeClr val="tx1"/>
                </a:solidFill>
                <a:latin typeface="Arial" charset="0"/>
                <a:ea typeface="ＭＳ Ｐゴシック" charset="0"/>
              </a:defRPr>
            </a:lvl6pPr>
            <a:lvl7pPr marL="2974975" fontAlgn="base">
              <a:spcBef>
                <a:spcPct val="0"/>
              </a:spcBef>
              <a:spcAft>
                <a:spcPct val="0"/>
              </a:spcAft>
              <a:defRPr>
                <a:solidFill>
                  <a:schemeClr val="tx1"/>
                </a:solidFill>
                <a:latin typeface="Arial" charset="0"/>
                <a:ea typeface="ＭＳ Ｐゴシック" charset="0"/>
              </a:defRPr>
            </a:lvl7pPr>
            <a:lvl8pPr marL="3432175" fontAlgn="base">
              <a:spcBef>
                <a:spcPct val="0"/>
              </a:spcBef>
              <a:spcAft>
                <a:spcPct val="0"/>
              </a:spcAft>
              <a:defRPr>
                <a:solidFill>
                  <a:schemeClr val="tx1"/>
                </a:solidFill>
                <a:latin typeface="Arial" charset="0"/>
                <a:ea typeface="ＭＳ Ｐゴシック" charset="0"/>
              </a:defRPr>
            </a:lvl8pPr>
            <a:lvl9pPr marL="3889375" fontAlgn="base">
              <a:spcBef>
                <a:spcPct val="0"/>
              </a:spcBef>
              <a:spcAft>
                <a:spcPct val="0"/>
              </a:spcAft>
              <a:defRPr>
                <a:solidFill>
                  <a:schemeClr val="tx1"/>
                </a:solidFill>
                <a:latin typeface="Arial" charset="0"/>
                <a:ea typeface="ＭＳ Ｐゴシック" charset="0"/>
              </a:defRPr>
            </a:lvl9pPr>
          </a:lstStyle>
          <a:p>
            <a:r>
              <a:rPr lang="en-GB" sz="700" dirty="0">
                <a:solidFill>
                  <a:schemeClr val="accent1"/>
                </a:solidFill>
              </a:rPr>
              <a:t>© World Energy Council 2013</a:t>
            </a:r>
          </a:p>
        </p:txBody>
      </p:sp>
      <p:sp>
        <p:nvSpPr>
          <p:cNvPr id="4" name="Text Placeholder 3"/>
          <p:cNvSpPr>
            <a:spLocks noGrp="1"/>
          </p:cNvSpPr>
          <p:nvPr>
            <p:ph type="body" sz="quarter" idx="10" hasCustomPrompt="1"/>
          </p:nvPr>
        </p:nvSpPr>
        <p:spPr>
          <a:xfrm>
            <a:off x="933451" y="4082938"/>
            <a:ext cx="5848349" cy="628423"/>
          </a:xfrm>
        </p:spPr>
        <p:txBody>
          <a:bodyPr>
            <a:normAutofit/>
          </a:bodyPr>
          <a:lstStyle>
            <a:lvl1pPr marL="0" indent="0">
              <a:buNone/>
              <a:defRPr sz="1800">
                <a:solidFill>
                  <a:schemeClr val="accent4"/>
                </a:solidFill>
              </a:defRPr>
            </a:lvl1pPr>
          </a:lstStyle>
          <a:p>
            <a:pPr lvl="0"/>
            <a:r>
              <a:rPr lang="en-GB" dirty="0"/>
              <a:t>Name of presenter</a:t>
            </a:r>
            <a:br>
              <a:rPr lang="en-GB" dirty="0"/>
            </a:br>
            <a:r>
              <a:rPr lang="en-GB" dirty="0"/>
              <a:t>Email:</a:t>
            </a:r>
            <a:endParaRPr lang="en-US" dirty="0"/>
          </a:p>
        </p:txBody>
      </p:sp>
      <p:sp>
        <p:nvSpPr>
          <p:cNvPr id="11" name="Text Placeholder 7"/>
          <p:cNvSpPr>
            <a:spLocks noGrp="1"/>
          </p:cNvSpPr>
          <p:nvPr>
            <p:ph type="body" sz="quarter" idx="11" hasCustomPrompt="1"/>
          </p:nvPr>
        </p:nvSpPr>
        <p:spPr>
          <a:xfrm>
            <a:off x="933451" y="675482"/>
            <a:ext cx="4102100" cy="752410"/>
          </a:xfrm>
        </p:spPr>
        <p:txBody>
          <a:bodyPr>
            <a:normAutofit/>
          </a:bodyPr>
          <a:lstStyle>
            <a:lvl1pPr marL="0" indent="0">
              <a:buNone/>
              <a:defRPr sz="4400" i="1" baseline="0">
                <a:latin typeface="+mj-lt"/>
              </a:defRPr>
            </a:lvl1pPr>
          </a:lstStyle>
          <a:p>
            <a:pPr lvl="0"/>
            <a:r>
              <a:rPr lang="en-GB" dirty="0"/>
              <a:t>Thank you</a:t>
            </a:r>
            <a:endParaRPr lang="en-US" dirty="0"/>
          </a:p>
        </p:txBody>
      </p:sp>
      <p:sp>
        <p:nvSpPr>
          <p:cNvPr id="3" name="Text Placeholder 2"/>
          <p:cNvSpPr>
            <a:spLocks noGrp="1"/>
          </p:cNvSpPr>
          <p:nvPr>
            <p:ph type="body" sz="quarter" idx="14" hasCustomPrompt="1"/>
          </p:nvPr>
        </p:nvSpPr>
        <p:spPr>
          <a:xfrm>
            <a:off x="933451" y="1497014"/>
            <a:ext cx="4102100" cy="716416"/>
          </a:xfrm>
        </p:spPr>
        <p:txBody>
          <a:bodyPr/>
          <a:lstStyle>
            <a:lvl1pPr marL="0" indent="0">
              <a:buNone/>
              <a:defRPr/>
            </a:lvl1pPr>
          </a:lstStyle>
          <a:p>
            <a:pPr lvl="0"/>
            <a:r>
              <a:rPr lang="en-GB" dirty="0"/>
              <a:t>Any questions?</a:t>
            </a:r>
            <a:endParaRPr lang="en-US" dirty="0"/>
          </a:p>
        </p:txBody>
      </p:sp>
      <p:sp>
        <p:nvSpPr>
          <p:cNvPr id="5" name="TextBox 4"/>
          <p:cNvSpPr txBox="1"/>
          <p:nvPr userDrawn="1"/>
        </p:nvSpPr>
        <p:spPr>
          <a:xfrm>
            <a:off x="933451" y="4838361"/>
            <a:ext cx="3590168" cy="49244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t>www.wec-france.org</a:t>
            </a:r>
            <a:br>
              <a:rPr lang="en-GB" sz="1600" b="1" dirty="0"/>
            </a:br>
            <a:r>
              <a:rPr lang="en-GB" sz="1600" b="1" dirty="0"/>
              <a:t>@</a:t>
            </a:r>
            <a:r>
              <a:rPr lang="en-GB" sz="1600" b="1" dirty="0" err="1"/>
              <a:t>CFE_WEC_France</a:t>
            </a:r>
            <a:endParaRPr lang="en-US" sz="1600" b="1" dirty="0"/>
          </a:p>
        </p:txBody>
      </p:sp>
      <p:sp>
        <p:nvSpPr>
          <p:cNvPr id="9" name="ZoneTexte 8"/>
          <p:cNvSpPr txBox="1"/>
          <p:nvPr userDrawn="1"/>
        </p:nvSpPr>
        <p:spPr>
          <a:xfrm>
            <a:off x="609600" y="6049279"/>
            <a:ext cx="4470400" cy="605294"/>
          </a:xfrm>
          <a:prstGeom prst="rect">
            <a:avLst/>
          </a:prstGeom>
          <a:solidFill>
            <a:schemeClr val="bg1"/>
          </a:solidFill>
        </p:spPr>
        <p:txBody>
          <a:bodyPr wrap="square" lIns="0" tIns="0" rIns="0" bIns="0" rtlCol="0">
            <a:spAutoFit/>
          </a:bodyPr>
          <a:lstStyle/>
          <a:p>
            <a:pPr>
              <a:spcBef>
                <a:spcPts val="400"/>
              </a:spcBef>
            </a:pPr>
            <a:endParaRPr lang="fr-FR" sz="1800" dirty="0">
              <a:solidFill>
                <a:schemeClr val="tx1"/>
              </a:solidFill>
            </a:endParaRPr>
          </a:p>
          <a:p>
            <a:pPr>
              <a:spcBef>
                <a:spcPts val="400"/>
              </a:spcBef>
            </a:pPr>
            <a:r>
              <a:rPr lang="fr-FR" sz="1800" dirty="0">
                <a:solidFill>
                  <a:schemeClr val="tx1"/>
                </a:solidFill>
              </a:rPr>
              <a:t>Conseil Français de l’Énergie</a:t>
            </a:r>
          </a:p>
        </p:txBody>
      </p:sp>
    </p:spTree>
    <p:extLst>
      <p:ext uri="{BB962C8B-B14F-4D97-AF65-F5344CB8AC3E}">
        <p14:creationId xmlns:p14="http://schemas.microsoft.com/office/powerpoint/2010/main" val="3619128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dirty="0"/>
              <a:t>Cliquez et modifiez le titre</a:t>
            </a:r>
          </a:p>
        </p:txBody>
      </p:sp>
      <p:sp>
        <p:nvSpPr>
          <p:cNvPr id="3" name="Espace réservé du texte 2"/>
          <p:cNvSpPr>
            <a:spLocks noGrp="1"/>
          </p:cNvSpPr>
          <p:nvPr>
            <p:ph type="body" idx="1"/>
          </p:nvPr>
        </p:nvSpPr>
        <p:spPr>
          <a:xfrm>
            <a:off x="609600" y="145256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hasCustomPrompt="1"/>
          </p:nvPr>
        </p:nvSpPr>
        <p:spPr>
          <a:xfrm>
            <a:off x="609600" y="2111830"/>
            <a:ext cx="5386917" cy="3757051"/>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Espace réservé du texte 4"/>
          <p:cNvSpPr>
            <a:spLocks noGrp="1"/>
          </p:cNvSpPr>
          <p:nvPr>
            <p:ph type="body" sz="quarter" idx="3"/>
          </p:nvPr>
        </p:nvSpPr>
        <p:spPr>
          <a:xfrm>
            <a:off x="6193368" y="1459322"/>
            <a:ext cx="5389033"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hasCustomPrompt="1"/>
          </p:nvPr>
        </p:nvSpPr>
        <p:spPr>
          <a:xfrm>
            <a:off x="6193368" y="2111829"/>
            <a:ext cx="5389033" cy="376381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p:txBody>
      </p:sp>
      <p:sp>
        <p:nvSpPr>
          <p:cNvPr id="10" name="Espace réservé du contenu 2">
            <a:extLst>
              <a:ext uri="{FF2B5EF4-FFF2-40B4-BE49-F238E27FC236}">
                <a16:creationId xmlns:a16="http://schemas.microsoft.com/office/drawing/2014/main" id="{7D3E4506-9640-4145-AD93-DBD25A9C6AC3}"/>
              </a:ext>
            </a:extLst>
          </p:cNvPr>
          <p:cNvSpPr>
            <a:spLocks noGrp="1"/>
          </p:cNvSpPr>
          <p:nvPr>
            <p:ph idx="13" hasCustomPrompt="1"/>
          </p:nvPr>
        </p:nvSpPr>
        <p:spPr>
          <a:xfrm>
            <a:off x="469606" y="5868881"/>
            <a:ext cx="11252783" cy="481783"/>
          </a:xfrm>
        </p:spPr>
        <p:txBody>
          <a:bodyPr>
            <a:normAutofit/>
          </a:bodyPr>
          <a:lstStyle>
            <a:lvl1pPr marL="0" indent="0">
              <a:buNone/>
              <a:defRPr sz="2000" i="1">
                <a:solidFill>
                  <a:srgbClr val="E6142D"/>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654401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66150" y="242047"/>
            <a:ext cx="9354105" cy="902773"/>
          </a:xfrm>
        </p:spPr>
        <p:txBody>
          <a:bodyPr>
            <a:normAutofit/>
          </a:bodyPr>
          <a:lstStyle>
            <a:lvl1pPr>
              <a:defRPr sz="2400">
                <a:effectLst/>
                <a:latin typeface="Century Gothic" charset="0"/>
                <a:ea typeface="Century Gothic" charset="0"/>
                <a:cs typeface="Century Gothic" charset="0"/>
              </a:defRPr>
            </a:lvl1pPr>
          </a:lstStyle>
          <a:p>
            <a:r>
              <a:rPr lang="en-US" dirty="0"/>
              <a:t>Click to edit Master title style</a:t>
            </a:r>
            <a:endParaRPr lang="en-GB" dirty="0"/>
          </a:p>
        </p:txBody>
      </p:sp>
      <p:cxnSp>
        <p:nvCxnSpPr>
          <p:cNvPr id="9" name="Straight Connector 9">
            <a:extLst>
              <a:ext uri="{FF2B5EF4-FFF2-40B4-BE49-F238E27FC236}">
                <a16:creationId xmlns:a16="http://schemas.microsoft.com/office/drawing/2014/main" id="{FB6AA5AB-990D-4CA6-94DE-E0F385311C3E}"/>
              </a:ext>
            </a:extLst>
          </p:cNvPr>
          <p:cNvCxnSpPr>
            <a:cxnSpLocks/>
          </p:cNvCxnSpPr>
          <p:nvPr userDrawn="1"/>
        </p:nvCxnSpPr>
        <p:spPr>
          <a:xfrm>
            <a:off x="2024721" y="1144820"/>
            <a:ext cx="95576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406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re et contenu avec exit box">
    <p:spTree>
      <p:nvGrpSpPr>
        <p:cNvPr id="1" name=""/>
        <p:cNvGrpSpPr/>
        <p:nvPr/>
      </p:nvGrpSpPr>
      <p:grpSpPr>
        <a:xfrm>
          <a:off x="0" y="0"/>
          <a:ext cx="0" cy="0"/>
          <a:chOff x="0" y="0"/>
          <a:chExt cx="0" cy="0"/>
        </a:xfrm>
      </p:grpSpPr>
      <p:graphicFrame>
        <p:nvGraphicFramePr>
          <p:cNvPr id="7" name="Objet 6" hidden="1"/>
          <p:cNvGraphicFramePr>
            <a:graphicFrameLocks noChangeAspect="1"/>
          </p:cNvGraphicFramePr>
          <p:nvPr userDrawn="1">
            <p:custDataLst>
              <p:tags r:id="rId1"/>
            </p:custDataLst>
          </p:nvPr>
        </p:nvGraphicFramePr>
        <p:xfrm>
          <a:off x="1589" y="1589"/>
          <a:ext cx="1587"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7" name="Objet 6" hidden="1"/>
                      <p:cNvPicPr/>
                      <p:nvPr/>
                    </p:nvPicPr>
                    <p:blipFill>
                      <a:blip r:embed="rId5"/>
                      <a:stretch>
                        <a:fillRect/>
                      </a:stretch>
                    </p:blipFill>
                    <p:spPr>
                      <a:xfrm>
                        <a:off x="1589" y="1589"/>
                        <a:ext cx="158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F35B177-7E37-4F0A-ABA6-4829F2E74662}"/>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fr-FR" sz="2399"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Espace réservé du contenu 2"/>
          <p:cNvSpPr>
            <a:spLocks noGrp="1"/>
          </p:cNvSpPr>
          <p:nvPr>
            <p:ph idx="10"/>
          </p:nvPr>
        </p:nvSpPr>
        <p:spPr>
          <a:xfrm>
            <a:off x="2927649" y="5348621"/>
            <a:ext cx="8832980" cy="768096"/>
          </a:xfrm>
        </p:spPr>
        <p:txBody>
          <a:bodyPr anchor="ctr">
            <a:normAutofit/>
          </a:bodyPr>
          <a:lstStyle>
            <a:lvl1pPr marL="0" indent="0">
              <a:buClr>
                <a:schemeClr val="accent1"/>
              </a:buClr>
              <a:buSzPct val="120000"/>
              <a:buNone/>
              <a:defRPr sz="1599" b="1"/>
            </a:lvl1pPr>
            <a:lvl2pPr>
              <a:buClr>
                <a:schemeClr val="accent2"/>
              </a:buClr>
              <a:defRPr sz="1599"/>
            </a:lvl2pPr>
            <a:lvl3pPr marL="719958" indent="-228587">
              <a:buClr>
                <a:schemeClr val="accent2"/>
              </a:buClr>
              <a:buSzPct val="100000"/>
              <a:buFont typeface="Tw Cen MT" panose="020B0602020104020603" pitchFamily="34" charset="0"/>
              <a:buChar char="–"/>
              <a:defRPr/>
            </a:lvl3pPr>
            <a:lvl4pPr marL="1079937" indent="-228587">
              <a:buClr>
                <a:schemeClr val="accent2"/>
              </a:buClr>
              <a:buSzPct val="100000"/>
              <a:buFont typeface="Tw Cen MT" panose="020B0602020104020603" pitchFamily="34" charset="0"/>
              <a:buChar char="–"/>
              <a:defRPr/>
            </a:lvl4pPr>
            <a:lvl5pPr marL="1439916" indent="-228587">
              <a:buClr>
                <a:schemeClr val="accent2"/>
              </a:buClr>
              <a:buSzPct val="70000"/>
              <a:buFont typeface="Tw Cen MT" panose="020B0602020104020603" pitchFamily="34" charset="0"/>
              <a:buChar char="º"/>
              <a:defRPr/>
            </a:lvl5pPr>
          </a:lstStyle>
          <a:p>
            <a:pPr lvl="0"/>
            <a:r>
              <a:rPr lang="fr-FR"/>
              <a:t>Cliquez pour modifier les styles du texte du masque</a:t>
            </a:r>
          </a:p>
        </p:txBody>
      </p:sp>
      <p:sp>
        <p:nvSpPr>
          <p:cNvPr id="4" name="Chevron 3"/>
          <p:cNvSpPr/>
          <p:nvPr userDrawn="1"/>
        </p:nvSpPr>
        <p:spPr>
          <a:xfrm>
            <a:off x="1967541" y="5448463"/>
            <a:ext cx="711737" cy="568411"/>
          </a:xfrm>
          <a:prstGeom prst="chevron">
            <a:avLst>
              <a:gd name="adj" fmla="val 29181"/>
            </a:avLst>
          </a:prstGeom>
          <a:solidFill>
            <a:srgbClr val="84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400">
              <a:solidFill>
                <a:schemeClr val="tx1"/>
              </a:solidFill>
            </a:endParaRPr>
          </a:p>
        </p:txBody>
      </p:sp>
      <p:sp>
        <p:nvSpPr>
          <p:cNvPr id="8" name="Espace réservé du contenu 2"/>
          <p:cNvSpPr>
            <a:spLocks noGrp="1"/>
          </p:cNvSpPr>
          <p:nvPr>
            <p:ph idx="1"/>
          </p:nvPr>
        </p:nvSpPr>
        <p:spPr>
          <a:xfrm>
            <a:off x="1967541" y="1509380"/>
            <a:ext cx="9793088" cy="3518659"/>
          </a:xfrm>
        </p:spPr>
        <p:txBody>
          <a:bodyPr>
            <a:normAutofit/>
          </a:bodyPr>
          <a:lstStyle>
            <a:lvl1pPr>
              <a:buClr>
                <a:schemeClr val="accent1"/>
              </a:buClr>
              <a:buSzPct val="120000"/>
              <a:defRPr sz="1599"/>
            </a:lvl1pPr>
            <a:lvl2pPr>
              <a:buClr>
                <a:schemeClr val="accent2"/>
              </a:buClr>
              <a:defRPr sz="1400"/>
            </a:lvl2pPr>
            <a:lvl3pPr marL="719958" indent="-228587">
              <a:buClr>
                <a:schemeClr val="accent2"/>
              </a:buClr>
              <a:buSzPct val="100000"/>
              <a:buFont typeface="Tw Cen MT" panose="020B0602020104020603" pitchFamily="34" charset="0"/>
              <a:buChar char="–"/>
              <a:defRPr sz="1200"/>
            </a:lvl3pPr>
            <a:lvl4pPr marL="1079937" indent="-228587">
              <a:buClr>
                <a:schemeClr val="accent2"/>
              </a:buClr>
              <a:buSzPct val="100000"/>
              <a:buFont typeface="Tw Cen MT" panose="020B0602020104020603" pitchFamily="34" charset="0"/>
              <a:buChar char="–"/>
              <a:defRPr sz="1200"/>
            </a:lvl4pPr>
            <a:lvl5pPr marL="1439916" indent="-228587">
              <a:buClr>
                <a:schemeClr val="accent2"/>
              </a:buClr>
              <a:buSzPct val="70000"/>
              <a:buFont typeface="Tw Cen MT" panose="020B0602020104020603" pitchFamily="34" charset="0"/>
              <a:buChar char="º"/>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Titre 5">
            <a:extLst>
              <a:ext uri="{FF2B5EF4-FFF2-40B4-BE49-F238E27FC236}">
                <a16:creationId xmlns:a16="http://schemas.microsoft.com/office/drawing/2014/main" id="{5AB5B2FA-6B9C-BE46-89F6-65BFDD62B990}"/>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1064242-248B-074B-A343-CAB8001BF256}"/>
              </a:ext>
            </a:extLst>
          </p:cNvPr>
          <p:cNvSpPr>
            <a:spLocks noGrp="1"/>
          </p:cNvSpPr>
          <p:nvPr>
            <p:ph type="dt" sz="half" idx="11"/>
          </p:nvPr>
        </p:nvSpPr>
        <p:spPr/>
        <p:txBody>
          <a:bodyPr/>
          <a:lstStyle/>
          <a:p>
            <a:pPr>
              <a:defRPr/>
            </a:pPr>
            <a:r>
              <a:rPr lang="fr-FR"/>
              <a:t>xxxx</a:t>
            </a:r>
            <a:endParaRPr lang="fr-FR" dirty="0"/>
          </a:p>
        </p:txBody>
      </p:sp>
      <p:sp>
        <p:nvSpPr>
          <p:cNvPr id="11" name="Espace réservé du numéro de diapositive 10">
            <a:extLst>
              <a:ext uri="{FF2B5EF4-FFF2-40B4-BE49-F238E27FC236}">
                <a16:creationId xmlns:a16="http://schemas.microsoft.com/office/drawing/2014/main" id="{8940CE97-1ACE-FF4F-B7F1-07AAF1F3943B}"/>
              </a:ext>
            </a:extLst>
          </p:cNvPr>
          <p:cNvSpPr>
            <a:spLocks noGrp="1"/>
          </p:cNvSpPr>
          <p:nvPr>
            <p:ph type="sldNum" sz="quarter" idx="12"/>
          </p:nvPr>
        </p:nvSpPr>
        <p:spPr/>
        <p:txBody>
          <a:bodyPr/>
          <a:lstStyle/>
          <a:p>
            <a:pPr>
              <a:defRPr/>
            </a:pPr>
            <a:fld id="{332EFBDC-8645-46F5-871E-2B0BC402F03C}" type="slidenum">
              <a:rPr lang="fr-FR" smtClean="0"/>
              <a:pPr>
                <a:defRPr/>
              </a:pPr>
              <a:t>‹N°›</a:t>
            </a:fld>
            <a:endParaRPr lang="fr-FR" dirty="0"/>
          </a:p>
        </p:txBody>
      </p:sp>
    </p:spTree>
    <p:extLst>
      <p:ext uri="{BB962C8B-B14F-4D97-AF65-F5344CB8AC3E}">
        <p14:creationId xmlns:p14="http://schemas.microsoft.com/office/powerpoint/2010/main" val="41267028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Slide Number Placeholder 10"/>
          <p:cNvSpPr txBox="1">
            <a:spLocks/>
          </p:cNvSpPr>
          <p:nvPr/>
        </p:nvSpPr>
        <p:spPr>
          <a:xfrm>
            <a:off x="9080501" y="6535738"/>
            <a:ext cx="2501900" cy="107950"/>
          </a:xfrm>
          <a:prstGeom prst="rect">
            <a:avLst/>
          </a:prstGeom>
        </p:spPr>
        <p:txBody>
          <a:bodyPr lIns="0" tIns="0" rIns="0" bIns="0"/>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0857B80-3E34-F048-AA54-D942CE334C06}" type="slidenum">
              <a:rPr lang="en-US" sz="800">
                <a:solidFill>
                  <a:srgbClr val="165788"/>
                </a:solidFill>
              </a:rPr>
              <a:pPr algn="r" eaLnBrk="1" hangingPunct="1"/>
              <a:t>‹N°›</a:t>
            </a:fld>
            <a:endParaRPr lang="en-US" sz="800">
              <a:solidFill>
                <a:srgbClr val="165788"/>
              </a:solidFill>
            </a:endParaRPr>
          </a:p>
        </p:txBody>
      </p:sp>
    </p:spTree>
    <p:extLst>
      <p:ext uri="{BB962C8B-B14F-4D97-AF65-F5344CB8AC3E}">
        <p14:creationId xmlns:p14="http://schemas.microsoft.com/office/powerpoint/2010/main" val="1108909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ide">
  <p:cSld name="Vide">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1967540" y="267646"/>
            <a:ext cx="9793088" cy="88241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6"/>
          <p:cNvSpPr txBox="1">
            <a:spLocks noGrp="1"/>
          </p:cNvSpPr>
          <p:nvPr>
            <p:ph type="dt" idx="10"/>
          </p:nvPr>
        </p:nvSpPr>
        <p:spPr>
          <a:xfrm>
            <a:off x="1967541" y="6318416"/>
            <a:ext cx="2718660" cy="425319"/>
          </a:xfrm>
          <a:prstGeom prst="rect">
            <a:avLst/>
          </a:prstGeom>
          <a:noFill/>
          <a:ln>
            <a:noFill/>
          </a:ln>
        </p:spPr>
        <p:txBody>
          <a:bodyPr spcFirstLastPara="1" wrap="square" lIns="90000" tIns="46775" rIns="90000" bIns="467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sldNum" idx="12"/>
          </p:nvPr>
        </p:nvSpPr>
        <p:spPr>
          <a:xfrm>
            <a:off x="8922177" y="6351216"/>
            <a:ext cx="2838451" cy="359722"/>
          </a:xfrm>
          <a:prstGeom prst="rect">
            <a:avLst/>
          </a:prstGeom>
          <a:noFill/>
          <a:ln>
            <a:noFill/>
          </a:ln>
        </p:spPr>
        <p:txBody>
          <a:bodyPr spcFirstLastPara="1" wrap="square" lIns="90000" tIns="46775" rIns="90000" bIns="4677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rgbClr val="000000"/>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rgbClr val="000000"/>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rgbClr val="000000"/>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rgbClr val="000000"/>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rgbClr val="000000"/>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rgbClr val="000000"/>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rgbClr val="000000"/>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rgbClr val="000000"/>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423805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extBox 5"/>
          <p:cNvSpPr txBox="1"/>
          <p:nvPr userDrawn="1"/>
        </p:nvSpPr>
        <p:spPr>
          <a:xfrm>
            <a:off x="2041864" y="485805"/>
            <a:ext cx="9463650" cy="492443"/>
          </a:xfrm>
          <a:prstGeom prst="rect">
            <a:avLst/>
          </a:prstGeom>
          <a:noFill/>
        </p:spPr>
        <p:txBody>
          <a:bodyPr wrap="square" lIns="0" tIns="0" rIns="0" bIns="0" rtlCol="0">
            <a:spAutoFit/>
          </a:bodyPr>
          <a:lstStyle/>
          <a:p>
            <a:r>
              <a:rPr lang="en-US" sz="3200" b="1" dirty="0" err="1">
                <a:solidFill>
                  <a:schemeClr val="tx1"/>
                </a:solidFill>
                <a:latin typeface="Helvetica" panose="020B0604020202020204" pitchFamily="34" charset="0"/>
                <a:cs typeface="Helvetica" panose="020B0604020202020204" pitchFamily="34" charset="0"/>
              </a:rPr>
              <a:t>Sommaire</a:t>
            </a:r>
            <a:endParaRPr lang="en-US" sz="3200" b="1" dirty="0">
              <a:solidFill>
                <a:schemeClr val="tx1"/>
              </a:solidFill>
              <a:latin typeface="Helvetica" panose="020B0604020202020204" pitchFamily="34" charset="0"/>
              <a:cs typeface="Helvetica" panose="020B0604020202020204" pitchFamily="34" charset="0"/>
            </a:endParaRPr>
          </a:p>
        </p:txBody>
      </p:sp>
      <p:sp>
        <p:nvSpPr>
          <p:cNvPr id="10" name="Text Placeholder 9"/>
          <p:cNvSpPr>
            <a:spLocks noGrp="1"/>
          </p:cNvSpPr>
          <p:nvPr>
            <p:ph type="body" sz="quarter" idx="10" hasCustomPrompt="1"/>
          </p:nvPr>
        </p:nvSpPr>
        <p:spPr>
          <a:xfrm>
            <a:off x="2041864" y="1477964"/>
            <a:ext cx="9540536" cy="4010025"/>
          </a:xfrm>
        </p:spPr>
        <p:txBody>
          <a:bodyPr>
            <a:normAutofit/>
          </a:bodyPr>
          <a:lstStyle>
            <a:lvl1pPr>
              <a:lnSpc>
                <a:spcPct val="150000"/>
              </a:lnSpc>
              <a:spcAft>
                <a:spcPts val="0"/>
              </a:spcAft>
              <a:defRPr sz="1800" baseline="0">
                <a:solidFill>
                  <a:schemeClr val="accent1"/>
                </a:solidFill>
              </a:defRPr>
            </a:lvl1pPr>
          </a:lstStyle>
          <a:p>
            <a:pPr lvl="0"/>
            <a:r>
              <a:rPr lang="en-GB" dirty="0"/>
              <a:t>Introduction: why is this presentation relevant to you? – about WEC	</a:t>
            </a:r>
            <a:br>
              <a:rPr lang="en-GB" dirty="0"/>
            </a:br>
            <a:r>
              <a:rPr lang="en-GB" dirty="0"/>
              <a:t>My point 1</a:t>
            </a:r>
            <a:br>
              <a:rPr lang="en-GB" dirty="0"/>
            </a:br>
            <a:r>
              <a:rPr lang="en-GB" dirty="0"/>
              <a:t>My point 2</a:t>
            </a:r>
            <a:br>
              <a:rPr lang="en-GB" dirty="0"/>
            </a:br>
            <a:r>
              <a:rPr lang="en-GB" dirty="0"/>
              <a:t>My point 3</a:t>
            </a:r>
            <a:br>
              <a:rPr lang="en-GB" dirty="0"/>
            </a:br>
            <a:r>
              <a:rPr lang="en-GB" dirty="0"/>
              <a:t>Conclusion: why was this presentation relevant to you? – call to action</a:t>
            </a:r>
            <a:endParaRPr lang="en-US" dirty="0"/>
          </a:p>
        </p:txBody>
      </p:sp>
      <p:cxnSp>
        <p:nvCxnSpPr>
          <p:cNvPr id="4" name="Straight Connector 9">
            <a:extLst>
              <a:ext uri="{FF2B5EF4-FFF2-40B4-BE49-F238E27FC236}">
                <a16:creationId xmlns:a16="http://schemas.microsoft.com/office/drawing/2014/main" id="{A5D4F940-628B-4311-BEBE-D699CCC9E995}"/>
              </a:ext>
            </a:extLst>
          </p:cNvPr>
          <p:cNvCxnSpPr>
            <a:cxnSpLocks/>
          </p:cNvCxnSpPr>
          <p:nvPr userDrawn="1"/>
        </p:nvCxnSpPr>
        <p:spPr>
          <a:xfrm>
            <a:off x="2024721" y="1144820"/>
            <a:ext cx="95576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63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923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Text Box 8"/>
          <p:cNvSpPr txBox="1">
            <a:spLocks noChangeArrowheads="1"/>
          </p:cNvSpPr>
          <p:nvPr userDrawn="1"/>
        </p:nvSpPr>
        <p:spPr bwMode="gray">
          <a:xfrm>
            <a:off x="609601" y="6535478"/>
            <a:ext cx="1181414"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marL="1162050" indent="-1162050">
              <a:defRPr>
                <a:solidFill>
                  <a:schemeClr val="tx1"/>
                </a:solidFill>
                <a:latin typeface="Arial" charset="0"/>
                <a:ea typeface="ＭＳ Ｐゴシック" charset="0"/>
              </a:defRPr>
            </a:lvl1pPr>
            <a:lvl2pPr marL="1522413">
              <a:defRPr>
                <a:solidFill>
                  <a:schemeClr val="tx1"/>
                </a:solidFill>
                <a:latin typeface="Arial" charset="0"/>
                <a:ea typeface="ＭＳ Ｐゴシック" charset="0"/>
              </a:defRPr>
            </a:lvl2pPr>
            <a:lvl3pPr marL="1701800">
              <a:defRPr>
                <a:solidFill>
                  <a:schemeClr val="tx1"/>
                </a:solidFill>
                <a:latin typeface="Arial" charset="0"/>
                <a:ea typeface="ＭＳ Ｐゴシック" charset="0"/>
              </a:defRPr>
            </a:lvl3pPr>
            <a:lvl4pPr marL="1881188">
              <a:defRPr>
                <a:solidFill>
                  <a:schemeClr val="tx1"/>
                </a:solidFill>
                <a:latin typeface="Arial" charset="0"/>
                <a:ea typeface="ＭＳ Ｐゴシック" charset="0"/>
              </a:defRPr>
            </a:lvl4pPr>
            <a:lvl5pPr marL="2060575">
              <a:defRPr>
                <a:solidFill>
                  <a:schemeClr val="tx1"/>
                </a:solidFill>
                <a:latin typeface="Arial" charset="0"/>
                <a:ea typeface="ＭＳ Ｐゴシック" charset="0"/>
              </a:defRPr>
            </a:lvl5pPr>
            <a:lvl6pPr marL="2517775" fontAlgn="base">
              <a:spcBef>
                <a:spcPct val="0"/>
              </a:spcBef>
              <a:spcAft>
                <a:spcPct val="0"/>
              </a:spcAft>
              <a:defRPr>
                <a:solidFill>
                  <a:schemeClr val="tx1"/>
                </a:solidFill>
                <a:latin typeface="Arial" charset="0"/>
                <a:ea typeface="ＭＳ Ｐゴシック" charset="0"/>
              </a:defRPr>
            </a:lvl6pPr>
            <a:lvl7pPr marL="2974975" fontAlgn="base">
              <a:spcBef>
                <a:spcPct val="0"/>
              </a:spcBef>
              <a:spcAft>
                <a:spcPct val="0"/>
              </a:spcAft>
              <a:defRPr>
                <a:solidFill>
                  <a:schemeClr val="tx1"/>
                </a:solidFill>
                <a:latin typeface="Arial" charset="0"/>
                <a:ea typeface="ＭＳ Ｐゴシック" charset="0"/>
              </a:defRPr>
            </a:lvl7pPr>
            <a:lvl8pPr marL="3432175" fontAlgn="base">
              <a:spcBef>
                <a:spcPct val="0"/>
              </a:spcBef>
              <a:spcAft>
                <a:spcPct val="0"/>
              </a:spcAft>
              <a:defRPr>
                <a:solidFill>
                  <a:schemeClr val="tx1"/>
                </a:solidFill>
                <a:latin typeface="Arial" charset="0"/>
                <a:ea typeface="ＭＳ Ｐゴシック" charset="0"/>
              </a:defRPr>
            </a:lvl8pPr>
            <a:lvl9pPr marL="3889375" fontAlgn="base">
              <a:spcBef>
                <a:spcPct val="0"/>
              </a:spcBef>
              <a:spcAft>
                <a:spcPct val="0"/>
              </a:spcAft>
              <a:defRPr>
                <a:solidFill>
                  <a:schemeClr val="tx1"/>
                </a:solidFill>
                <a:latin typeface="Arial" charset="0"/>
                <a:ea typeface="ＭＳ Ｐゴシック" charset="0"/>
              </a:defRPr>
            </a:lvl9pPr>
          </a:lstStyle>
          <a:p>
            <a:r>
              <a:rPr lang="en-GB" sz="700" dirty="0">
                <a:solidFill>
                  <a:schemeClr val="accent1"/>
                </a:solidFill>
              </a:rPr>
              <a:t>© World Energy Council 2013</a:t>
            </a:r>
          </a:p>
        </p:txBody>
      </p:sp>
      <p:sp>
        <p:nvSpPr>
          <p:cNvPr id="6" name="Title 1"/>
          <p:cNvSpPr>
            <a:spLocks noGrp="1"/>
          </p:cNvSpPr>
          <p:nvPr>
            <p:ph type="title" hasCustomPrompt="1"/>
          </p:nvPr>
        </p:nvSpPr>
        <p:spPr>
          <a:xfrm>
            <a:off x="2296160" y="720811"/>
            <a:ext cx="8696960" cy="902773"/>
          </a:xfrm>
        </p:spPr>
        <p:txBody>
          <a:bodyPr/>
          <a:lstStyle/>
          <a:p>
            <a:r>
              <a:rPr lang="en-GB" dirty="0"/>
              <a:t>Section of Part Title</a:t>
            </a:r>
            <a:endParaRPr lang="en-US" dirty="0"/>
          </a:p>
        </p:txBody>
      </p:sp>
    </p:spTree>
    <p:extLst>
      <p:ext uri="{BB962C8B-B14F-4D97-AF65-F5344CB8AC3E}">
        <p14:creationId xmlns:p14="http://schemas.microsoft.com/office/powerpoint/2010/main" val="183628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fr-FR"/>
              <a:t>Modifiez le style du titre</a:t>
            </a:r>
            <a:endParaRPr lang="en-US"/>
          </a:p>
        </p:txBody>
      </p:sp>
      <p:sp>
        <p:nvSpPr>
          <p:cNvPr id="3" name="Subtitle 2"/>
          <p:cNvSpPr>
            <a:spLocks noGrp="1"/>
          </p:cNvSpPr>
          <p:nvPr>
            <p:ph type="subTitle" idx="1"/>
          </p:nvPr>
        </p:nvSpPr>
        <p:spPr>
          <a:xfrm>
            <a:off x="914400" y="3886200"/>
            <a:ext cx="8534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Tree>
    <p:extLst>
      <p:ext uri="{BB962C8B-B14F-4D97-AF65-F5344CB8AC3E}">
        <p14:creationId xmlns:p14="http://schemas.microsoft.com/office/powerpoint/2010/main" val="414153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024721" y="179402"/>
            <a:ext cx="9557679" cy="749870"/>
          </a:xfrm>
        </p:spPr>
        <p:txBody>
          <a:bodyPr/>
          <a:lstStyle/>
          <a:p>
            <a:r>
              <a:rPr lang="fr-FR" dirty="0"/>
              <a:t>Modifiez le style du titre</a:t>
            </a:r>
            <a:endParaRPr lang="en-US" dirty="0"/>
          </a:p>
        </p:txBody>
      </p:sp>
      <p:sp>
        <p:nvSpPr>
          <p:cNvPr id="3" name="Content Placeholder 2"/>
          <p:cNvSpPr>
            <a:spLocks noGrp="1"/>
          </p:cNvSpPr>
          <p:nvPr>
            <p:ph idx="1"/>
          </p:nvPr>
        </p:nvSpPr>
        <p:spPr>
          <a:xfrm>
            <a:off x="2024720" y="1600201"/>
            <a:ext cx="9557680" cy="452596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cxnSp>
        <p:nvCxnSpPr>
          <p:cNvPr id="4" name="Straight Connector 9">
            <a:extLst>
              <a:ext uri="{FF2B5EF4-FFF2-40B4-BE49-F238E27FC236}">
                <a16:creationId xmlns:a16="http://schemas.microsoft.com/office/drawing/2014/main" id="{29AA4B33-664F-4ED1-9953-00010F7385BF}"/>
              </a:ext>
            </a:extLst>
          </p:cNvPr>
          <p:cNvCxnSpPr>
            <a:cxnSpLocks/>
          </p:cNvCxnSpPr>
          <p:nvPr userDrawn="1"/>
        </p:nvCxnSpPr>
        <p:spPr>
          <a:xfrm>
            <a:off x="2024720" y="964648"/>
            <a:ext cx="95576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80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3120139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5" name="Straight Connector 9">
            <a:extLst>
              <a:ext uri="{FF2B5EF4-FFF2-40B4-BE49-F238E27FC236}">
                <a16:creationId xmlns:a16="http://schemas.microsoft.com/office/drawing/2014/main" id="{8D96A876-C76D-4E12-8B9D-2DC4A8FAC863}"/>
              </a:ext>
            </a:extLst>
          </p:cNvPr>
          <p:cNvCxnSpPr>
            <a:cxnSpLocks/>
          </p:cNvCxnSpPr>
          <p:nvPr userDrawn="1"/>
        </p:nvCxnSpPr>
        <p:spPr>
          <a:xfrm>
            <a:off x="2024720" y="1264736"/>
            <a:ext cx="95576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016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08224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8294" y="514865"/>
            <a:ext cx="9354105" cy="902773"/>
          </a:xfrm>
          <a:prstGeom prst="rect">
            <a:avLst/>
          </a:prstGeom>
        </p:spPr>
        <p:txBody>
          <a:bodyPr vert="horz" lIns="0" tIns="0" rIns="0" bIns="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2228294" y="1600201"/>
            <a:ext cx="9354106" cy="4525963"/>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Rectangle 4"/>
          <p:cNvSpPr/>
          <p:nvPr userDrawn="1"/>
        </p:nvSpPr>
        <p:spPr>
          <a:xfrm>
            <a:off x="11134840" y="6451224"/>
            <a:ext cx="426720" cy="253916"/>
          </a:xfrm>
          <a:prstGeom prst="rect">
            <a:avLst/>
          </a:prstGeom>
        </p:spPr>
        <p:txBody>
          <a:bodyPr wrap="none">
            <a:spAutoFit/>
          </a:bodyPr>
          <a:lstStyle/>
          <a:p>
            <a:fld id="{E34BAE44-AEB9-5B48-8BCA-D44DFD8E53D4}" type="slidenum">
              <a:rPr lang="en-US" sz="1050" smtClean="0"/>
              <a:pPr/>
              <a:t>‹N°›</a:t>
            </a:fld>
            <a:endParaRPr lang="fr-FR" sz="1050" dirty="0"/>
          </a:p>
        </p:txBody>
      </p:sp>
      <p:pic>
        <p:nvPicPr>
          <p:cNvPr id="10" name="Image 9">
            <a:extLst>
              <a:ext uri="{FF2B5EF4-FFF2-40B4-BE49-F238E27FC236}">
                <a16:creationId xmlns:a16="http://schemas.microsoft.com/office/drawing/2014/main" id="{B549ACBD-4C84-4AB6-A1ED-7DD52A0B5086}"/>
              </a:ext>
            </a:extLst>
          </p:cNvPr>
          <p:cNvPicPr>
            <a:picLocks noChangeAspect="1"/>
          </p:cNvPicPr>
          <p:nvPr userDrawn="1"/>
        </p:nvPicPr>
        <p:blipFill>
          <a:blip r:embed="rId21"/>
          <a:stretch>
            <a:fillRect/>
          </a:stretch>
        </p:blipFill>
        <p:spPr>
          <a:xfrm>
            <a:off x="-40826" y="0"/>
            <a:ext cx="1704715" cy="6858000"/>
          </a:xfrm>
          <a:prstGeom prst="rect">
            <a:avLst/>
          </a:prstGeom>
        </p:spPr>
      </p:pic>
    </p:spTree>
    <p:extLst>
      <p:ext uri="{BB962C8B-B14F-4D97-AF65-F5344CB8AC3E}">
        <p14:creationId xmlns:p14="http://schemas.microsoft.com/office/powerpoint/2010/main" val="2309371384"/>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4" r:id="rId3"/>
    <p:sldLayoutId id="2147483667" r:id="rId4"/>
    <p:sldLayoutId id="2147483660" r:id="rId5"/>
    <p:sldLayoutId id="2147483650" r:id="rId6"/>
    <p:sldLayoutId id="2147483651" r:id="rId7"/>
    <p:sldLayoutId id="2147483652" r:id="rId8"/>
    <p:sldLayoutId id="2147483653" r:id="rId9"/>
    <p:sldLayoutId id="2147483654" r:id="rId10"/>
    <p:sldLayoutId id="2147483656" r:id="rId11"/>
    <p:sldLayoutId id="2147483657" r:id="rId12"/>
    <p:sldLayoutId id="2147483658" r:id="rId13"/>
    <p:sldLayoutId id="2147483669" r:id="rId14"/>
    <p:sldLayoutId id="2147483690" r:id="rId15"/>
    <p:sldLayoutId id="2147483694" r:id="rId16"/>
    <p:sldLayoutId id="2147483695" r:id="rId17"/>
    <p:sldLayoutId id="2147483696" r:id="rId18"/>
    <p:sldLayoutId id="2147483697" r:id="rId19"/>
  </p:sldLayoutIdLst>
  <p:hf sldNum="0"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accent2"/>
        </a:buClr>
        <a:buSzPct val="85000"/>
        <a:buFont typeface="Lucida Grande"/>
        <a:buChar char="►"/>
        <a:defRPr sz="2400" kern="1200">
          <a:solidFill>
            <a:schemeClr val="tx1"/>
          </a:solidFill>
          <a:latin typeface="+mn-lt"/>
          <a:ea typeface="+mn-ea"/>
          <a:cs typeface="+mn-cs"/>
        </a:defRPr>
      </a:lvl1pPr>
      <a:lvl2pPr marL="540000" indent="-216000" algn="l" defTabSz="457200" rtl="0" eaLnBrk="1" latinLnBrk="0" hangingPunct="1">
        <a:spcBef>
          <a:spcPct val="20000"/>
        </a:spcBef>
        <a:buClrTx/>
        <a:buSzPct val="100000"/>
        <a:buFont typeface="Arial"/>
        <a:buChar char="•"/>
        <a:defRPr sz="1800" kern="1200" baseline="0">
          <a:solidFill>
            <a:schemeClr val="tx1"/>
          </a:solidFill>
          <a:latin typeface="+mn-lt"/>
          <a:ea typeface="+mn-ea"/>
          <a:cs typeface="+mn-cs"/>
        </a:defRPr>
      </a:lvl2pPr>
      <a:lvl3pPr marL="720000" indent="-180000" algn="l" defTabSz="457200" rtl="0" eaLnBrk="1" latinLnBrk="0" hangingPunct="1">
        <a:spcBef>
          <a:spcPct val="20000"/>
        </a:spcBef>
        <a:buFont typeface="Lucida Grande"/>
        <a:buChar char="–"/>
        <a:defRPr sz="1600" kern="1200" baseline="0">
          <a:solidFill>
            <a:schemeClr val="tx1"/>
          </a:solidFill>
          <a:latin typeface="+mn-lt"/>
          <a:ea typeface="+mn-ea"/>
          <a:cs typeface="+mn-cs"/>
        </a:defRPr>
      </a:lvl3pPr>
      <a:lvl4pPr marL="900000" indent="-180000" algn="l" defTabSz="457200" rtl="0" eaLnBrk="1" latinLnBrk="0" hangingPunct="1">
        <a:spcBef>
          <a:spcPct val="20000"/>
        </a:spcBef>
        <a:buFont typeface="Arial"/>
        <a:buChar char="•"/>
        <a:defRPr sz="1400" kern="1200" baseline="0">
          <a:solidFill>
            <a:schemeClr val="tx1"/>
          </a:solidFill>
          <a:latin typeface="+mn-lt"/>
          <a:ea typeface="+mn-ea"/>
          <a:cs typeface="+mn-cs"/>
        </a:defRPr>
      </a:lvl4pPr>
      <a:lvl5pPr marL="900000" indent="0" algn="l" defTabSz="457200" rtl="0" eaLnBrk="1" latinLnBrk="0" hangingPunct="1">
        <a:spcBef>
          <a:spcPct val="20000"/>
        </a:spcBef>
        <a:buFont typeface="Lucida Grande"/>
        <a:buNone/>
        <a:defRPr sz="12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a:extLst>
              <a:ext uri="{FF2B5EF4-FFF2-40B4-BE49-F238E27FC236}">
                <a16:creationId xmlns:a16="http://schemas.microsoft.com/office/drawing/2014/main" id="{BE436378-1C0B-480D-A41D-B65E269C809D}"/>
              </a:ext>
            </a:extLst>
          </p:cNvPr>
          <p:cNvPicPr>
            <a:picLocks noChangeAspect="1"/>
          </p:cNvPicPr>
          <p:nvPr/>
        </p:nvPicPr>
        <p:blipFill>
          <a:blip r:embed="rId3" cstate="print"/>
          <a:srcRect/>
          <a:stretch>
            <a:fillRect/>
          </a:stretch>
        </p:blipFill>
        <p:spPr bwMode="auto">
          <a:xfrm>
            <a:off x="1691148" y="7044"/>
            <a:ext cx="10500852" cy="6854988"/>
          </a:xfrm>
          <a:prstGeom prst="rect">
            <a:avLst/>
          </a:prstGeom>
          <a:noFill/>
          <a:ln w="9525">
            <a:noFill/>
            <a:miter lim="800000"/>
            <a:headEnd/>
            <a:tailEnd/>
          </a:ln>
        </p:spPr>
      </p:pic>
      <p:sp>
        <p:nvSpPr>
          <p:cNvPr id="13" name="Rectangle 12">
            <a:extLst>
              <a:ext uri="{FF2B5EF4-FFF2-40B4-BE49-F238E27FC236}">
                <a16:creationId xmlns:a16="http://schemas.microsoft.com/office/drawing/2014/main" id="{2E0895EA-8337-4B02-A584-EBA61A9555F9}"/>
              </a:ext>
            </a:extLst>
          </p:cNvPr>
          <p:cNvSpPr/>
          <p:nvPr/>
        </p:nvSpPr>
        <p:spPr>
          <a:xfrm>
            <a:off x="1684172" y="7045"/>
            <a:ext cx="10507828" cy="6858000"/>
          </a:xfrm>
          <a:prstGeom prst="rect">
            <a:avLst/>
          </a:prstGeom>
          <a:solidFill>
            <a:srgbClr val="4F77A0">
              <a:alpha val="14000"/>
            </a:srgbClr>
          </a:solidFill>
          <a:ln w="9363">
            <a:noFill/>
            <a:prstDash val="solid"/>
            <a:miter/>
          </a:ln>
          <a:effectLst>
            <a:outerShdw dist="23042" dir="5400000" algn="tl">
              <a:srgbClr val="000000">
                <a:alpha val="35036"/>
              </a:srgbClr>
            </a:outerShdw>
          </a:effectLst>
        </p:spPr>
        <p:txBody>
          <a:bodyPr wrap="none" anchor="ctr"/>
          <a:lstStyle/>
          <a:p>
            <a:pPr defTabSz="449263" fontAlgn="auto">
              <a:spcBef>
                <a:spcPts val="0"/>
              </a:spcBef>
              <a:spcAft>
                <a:spcPts val="0"/>
              </a:spcAft>
              <a:defRPr sz="1800" b="0" i="0" u="none" strike="noStrike" kern="0" cap="none" spc="0" baseline="0">
                <a:solidFill>
                  <a:srgbClr val="000000"/>
                </a:solidFill>
                <a:uFillTx/>
              </a:defRPr>
            </a:pPr>
            <a:endParaRPr lang="en-029" kern="0" dirty="0">
              <a:solidFill>
                <a:srgbClr val="FFFFFF"/>
              </a:solidFill>
              <a:latin typeface="Arial"/>
              <a:ea typeface="Microsoft YaHei"/>
              <a:cs typeface="Arial"/>
            </a:endParaRPr>
          </a:p>
        </p:txBody>
      </p:sp>
      <p:sp>
        <p:nvSpPr>
          <p:cNvPr id="2" name="Title 1"/>
          <p:cNvSpPr>
            <a:spLocks noGrp="1"/>
          </p:cNvSpPr>
          <p:nvPr>
            <p:ph type="ctrTitle"/>
          </p:nvPr>
        </p:nvSpPr>
        <p:spPr>
          <a:xfrm>
            <a:off x="3915387" y="448534"/>
            <a:ext cx="5764325" cy="1439304"/>
          </a:xfrm>
        </p:spPr>
        <p:txBody>
          <a:bodyPr>
            <a:normAutofit/>
          </a:bodyPr>
          <a:lstStyle/>
          <a:p>
            <a:pPr algn="ctr"/>
            <a:r>
              <a:rPr lang="en-US" sz="4000" b="1" dirty="0">
                <a:latin typeface="Helvetica" panose="020B0604020202020204" pitchFamily="34" charset="0"/>
                <a:cs typeface="Helvetica" panose="020B0604020202020204" pitchFamily="34" charset="0"/>
              </a:rPr>
              <a:t>Un monde </a:t>
            </a:r>
            <a:r>
              <a:rPr lang="en-US" sz="4000" b="1" dirty="0" err="1">
                <a:latin typeface="Helvetica" panose="020B0604020202020204" pitchFamily="34" charset="0"/>
                <a:cs typeface="Helvetica" panose="020B0604020202020204" pitchFamily="34" charset="0"/>
              </a:rPr>
              <a:t>énergétique</a:t>
            </a:r>
            <a:r>
              <a:rPr lang="en-US" sz="4000" b="1" dirty="0">
                <a:latin typeface="Helvetica" panose="020B0604020202020204" pitchFamily="34" charset="0"/>
                <a:cs typeface="Helvetica" panose="020B0604020202020204" pitchFamily="34" charset="0"/>
              </a:rPr>
              <a:t> </a:t>
            </a:r>
            <a:r>
              <a:rPr lang="en-US" sz="4000" b="1" dirty="0" err="1">
                <a:latin typeface="Helvetica" panose="020B0604020202020204" pitchFamily="34" charset="0"/>
                <a:cs typeface="Helvetica" panose="020B0604020202020204" pitchFamily="34" charset="0"/>
              </a:rPr>
              <a:t>en</a:t>
            </a:r>
            <a:r>
              <a:rPr lang="en-US" sz="4000" b="1" dirty="0">
                <a:latin typeface="Helvetica" panose="020B0604020202020204" pitchFamily="34" charset="0"/>
                <a:cs typeface="Helvetica" panose="020B0604020202020204" pitchFamily="34" charset="0"/>
              </a:rPr>
              <a:t> crise</a:t>
            </a:r>
          </a:p>
        </p:txBody>
      </p:sp>
      <p:sp>
        <p:nvSpPr>
          <p:cNvPr id="5" name="Text Placeholder 4"/>
          <p:cNvSpPr>
            <a:spLocks noGrp="1"/>
          </p:cNvSpPr>
          <p:nvPr>
            <p:ph type="body" sz="quarter" idx="11"/>
          </p:nvPr>
        </p:nvSpPr>
        <p:spPr>
          <a:xfrm>
            <a:off x="4617911" y="2561196"/>
            <a:ext cx="4359275" cy="1439304"/>
          </a:xfrm>
        </p:spPr>
        <p:txBody>
          <a:bodyPr>
            <a:normAutofit/>
          </a:bodyPr>
          <a:lstStyle/>
          <a:p>
            <a:pPr algn="ctr"/>
            <a:r>
              <a:rPr lang="en-US" sz="2400" b="1" dirty="0">
                <a:solidFill>
                  <a:schemeClr val="tx2"/>
                </a:solidFill>
                <a:latin typeface="Helvetica" panose="020B0604020202020204" pitchFamily="34" charset="0"/>
                <a:cs typeface="Helvetica" panose="020B0604020202020204" pitchFamily="34" charset="0"/>
              </a:rPr>
              <a:t>Université Paris Dauphine</a:t>
            </a:r>
          </a:p>
          <a:p>
            <a:pPr algn="ctr"/>
            <a:endParaRPr lang="en-US" sz="2400" b="1" dirty="0">
              <a:solidFill>
                <a:schemeClr val="tx2"/>
              </a:solidFill>
              <a:latin typeface="Helvetica" panose="020B0604020202020204" pitchFamily="34" charset="0"/>
              <a:cs typeface="Helvetica" panose="020B0604020202020204" pitchFamily="34" charset="0"/>
            </a:endParaRPr>
          </a:p>
          <a:p>
            <a:pPr algn="ctr"/>
            <a:r>
              <a:rPr lang="en-US" sz="2400" b="1" dirty="0" err="1">
                <a:solidFill>
                  <a:schemeClr val="tx2"/>
                </a:solidFill>
                <a:latin typeface="Helvetica" panose="020B0604020202020204" pitchFamily="34" charset="0"/>
                <a:cs typeface="Helvetica" panose="020B0604020202020204" pitchFamily="34" charset="0"/>
              </a:rPr>
              <a:t>Jeudi</a:t>
            </a:r>
            <a:r>
              <a:rPr lang="en-US" sz="2400" b="1" dirty="0">
                <a:solidFill>
                  <a:schemeClr val="tx2"/>
                </a:solidFill>
                <a:latin typeface="Helvetica" panose="020B0604020202020204" pitchFamily="34" charset="0"/>
                <a:cs typeface="Helvetica" panose="020B0604020202020204" pitchFamily="34" charset="0"/>
              </a:rPr>
              <a:t> 14 mars</a:t>
            </a:r>
          </a:p>
        </p:txBody>
      </p:sp>
      <p:sp>
        <p:nvSpPr>
          <p:cNvPr id="7" name="Espace réservé du texte 6"/>
          <p:cNvSpPr>
            <a:spLocks noGrp="1"/>
          </p:cNvSpPr>
          <p:nvPr>
            <p:ph type="body" sz="quarter" idx="10"/>
          </p:nvPr>
        </p:nvSpPr>
        <p:spPr>
          <a:xfrm>
            <a:off x="1684172" y="5673213"/>
            <a:ext cx="10514804" cy="1173888"/>
          </a:xfrm>
        </p:spPr>
        <p:txBody>
          <a:bodyPr>
            <a:noAutofit/>
          </a:bodyPr>
          <a:lstStyle/>
          <a:p>
            <a:pPr algn="ctr" fontAlgn="base">
              <a:spcBef>
                <a:spcPct val="0"/>
              </a:spcBef>
              <a:spcAft>
                <a:spcPct val="0"/>
              </a:spcAft>
            </a:pPr>
            <a:r>
              <a:rPr lang="fr-FR" sz="2400" b="1" dirty="0">
                <a:solidFill>
                  <a:schemeClr val="tx2"/>
                </a:solidFill>
                <a:latin typeface="Helvetica Neue Light"/>
                <a:ea typeface="Microsoft YaHei" panose="020B0503020204020204" pitchFamily="34" charset="-122"/>
                <a:cs typeface="Arial" pitchFamily="34" charset="0"/>
              </a:rPr>
              <a:t>Olivier APPERT</a:t>
            </a:r>
          </a:p>
          <a:p>
            <a:pPr algn="ctr" fontAlgn="base">
              <a:spcBef>
                <a:spcPct val="0"/>
              </a:spcBef>
              <a:spcAft>
                <a:spcPct val="0"/>
              </a:spcAft>
            </a:pPr>
            <a:r>
              <a:rPr lang="fr-FR" sz="2400" dirty="0">
                <a:solidFill>
                  <a:schemeClr val="tx2"/>
                </a:solidFill>
                <a:latin typeface="Helvetica Neue Light"/>
                <a:ea typeface="Microsoft YaHei" panose="020B0503020204020204" pitchFamily="34" charset="-122"/>
                <a:cs typeface="Arial" pitchFamily="34" charset="0"/>
              </a:rPr>
              <a:t>Ancien Président du CFE</a:t>
            </a:r>
          </a:p>
          <a:p>
            <a:pPr algn="ctr" fontAlgn="base">
              <a:spcBef>
                <a:spcPct val="0"/>
              </a:spcBef>
              <a:spcAft>
                <a:spcPct val="0"/>
              </a:spcAft>
            </a:pPr>
            <a:r>
              <a:rPr lang="fr-FR" sz="2400" dirty="0">
                <a:solidFill>
                  <a:schemeClr val="tx2"/>
                </a:solidFill>
                <a:latin typeface="Helvetica Neue Light"/>
                <a:ea typeface="Microsoft YaHei" panose="020B0503020204020204" pitchFamily="34" charset="-122"/>
                <a:cs typeface="Arial" pitchFamily="34" charset="0"/>
              </a:rPr>
              <a:t>Conseiller du Centre Energie &amp; Climat de l’Ifri</a:t>
            </a:r>
          </a:p>
          <a:p>
            <a:pPr algn="ctr" fontAlgn="base">
              <a:spcBef>
                <a:spcPct val="0"/>
              </a:spcBef>
              <a:spcAft>
                <a:spcPct val="0"/>
              </a:spcAft>
            </a:pPr>
            <a:endParaRPr lang="fr-FR" b="1" dirty="0">
              <a:solidFill>
                <a:schemeClr val="tx2"/>
              </a:solidFill>
              <a:latin typeface="Helvetica Neue Light"/>
              <a:ea typeface="Microsoft YaHei" panose="020B0503020204020204" pitchFamily="34" charset="-122"/>
              <a:cs typeface="Arial" pitchFamily="34" charset="0"/>
            </a:endParaRPr>
          </a:p>
          <a:p>
            <a:endParaRPr lang="fr-FR" dirty="0">
              <a:latin typeface="Helvetica Neue" panose="02000503000000020004"/>
            </a:endParaRPr>
          </a:p>
        </p:txBody>
      </p:sp>
      <p:pic>
        <p:nvPicPr>
          <p:cNvPr id="9" name="Image 8">
            <a:extLst>
              <a:ext uri="{FF2B5EF4-FFF2-40B4-BE49-F238E27FC236}">
                <a16:creationId xmlns:a16="http://schemas.microsoft.com/office/drawing/2014/main" id="{743AB451-03CE-4DCF-8C75-93037D68CE6E}"/>
              </a:ext>
            </a:extLst>
          </p:cNvPr>
          <p:cNvPicPr>
            <a:picLocks noChangeAspect="1"/>
          </p:cNvPicPr>
          <p:nvPr/>
        </p:nvPicPr>
        <p:blipFill>
          <a:blip r:embed="rId4"/>
          <a:stretch>
            <a:fillRect/>
          </a:stretch>
        </p:blipFill>
        <p:spPr>
          <a:xfrm>
            <a:off x="-40826" y="7044"/>
            <a:ext cx="1731974" cy="6858000"/>
          </a:xfrm>
          <a:prstGeom prst="rect">
            <a:avLst/>
          </a:prstGeom>
        </p:spPr>
      </p:pic>
    </p:spTree>
    <p:extLst>
      <p:ext uri="{BB962C8B-B14F-4D97-AF65-F5344CB8AC3E}">
        <p14:creationId xmlns:p14="http://schemas.microsoft.com/office/powerpoint/2010/main" val="2631600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BF6A836-D080-716F-B5DE-83A11CD9A933}"/>
              </a:ext>
            </a:extLst>
          </p:cNvPr>
          <p:cNvSpPr>
            <a:spLocks noGrp="1"/>
          </p:cNvSpPr>
          <p:nvPr>
            <p:ph type="title"/>
          </p:nvPr>
        </p:nvSpPr>
        <p:spPr>
          <a:xfrm>
            <a:off x="1737360" y="0"/>
            <a:ext cx="12216384" cy="929272"/>
          </a:xfrm>
        </p:spPr>
        <p:txBody>
          <a:bodyPr>
            <a:normAutofit/>
          </a:bodyPr>
          <a:lstStyle/>
          <a:p>
            <a:r>
              <a:rPr lang="en-US" sz="3600" dirty="0"/>
              <a:t>     L</a:t>
            </a:r>
            <a:r>
              <a:rPr lang="en-US" sz="3600" b="1" dirty="0"/>
              <a:t>a politique allemande: </a:t>
            </a:r>
            <a:r>
              <a:rPr lang="en-US" sz="3600" b="1" dirty="0" err="1"/>
              <a:t>une</a:t>
            </a:r>
            <a:r>
              <a:rPr lang="en-US" sz="3600" b="1" dirty="0"/>
              <a:t> </a:t>
            </a:r>
            <a:r>
              <a:rPr lang="en-US" sz="3600" b="1" dirty="0" err="1"/>
              <a:t>fuite</a:t>
            </a:r>
            <a:r>
              <a:rPr lang="en-US" sz="3600" b="1" dirty="0"/>
              <a:t> </a:t>
            </a:r>
            <a:r>
              <a:rPr lang="en-US" sz="3600" b="1" dirty="0" err="1"/>
              <a:t>en</a:t>
            </a:r>
            <a:r>
              <a:rPr lang="en-US" sz="3600" b="1" dirty="0"/>
              <a:t> </a:t>
            </a:r>
            <a:r>
              <a:rPr lang="en-US" sz="3600" b="1" dirty="0" err="1"/>
              <a:t>avant</a:t>
            </a:r>
            <a:endParaRPr lang="en-US" sz="3600" b="1" dirty="0"/>
          </a:p>
        </p:txBody>
      </p:sp>
      <p:pic>
        <p:nvPicPr>
          <p:cNvPr id="5" name="Espace réservé du contenu 4" descr="Une image contenant texte, capture d’écran, Police, nombre&#10;&#10;Description générée automatiquement">
            <a:extLst>
              <a:ext uri="{FF2B5EF4-FFF2-40B4-BE49-F238E27FC236}">
                <a16:creationId xmlns:a16="http://schemas.microsoft.com/office/drawing/2014/main" id="{5E578B0A-CF7F-6C11-F50D-A9C5CE477BE1}"/>
              </a:ext>
            </a:extLst>
          </p:cNvPr>
          <p:cNvPicPr>
            <a:picLocks noGrp="1" noChangeAspect="1"/>
          </p:cNvPicPr>
          <p:nvPr>
            <p:ph idx="1"/>
          </p:nvPr>
        </p:nvPicPr>
        <p:blipFill>
          <a:blip r:embed="rId3"/>
          <a:stretch>
            <a:fillRect/>
          </a:stretch>
        </p:blipFill>
        <p:spPr>
          <a:xfrm>
            <a:off x="2024722" y="1190847"/>
            <a:ext cx="10167278" cy="5487751"/>
          </a:xfrm>
          <a:noFill/>
        </p:spPr>
      </p:pic>
    </p:spTree>
    <p:extLst>
      <p:ext uri="{BB962C8B-B14F-4D97-AF65-F5344CB8AC3E}">
        <p14:creationId xmlns:p14="http://schemas.microsoft.com/office/powerpoint/2010/main" val="215727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83C3DE-8BF0-E410-F6AF-8F44FE937551}"/>
              </a:ext>
            </a:extLst>
          </p:cNvPr>
          <p:cNvSpPr>
            <a:spLocks noGrp="1"/>
          </p:cNvSpPr>
          <p:nvPr>
            <p:ph type="title"/>
          </p:nvPr>
        </p:nvSpPr>
        <p:spPr>
          <a:xfrm>
            <a:off x="1731523" y="179402"/>
            <a:ext cx="10460477" cy="749870"/>
          </a:xfrm>
        </p:spPr>
        <p:txBody>
          <a:bodyPr anchor="ctr">
            <a:noAutofit/>
          </a:bodyPr>
          <a:lstStyle/>
          <a:p>
            <a:r>
              <a:rPr lang="fr-FR" sz="4000" b="1" dirty="0"/>
              <a:t>Dépendance aux métaux/énergies fossiles</a:t>
            </a:r>
          </a:p>
        </p:txBody>
      </p:sp>
      <p:pic>
        <p:nvPicPr>
          <p:cNvPr id="5" name="Espace réservé du contenu 4">
            <a:extLst>
              <a:ext uri="{FF2B5EF4-FFF2-40B4-BE49-F238E27FC236}">
                <a16:creationId xmlns:a16="http://schemas.microsoft.com/office/drawing/2014/main" id="{9927F7DE-A6CF-5D5F-BF86-2397F0C12470}"/>
              </a:ext>
            </a:extLst>
          </p:cNvPr>
          <p:cNvPicPr>
            <a:picLocks noGrp="1" noChangeAspect="1"/>
          </p:cNvPicPr>
          <p:nvPr>
            <p:ph idx="1"/>
          </p:nvPr>
        </p:nvPicPr>
        <p:blipFill>
          <a:blip r:embed="rId3"/>
          <a:stretch>
            <a:fillRect/>
          </a:stretch>
        </p:blipFill>
        <p:spPr>
          <a:xfrm>
            <a:off x="2161547" y="1600201"/>
            <a:ext cx="9284025" cy="4525963"/>
          </a:xfrm>
          <a:noFill/>
        </p:spPr>
      </p:pic>
    </p:spTree>
    <p:extLst>
      <p:ext uri="{BB962C8B-B14F-4D97-AF65-F5344CB8AC3E}">
        <p14:creationId xmlns:p14="http://schemas.microsoft.com/office/powerpoint/2010/main" val="1710081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898C5044-506C-4F61-B83C-9F9299630DBA}"/>
              </a:ext>
            </a:extLst>
          </p:cNvPr>
          <p:cNvPicPr>
            <a:picLocks noChangeAspect="1"/>
          </p:cNvPicPr>
          <p:nvPr/>
        </p:nvPicPr>
        <p:blipFill>
          <a:blip r:embed="rId3" cstate="print"/>
          <a:srcRect t="22017" b="3503"/>
          <a:stretch>
            <a:fillRect/>
          </a:stretch>
        </p:blipFill>
        <p:spPr bwMode="auto">
          <a:xfrm>
            <a:off x="-28576" y="0"/>
            <a:ext cx="12276667" cy="6858000"/>
          </a:xfrm>
          <a:prstGeom prst="rect">
            <a:avLst/>
          </a:prstGeom>
          <a:noFill/>
          <a:ln w="9525">
            <a:noFill/>
            <a:miter lim="800000"/>
            <a:headEnd/>
            <a:tailEnd/>
          </a:ln>
        </p:spPr>
      </p:pic>
      <p:sp>
        <p:nvSpPr>
          <p:cNvPr id="7" name="Rectangle 6">
            <a:extLst>
              <a:ext uri="{FF2B5EF4-FFF2-40B4-BE49-F238E27FC236}">
                <a16:creationId xmlns:a16="http://schemas.microsoft.com/office/drawing/2014/main" id="{0E31C7DC-385D-44C9-93E4-959777869A3E}"/>
              </a:ext>
            </a:extLst>
          </p:cNvPr>
          <p:cNvSpPr/>
          <p:nvPr/>
        </p:nvSpPr>
        <p:spPr>
          <a:xfrm>
            <a:off x="-28576" y="-1"/>
            <a:ext cx="12276666" cy="6857999"/>
          </a:xfrm>
          <a:prstGeom prst="rect">
            <a:avLst/>
          </a:prstGeom>
          <a:solidFill>
            <a:srgbClr val="3C79B6">
              <a:alpha val="73000"/>
            </a:srgbClr>
          </a:solidFill>
          <a:ln w="9363">
            <a:solidFill>
              <a:srgbClr val="4A7EBB"/>
            </a:solidFill>
            <a:prstDash val="solid"/>
            <a:miter/>
          </a:ln>
          <a:effectLst>
            <a:outerShdw dist="23042" dir="5400000" algn="tl">
              <a:srgbClr val="000000">
                <a:alpha val="35036"/>
              </a:srgbClr>
            </a:outerShdw>
          </a:effectLst>
        </p:spPr>
        <p:txBody>
          <a:bodyPr wrap="none" anchor="ctr"/>
          <a:lstStyle/>
          <a:p>
            <a:pPr defTabSz="449263" fontAlgn="auto">
              <a:spcBef>
                <a:spcPts val="0"/>
              </a:spcBef>
              <a:spcAft>
                <a:spcPts val="0"/>
              </a:spcAft>
              <a:defRPr sz="1800" b="0" i="0" u="none" strike="noStrike" kern="0" cap="none" spc="0" baseline="0">
                <a:solidFill>
                  <a:srgbClr val="000000"/>
                </a:solidFill>
                <a:uFillTx/>
              </a:defRPr>
            </a:pPr>
            <a:endParaRPr lang="fr-FR" kern="0" dirty="0">
              <a:solidFill>
                <a:srgbClr val="FFFFFF"/>
              </a:solidFill>
              <a:latin typeface="Arial"/>
              <a:ea typeface="Microsoft YaHei"/>
              <a:cs typeface="Arial"/>
            </a:endParaRPr>
          </a:p>
        </p:txBody>
      </p:sp>
      <p:pic>
        <p:nvPicPr>
          <p:cNvPr id="8" name="Image 7">
            <a:extLst>
              <a:ext uri="{FF2B5EF4-FFF2-40B4-BE49-F238E27FC236}">
                <a16:creationId xmlns:a16="http://schemas.microsoft.com/office/drawing/2014/main" id="{75DF62FC-DB1A-4476-AB6A-055D0021A2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0755" y="449948"/>
            <a:ext cx="2192023" cy="2334959"/>
          </a:xfrm>
          <a:prstGeom prst="rect">
            <a:avLst/>
          </a:prstGeom>
        </p:spPr>
      </p:pic>
      <p:sp>
        <p:nvSpPr>
          <p:cNvPr id="10" name="Rectangle 5">
            <a:extLst>
              <a:ext uri="{FF2B5EF4-FFF2-40B4-BE49-F238E27FC236}">
                <a16:creationId xmlns:a16="http://schemas.microsoft.com/office/drawing/2014/main" id="{99E30E8B-2B1E-4201-8A8E-EA14F33074C6}"/>
              </a:ext>
            </a:extLst>
          </p:cNvPr>
          <p:cNvSpPr>
            <a:spLocks noChangeArrowheads="1"/>
          </p:cNvSpPr>
          <p:nvPr/>
        </p:nvSpPr>
        <p:spPr bwMode="auto">
          <a:xfrm>
            <a:off x="2169041" y="3655021"/>
            <a:ext cx="8495414" cy="2248946"/>
          </a:xfrm>
          <a:prstGeom prst="rect">
            <a:avLst/>
          </a:prstGeom>
          <a:noFill/>
          <a:ln w="9525">
            <a:noFill/>
            <a:miter lim="800000"/>
            <a:headEnd/>
            <a:tailEnd/>
          </a:ln>
        </p:spPr>
        <p:txBody>
          <a:bodyPr wrap="square" lIns="90004" tIns="46798" rIns="90004" bIns="46798" anchorCtr="1">
            <a:spAutoFit/>
          </a:bodyPr>
          <a:lstStyle/>
          <a:p>
            <a:pPr algn="ct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pPr>
            <a:br>
              <a:rPr lang="fr-FR" sz="1400" b="1" dirty="0">
                <a:solidFill>
                  <a:srgbClr val="093A80"/>
                </a:solidFill>
                <a:latin typeface="Helvetica Neue Light"/>
                <a:ea typeface="Microsoft YaHei" pitchFamily="34" charset="-122"/>
              </a:rPr>
            </a:br>
            <a:r>
              <a:rPr lang="fr-FR" sz="2800" b="1" dirty="0">
                <a:solidFill>
                  <a:srgbClr val="FFFFFF"/>
                </a:solidFill>
                <a:latin typeface="Helvetica Neue Light"/>
                <a:ea typeface="Microsoft YaHei" pitchFamily="34" charset="-122"/>
              </a:rPr>
              <a:t>Centre Énergie &amp; Climat</a:t>
            </a:r>
            <a:br>
              <a:rPr lang="fr-FR" sz="1400" b="1" dirty="0">
                <a:solidFill>
                  <a:srgbClr val="FFFFFF"/>
                </a:solidFill>
                <a:latin typeface="Helvetica Neue Light"/>
                <a:ea typeface="Microsoft YaHei" pitchFamily="34" charset="-122"/>
              </a:rPr>
            </a:br>
            <a:br>
              <a:rPr lang="fr-FR" sz="1400" b="1" dirty="0">
                <a:solidFill>
                  <a:srgbClr val="FFFFFF"/>
                </a:solidFill>
                <a:latin typeface="Helvetica Neue Light"/>
                <a:ea typeface="Microsoft YaHei" pitchFamily="34" charset="-122"/>
              </a:rPr>
            </a:br>
            <a:endParaRPr lang="fr-FR" sz="1400" b="1" dirty="0">
              <a:solidFill>
                <a:srgbClr val="FFFFFF"/>
              </a:solidFill>
              <a:latin typeface="Helvetica Neue Light"/>
              <a:ea typeface="Microsoft YaHei" pitchFamily="34" charset="-122"/>
            </a:endParaRPr>
          </a:p>
          <a:p>
            <a:pPr algn="ctr" eaLnBrk="1" hangingPunct="1"/>
            <a:r>
              <a:rPr lang="fr-FR" altLang="en-US" dirty="0">
                <a:solidFill>
                  <a:srgbClr val="FFFFFF"/>
                </a:solidFill>
                <a:latin typeface="Helvetica Neue Light"/>
                <a:ea typeface="Microsoft YaHei" panose="020B0503020204020204" pitchFamily="34" charset="-122"/>
              </a:rPr>
              <a:t>olivier.appert@orange.fr</a:t>
            </a:r>
            <a:endParaRPr lang="fr-FR" altLang="en-US" sz="1600" b="1" dirty="0">
              <a:solidFill>
                <a:srgbClr val="FFFFFF"/>
              </a:solidFill>
              <a:latin typeface="Helvetica Neue Light"/>
              <a:ea typeface="Microsoft YaHei" panose="020B0503020204020204" pitchFamily="34" charset="-122"/>
            </a:endParaRPr>
          </a:p>
          <a:p>
            <a:pPr algn="ctr" eaLnBrk="1" hangingPunct="1"/>
            <a:endParaRPr lang="fr-FR" altLang="en-US" sz="1600" b="1" dirty="0">
              <a:solidFill>
                <a:srgbClr val="FFFFFF"/>
              </a:solidFill>
              <a:latin typeface="Helvetica Neue Light"/>
              <a:ea typeface="Microsoft YaHei" panose="020B0503020204020204" pitchFamily="34" charset="-122"/>
            </a:endParaRPr>
          </a:p>
          <a:p>
            <a:pPr algn="ctr" eaLnBrk="1" hangingPunct="1"/>
            <a:r>
              <a:rPr lang="fr-FR" altLang="en-US" sz="1200" dirty="0">
                <a:solidFill>
                  <a:srgbClr val="FFFFFF"/>
                </a:solidFill>
                <a:latin typeface="Helvetica Neue Light"/>
                <a:ea typeface="Microsoft YaHei" panose="020B0503020204020204" pitchFamily="34" charset="-122"/>
              </a:rPr>
              <a:t>27, rue de la Procession, 75740 PARIS CEDEX 15</a:t>
            </a:r>
            <a:br>
              <a:rPr lang="fr-FR" altLang="en-US" sz="1200" dirty="0">
                <a:solidFill>
                  <a:srgbClr val="FFFFFF"/>
                </a:solidFill>
                <a:latin typeface="Helvetica Neue Light"/>
                <a:ea typeface="Microsoft YaHei" panose="020B0503020204020204" pitchFamily="34" charset="-122"/>
              </a:rPr>
            </a:br>
            <a:r>
              <a:rPr lang="fr-FR" altLang="en-US" sz="1200" dirty="0">
                <a:solidFill>
                  <a:srgbClr val="FFFFFF"/>
                </a:solidFill>
                <a:latin typeface="Helvetica Neue Light"/>
                <a:ea typeface="Microsoft YaHei" panose="020B0503020204020204" pitchFamily="34" charset="-122"/>
              </a:rPr>
              <a:t>Tél. +33 (0) 1 40 61 60 00 • Fax : +33 (0) 1 40 61 60 60</a:t>
            </a:r>
          </a:p>
          <a:p>
            <a:pPr algn="ctr" eaLnBrk="1" hangingPunct="1"/>
            <a:r>
              <a:rPr lang="fr-FR" altLang="en-US" sz="1200" dirty="0">
                <a:solidFill>
                  <a:srgbClr val="FFFFFF"/>
                </a:solidFill>
                <a:latin typeface="Helvetica Neue Light"/>
                <a:ea typeface="Microsoft YaHei" panose="020B0503020204020204" pitchFamily="34" charset="-122"/>
              </a:rPr>
              <a:t>www.ifri.org</a:t>
            </a:r>
          </a:p>
        </p:txBody>
      </p:sp>
    </p:spTree>
    <p:extLst>
      <p:ext uri="{BB962C8B-B14F-4D97-AF65-F5344CB8AC3E}">
        <p14:creationId xmlns:p14="http://schemas.microsoft.com/office/powerpoint/2010/main" val="117070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967663" y="6583363"/>
            <a:ext cx="2290762" cy="277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defTabSz="762000"/>
            <a:r>
              <a:rPr lang="fr-FR" sz="1200" b="1">
                <a:cs typeface="Arial Unicode MS" charset="0"/>
              </a:rPr>
              <a:t>Source: BP Statistical 2014</a:t>
            </a:r>
          </a:p>
        </p:txBody>
      </p:sp>
      <p:sp>
        <p:nvSpPr>
          <p:cNvPr id="14339" name="Freeform 3"/>
          <p:cNvSpPr>
            <a:spLocks/>
          </p:cNvSpPr>
          <p:nvPr/>
        </p:nvSpPr>
        <p:spPr bwMode="auto">
          <a:xfrm>
            <a:off x="1828800" y="2819400"/>
            <a:ext cx="1003300" cy="1016000"/>
          </a:xfrm>
          <a:custGeom>
            <a:avLst/>
            <a:gdLst>
              <a:gd name="T0" fmla="*/ 2147483647 w 632"/>
              <a:gd name="T1" fmla="*/ 0 h 640"/>
              <a:gd name="T2" fmla="*/ 2147483647 w 632"/>
              <a:gd name="T3" fmla="*/ 2147483647 h 640"/>
              <a:gd name="T4" fmla="*/ 2147483647 w 632"/>
              <a:gd name="T5" fmla="*/ 2147483647 h 640"/>
              <a:gd name="T6" fmla="*/ 2147483647 w 632"/>
              <a:gd name="T7" fmla="*/ 2147483647 h 640"/>
              <a:gd name="T8" fmla="*/ 2147483647 w 632"/>
              <a:gd name="T9" fmla="*/ 2147483647 h 640"/>
              <a:gd name="T10" fmla="*/ 2147483647 w 632"/>
              <a:gd name="T11" fmla="*/ 2147483647 h 640"/>
              <a:gd name="T12" fmla="*/ 2147483647 w 632"/>
              <a:gd name="T13" fmla="*/ 2147483647 h 640"/>
              <a:gd name="T14" fmla="*/ 2147483647 w 632"/>
              <a:gd name="T15" fmla="*/ 2147483647 h 640"/>
              <a:gd name="T16" fmla="*/ 2147483647 w 632"/>
              <a:gd name="T17" fmla="*/ 2147483647 h 640"/>
              <a:gd name="T18" fmla="*/ 2147483647 w 632"/>
              <a:gd name="T19" fmla="*/ 2147483647 h 640"/>
              <a:gd name="T20" fmla="*/ 2147483647 w 632"/>
              <a:gd name="T21" fmla="*/ 2147483647 h 640"/>
              <a:gd name="T22" fmla="*/ 2147483647 w 632"/>
              <a:gd name="T23" fmla="*/ 2147483647 h 640"/>
              <a:gd name="T24" fmla="*/ 2147483647 w 632"/>
              <a:gd name="T25" fmla="*/ 2147483647 h 640"/>
              <a:gd name="T26" fmla="*/ 2147483647 w 632"/>
              <a:gd name="T27" fmla="*/ 2147483647 h 640"/>
              <a:gd name="T28" fmla="*/ 2147483647 w 632"/>
              <a:gd name="T29" fmla="*/ 2147483647 h 640"/>
              <a:gd name="T30" fmla="*/ 2147483647 w 632"/>
              <a:gd name="T31" fmla="*/ 2147483647 h 640"/>
              <a:gd name="T32" fmla="*/ 2147483647 w 632"/>
              <a:gd name="T33" fmla="*/ 2147483647 h 640"/>
              <a:gd name="T34" fmla="*/ 2147483647 w 632"/>
              <a:gd name="T35" fmla="*/ 2147483647 h 640"/>
              <a:gd name="T36" fmla="*/ 2147483647 w 632"/>
              <a:gd name="T37" fmla="*/ 2147483647 h 640"/>
              <a:gd name="T38" fmla="*/ 2147483647 w 632"/>
              <a:gd name="T39" fmla="*/ 2147483647 h 640"/>
              <a:gd name="T40" fmla="*/ 2147483647 w 632"/>
              <a:gd name="T41" fmla="*/ 2147483647 h 640"/>
              <a:gd name="T42" fmla="*/ 2147483647 w 632"/>
              <a:gd name="T43" fmla="*/ 2147483647 h 640"/>
              <a:gd name="T44" fmla="*/ 2147483647 w 632"/>
              <a:gd name="T45" fmla="*/ 2147483647 h 640"/>
              <a:gd name="T46" fmla="*/ 2147483647 w 632"/>
              <a:gd name="T47" fmla="*/ 2147483647 h 640"/>
              <a:gd name="T48" fmla="*/ 2147483647 w 632"/>
              <a:gd name="T49" fmla="*/ 2147483647 h 640"/>
              <a:gd name="T50" fmla="*/ 2147483647 w 632"/>
              <a:gd name="T51" fmla="*/ 2147483647 h 640"/>
              <a:gd name="T52" fmla="*/ 0 w 632"/>
              <a:gd name="T53" fmla="*/ 2147483647 h 640"/>
              <a:gd name="T54" fmla="*/ 2147483647 w 632"/>
              <a:gd name="T55" fmla="*/ 0 h 6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32" h="640">
                <a:moveTo>
                  <a:pt x="166" y="0"/>
                </a:moveTo>
                <a:lnTo>
                  <a:pt x="262" y="32"/>
                </a:lnTo>
                <a:lnTo>
                  <a:pt x="360" y="54"/>
                </a:lnTo>
                <a:lnTo>
                  <a:pt x="484" y="32"/>
                </a:lnTo>
                <a:lnTo>
                  <a:pt x="560" y="32"/>
                </a:lnTo>
                <a:lnTo>
                  <a:pt x="584" y="32"/>
                </a:lnTo>
                <a:lnTo>
                  <a:pt x="632" y="88"/>
                </a:lnTo>
                <a:lnTo>
                  <a:pt x="582" y="174"/>
                </a:lnTo>
                <a:lnTo>
                  <a:pt x="600" y="240"/>
                </a:lnTo>
                <a:lnTo>
                  <a:pt x="592" y="296"/>
                </a:lnTo>
                <a:lnTo>
                  <a:pt x="498" y="348"/>
                </a:lnTo>
                <a:lnTo>
                  <a:pt x="388" y="456"/>
                </a:lnTo>
                <a:lnTo>
                  <a:pt x="471" y="510"/>
                </a:lnTo>
                <a:lnTo>
                  <a:pt x="498" y="434"/>
                </a:lnTo>
                <a:lnTo>
                  <a:pt x="511" y="521"/>
                </a:lnTo>
                <a:lnTo>
                  <a:pt x="609" y="531"/>
                </a:lnTo>
                <a:lnTo>
                  <a:pt x="567" y="640"/>
                </a:lnTo>
                <a:lnTo>
                  <a:pt x="484" y="565"/>
                </a:lnTo>
                <a:lnTo>
                  <a:pt x="388" y="543"/>
                </a:lnTo>
                <a:lnTo>
                  <a:pt x="249" y="521"/>
                </a:lnTo>
                <a:lnTo>
                  <a:pt x="194" y="413"/>
                </a:lnTo>
                <a:lnTo>
                  <a:pt x="179" y="314"/>
                </a:lnTo>
                <a:lnTo>
                  <a:pt x="166" y="445"/>
                </a:lnTo>
                <a:lnTo>
                  <a:pt x="124" y="379"/>
                </a:lnTo>
                <a:lnTo>
                  <a:pt x="83" y="261"/>
                </a:lnTo>
                <a:lnTo>
                  <a:pt x="111" y="152"/>
                </a:lnTo>
                <a:lnTo>
                  <a:pt x="0" y="109"/>
                </a:lnTo>
                <a:lnTo>
                  <a:pt x="166" y="0"/>
                </a:lnTo>
                <a:close/>
              </a:path>
            </a:pathLst>
          </a:custGeom>
          <a:solidFill>
            <a:srgbClr val="00FF00"/>
          </a:solidFill>
          <a:ln>
            <a:noFill/>
          </a:ln>
          <a:effectLst>
            <a:outerShdw dist="35921" dir="2700000" algn="ctr" rotWithShape="0">
              <a:schemeClr val="bg2"/>
            </a:outerShdw>
          </a:effectLst>
          <a:extLst>
            <a:ext uri="{91240B29-F687-4f45-9708-019B960494DF}">
              <a14:hiddenLine xmlns:a14="http://schemas.microsoft.com/office/drawing/2010/main" xmlns="" w="12699" cap="flat" cmpd="sng">
                <a:solidFill>
                  <a:schemeClr val="hlink"/>
                </a:solidFill>
                <a:prstDash val="solid"/>
                <a:round/>
                <a:headEnd type="none" w="sm" len="sm"/>
                <a:tailEnd type="none" w="sm" len="sm"/>
              </a14:hiddenLine>
            </a:ext>
          </a:extLst>
        </p:spPr>
        <p:txBody>
          <a:bodyPr wrap="none" anchor="ctr"/>
          <a:lstStyle/>
          <a:p>
            <a:endParaRPr lang="fr-FR"/>
          </a:p>
        </p:txBody>
      </p:sp>
      <p:sp>
        <p:nvSpPr>
          <p:cNvPr id="14340" name="Freeform 4"/>
          <p:cNvSpPr>
            <a:spLocks/>
          </p:cNvSpPr>
          <p:nvPr/>
        </p:nvSpPr>
        <p:spPr bwMode="auto">
          <a:xfrm>
            <a:off x="2667000" y="3835400"/>
            <a:ext cx="1447800" cy="1879600"/>
          </a:xfrm>
          <a:custGeom>
            <a:avLst/>
            <a:gdLst>
              <a:gd name="T0" fmla="*/ 2147483647 w 727"/>
              <a:gd name="T1" fmla="*/ 2147483647 h 982"/>
              <a:gd name="T2" fmla="*/ 2147483647 w 727"/>
              <a:gd name="T3" fmla="*/ 2147483647 h 982"/>
              <a:gd name="T4" fmla="*/ 2147483647 w 727"/>
              <a:gd name="T5" fmla="*/ 2147483647 h 982"/>
              <a:gd name="T6" fmla="*/ 2147483647 w 727"/>
              <a:gd name="T7" fmla="*/ 0 h 982"/>
              <a:gd name="T8" fmla="*/ 0 w 727"/>
              <a:gd name="T9" fmla="*/ 2147483647 h 982"/>
              <a:gd name="T10" fmla="*/ 2147483647 w 727"/>
              <a:gd name="T11" fmla="*/ 2147483647 h 982"/>
              <a:gd name="T12" fmla="*/ 2147483647 w 727"/>
              <a:gd name="T13" fmla="*/ 2147483647 h 982"/>
              <a:gd name="T14" fmla="*/ 2147483647 w 727"/>
              <a:gd name="T15" fmla="*/ 2147483647 h 982"/>
              <a:gd name="T16" fmla="*/ 2147483647 w 727"/>
              <a:gd name="T17" fmla="*/ 2147483647 h 982"/>
              <a:gd name="T18" fmla="*/ 2147483647 w 727"/>
              <a:gd name="T19" fmla="*/ 2147483647 h 982"/>
              <a:gd name="T20" fmla="*/ 2147483647 w 727"/>
              <a:gd name="T21" fmla="*/ 2147483647 h 982"/>
              <a:gd name="T22" fmla="*/ 2147483647 w 727"/>
              <a:gd name="T23" fmla="*/ 2147483647 h 982"/>
              <a:gd name="T24" fmla="*/ 2147483647 w 727"/>
              <a:gd name="T25" fmla="*/ 2147483647 h 982"/>
              <a:gd name="T26" fmla="*/ 2147483647 w 727"/>
              <a:gd name="T27" fmla="*/ 2147483647 h 982"/>
              <a:gd name="T28" fmla="*/ 2147483647 w 727"/>
              <a:gd name="T29" fmla="*/ 2147483647 h 982"/>
              <a:gd name="T30" fmla="*/ 2147483647 w 727"/>
              <a:gd name="T31" fmla="*/ 2147483647 h 982"/>
              <a:gd name="T32" fmla="*/ 2147483647 w 727"/>
              <a:gd name="T33" fmla="*/ 2147483647 h 982"/>
              <a:gd name="T34" fmla="*/ 2147483647 w 727"/>
              <a:gd name="T35" fmla="*/ 2147483647 h 982"/>
              <a:gd name="T36" fmla="*/ 2147483647 w 727"/>
              <a:gd name="T37" fmla="*/ 2147483647 h 982"/>
              <a:gd name="T38" fmla="*/ 2147483647 w 727"/>
              <a:gd name="T39" fmla="*/ 2147483647 h 982"/>
              <a:gd name="T40" fmla="*/ 2147483647 w 727"/>
              <a:gd name="T41" fmla="*/ 2147483647 h 982"/>
              <a:gd name="T42" fmla="*/ 2147483647 w 727"/>
              <a:gd name="T43" fmla="*/ 2147483647 h 982"/>
              <a:gd name="T44" fmla="*/ 2147483647 w 727"/>
              <a:gd name="T45" fmla="*/ 2147483647 h 982"/>
              <a:gd name="T46" fmla="*/ 2147483647 w 727"/>
              <a:gd name="T47" fmla="*/ 2147483647 h 982"/>
              <a:gd name="T48" fmla="*/ 2147483647 w 727"/>
              <a:gd name="T49" fmla="*/ 2147483647 h 982"/>
              <a:gd name="T50" fmla="*/ 2147483647 w 727"/>
              <a:gd name="T51" fmla="*/ 2147483647 h 982"/>
              <a:gd name="T52" fmla="*/ 2147483647 w 727"/>
              <a:gd name="T53" fmla="*/ 2147483647 h 982"/>
              <a:gd name="T54" fmla="*/ 2147483647 w 727"/>
              <a:gd name="T55" fmla="*/ 2147483647 h 982"/>
              <a:gd name="T56" fmla="*/ 2147483647 w 727"/>
              <a:gd name="T57" fmla="*/ 2147483647 h 982"/>
              <a:gd name="T58" fmla="*/ 2147483647 w 727"/>
              <a:gd name="T59" fmla="*/ 2147483647 h 982"/>
              <a:gd name="T60" fmla="*/ 2147483647 w 727"/>
              <a:gd name="T61" fmla="*/ 2147483647 h 982"/>
              <a:gd name="T62" fmla="*/ 2147483647 w 727"/>
              <a:gd name="T63" fmla="*/ 2147483647 h 982"/>
              <a:gd name="T64" fmla="*/ 2147483647 w 727"/>
              <a:gd name="T65" fmla="*/ 2147483647 h 982"/>
              <a:gd name="T66" fmla="*/ 2147483647 w 727"/>
              <a:gd name="T67" fmla="*/ 2147483647 h 982"/>
              <a:gd name="T68" fmla="*/ 2147483647 w 727"/>
              <a:gd name="T69" fmla="*/ 2147483647 h 982"/>
              <a:gd name="T70" fmla="*/ 2147483647 w 727"/>
              <a:gd name="T71" fmla="*/ 2147483647 h 982"/>
              <a:gd name="T72" fmla="*/ 2147483647 w 727"/>
              <a:gd name="T73" fmla="*/ 2147483647 h 982"/>
              <a:gd name="T74" fmla="*/ 2147483647 w 727"/>
              <a:gd name="T75" fmla="*/ 2147483647 h 982"/>
              <a:gd name="T76" fmla="*/ 2147483647 w 727"/>
              <a:gd name="T77" fmla="*/ 2147483647 h 982"/>
              <a:gd name="T78" fmla="*/ 2147483647 w 727"/>
              <a:gd name="T79" fmla="*/ 2147483647 h 9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27" h="982">
                <a:moveTo>
                  <a:pt x="187" y="15"/>
                </a:moveTo>
                <a:lnTo>
                  <a:pt x="135" y="52"/>
                </a:lnTo>
                <a:lnTo>
                  <a:pt x="60" y="45"/>
                </a:lnTo>
                <a:lnTo>
                  <a:pt x="52" y="0"/>
                </a:lnTo>
                <a:lnTo>
                  <a:pt x="0" y="30"/>
                </a:lnTo>
                <a:lnTo>
                  <a:pt x="45" y="67"/>
                </a:lnTo>
                <a:lnTo>
                  <a:pt x="112" y="82"/>
                </a:lnTo>
                <a:lnTo>
                  <a:pt x="127" y="127"/>
                </a:lnTo>
                <a:lnTo>
                  <a:pt x="82" y="180"/>
                </a:lnTo>
                <a:lnTo>
                  <a:pt x="60" y="262"/>
                </a:lnTo>
                <a:lnTo>
                  <a:pt x="120" y="360"/>
                </a:lnTo>
                <a:lnTo>
                  <a:pt x="247" y="480"/>
                </a:lnTo>
                <a:lnTo>
                  <a:pt x="277" y="630"/>
                </a:lnTo>
                <a:lnTo>
                  <a:pt x="285" y="772"/>
                </a:lnTo>
                <a:lnTo>
                  <a:pt x="322" y="840"/>
                </a:lnTo>
                <a:lnTo>
                  <a:pt x="375" y="930"/>
                </a:lnTo>
                <a:lnTo>
                  <a:pt x="420" y="975"/>
                </a:lnTo>
                <a:lnTo>
                  <a:pt x="465" y="982"/>
                </a:lnTo>
                <a:lnTo>
                  <a:pt x="517" y="982"/>
                </a:lnTo>
                <a:lnTo>
                  <a:pt x="442" y="915"/>
                </a:lnTo>
                <a:lnTo>
                  <a:pt x="442" y="847"/>
                </a:lnTo>
                <a:lnTo>
                  <a:pt x="442" y="780"/>
                </a:lnTo>
                <a:lnTo>
                  <a:pt x="495" y="757"/>
                </a:lnTo>
                <a:lnTo>
                  <a:pt x="495" y="697"/>
                </a:lnTo>
                <a:lnTo>
                  <a:pt x="577" y="660"/>
                </a:lnTo>
                <a:lnTo>
                  <a:pt x="577" y="615"/>
                </a:lnTo>
                <a:lnTo>
                  <a:pt x="585" y="547"/>
                </a:lnTo>
                <a:lnTo>
                  <a:pt x="675" y="510"/>
                </a:lnTo>
                <a:lnTo>
                  <a:pt x="682" y="435"/>
                </a:lnTo>
                <a:lnTo>
                  <a:pt x="675" y="375"/>
                </a:lnTo>
                <a:lnTo>
                  <a:pt x="720" y="315"/>
                </a:lnTo>
                <a:lnTo>
                  <a:pt x="727" y="270"/>
                </a:lnTo>
                <a:lnTo>
                  <a:pt x="615" y="210"/>
                </a:lnTo>
                <a:lnTo>
                  <a:pt x="532" y="187"/>
                </a:lnTo>
                <a:lnTo>
                  <a:pt x="472" y="157"/>
                </a:lnTo>
                <a:lnTo>
                  <a:pt x="465" y="105"/>
                </a:lnTo>
                <a:lnTo>
                  <a:pt x="405" y="90"/>
                </a:lnTo>
                <a:lnTo>
                  <a:pt x="330" y="30"/>
                </a:lnTo>
                <a:lnTo>
                  <a:pt x="270" y="15"/>
                </a:lnTo>
                <a:lnTo>
                  <a:pt x="187" y="15"/>
                </a:lnTo>
                <a:close/>
              </a:path>
            </a:pathLst>
          </a:custGeom>
          <a:solidFill>
            <a:srgbClr val="00FF00"/>
          </a:solidFill>
          <a:ln>
            <a:noFill/>
          </a:ln>
          <a:effectLst>
            <a:outerShdw dist="35921" dir="2700000" algn="ctr" rotWithShape="0">
              <a:schemeClr val="bg2"/>
            </a:outerShdw>
          </a:effectLst>
          <a:extLst>
            <a:ext uri="{91240B29-F687-4f45-9708-019B960494DF}">
              <a14:hiddenLine xmlns:a14="http://schemas.microsoft.com/office/drawing/2010/main" xmlns="" w="12700" cap="flat" cmpd="sng">
                <a:solidFill>
                  <a:schemeClr val="hlink"/>
                </a:solidFill>
                <a:prstDash val="solid"/>
                <a:round/>
                <a:headEnd type="none" w="sm" len="sm"/>
                <a:tailEnd type="none" w="sm" len="sm"/>
              </a14:hiddenLine>
            </a:ext>
          </a:extLst>
        </p:spPr>
        <p:txBody>
          <a:bodyPr wrap="none" anchor="ctr"/>
          <a:lstStyle/>
          <a:p>
            <a:endParaRPr lang="fr-FR"/>
          </a:p>
        </p:txBody>
      </p:sp>
      <p:sp>
        <p:nvSpPr>
          <p:cNvPr id="14341" name="Freeform 5"/>
          <p:cNvSpPr>
            <a:spLocks/>
          </p:cNvSpPr>
          <p:nvPr/>
        </p:nvSpPr>
        <p:spPr bwMode="auto">
          <a:xfrm>
            <a:off x="2971801" y="3892550"/>
            <a:ext cx="1179513" cy="1841500"/>
          </a:xfrm>
          <a:custGeom>
            <a:avLst/>
            <a:gdLst>
              <a:gd name="T0" fmla="*/ 2147483647 w 459"/>
              <a:gd name="T1" fmla="*/ 0 h 579"/>
              <a:gd name="T2" fmla="*/ 2147483647 w 459"/>
              <a:gd name="T3" fmla="*/ 2147483647 h 579"/>
              <a:gd name="T4" fmla="*/ 0 w 459"/>
              <a:gd name="T5" fmla="*/ 2147483647 h 579"/>
              <a:gd name="T6" fmla="*/ 2147483647 w 459"/>
              <a:gd name="T7" fmla="*/ 2147483647 h 579"/>
              <a:gd name="T8" fmla="*/ 2147483647 w 459"/>
              <a:gd name="T9" fmla="*/ 2147483647 h 579"/>
              <a:gd name="T10" fmla="*/ 2147483647 w 459"/>
              <a:gd name="T11" fmla="*/ 2147483647 h 579"/>
              <a:gd name="T12" fmla="*/ 2147483647 w 459"/>
              <a:gd name="T13" fmla="*/ 2147483647 h 579"/>
              <a:gd name="T14" fmla="*/ 2147483647 w 459"/>
              <a:gd name="T15" fmla="*/ 2147483647 h 579"/>
              <a:gd name="T16" fmla="*/ 2147483647 w 459"/>
              <a:gd name="T17" fmla="*/ 2147483647 h 579"/>
              <a:gd name="T18" fmla="*/ 2147483647 w 459"/>
              <a:gd name="T19" fmla="*/ 0 h 579"/>
              <a:gd name="T20" fmla="*/ 2147483647 w 459"/>
              <a:gd name="T21" fmla="*/ 0 h 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9" h="579">
                <a:moveTo>
                  <a:pt x="68" y="0"/>
                </a:moveTo>
                <a:lnTo>
                  <a:pt x="11" y="158"/>
                </a:lnTo>
                <a:lnTo>
                  <a:pt x="0" y="288"/>
                </a:lnTo>
                <a:lnTo>
                  <a:pt x="236" y="579"/>
                </a:lnTo>
                <a:lnTo>
                  <a:pt x="459" y="422"/>
                </a:lnTo>
                <a:lnTo>
                  <a:pt x="409" y="268"/>
                </a:lnTo>
                <a:lnTo>
                  <a:pt x="336" y="261"/>
                </a:lnTo>
                <a:lnTo>
                  <a:pt x="291" y="124"/>
                </a:lnTo>
                <a:lnTo>
                  <a:pt x="211" y="15"/>
                </a:lnTo>
                <a:lnTo>
                  <a:pt x="151" y="0"/>
                </a:lnTo>
                <a:lnTo>
                  <a:pt x="68" y="0"/>
                </a:lnTo>
                <a:close/>
              </a:path>
            </a:pathLst>
          </a:custGeom>
          <a:solidFill>
            <a:srgbClr val="FFFF00"/>
          </a:solidFill>
          <a:ln>
            <a:noFill/>
          </a:ln>
          <a:effectLst/>
          <a:extLst>
            <a:ext uri="{91240B29-F687-4f45-9708-019B960494DF}">
              <a14:hiddenLine xmlns:a14="http://schemas.microsoft.com/office/drawing/2010/main" xmlns="" w="12700" cap="flat" cmpd="sng">
                <a:solidFill>
                  <a:schemeClr val="folHlink"/>
                </a:solidFill>
                <a:prstDash val="solid"/>
                <a:round/>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4342" name="Freeform 6"/>
          <p:cNvSpPr>
            <a:spLocks/>
          </p:cNvSpPr>
          <p:nvPr/>
        </p:nvSpPr>
        <p:spPr bwMode="auto">
          <a:xfrm>
            <a:off x="4343400" y="3987801"/>
            <a:ext cx="1176338" cy="1025525"/>
          </a:xfrm>
          <a:custGeom>
            <a:avLst/>
            <a:gdLst>
              <a:gd name="T0" fmla="*/ 2147483647 w 540"/>
              <a:gd name="T1" fmla="*/ 2147483647 h 600"/>
              <a:gd name="T2" fmla="*/ 2147483647 w 540"/>
              <a:gd name="T3" fmla="*/ 2147483647 h 600"/>
              <a:gd name="T4" fmla="*/ 2147483647 w 540"/>
              <a:gd name="T5" fmla="*/ 2147483647 h 600"/>
              <a:gd name="T6" fmla="*/ 2147483647 w 540"/>
              <a:gd name="T7" fmla="*/ 2147483647 h 600"/>
              <a:gd name="T8" fmla="*/ 2147483647 w 540"/>
              <a:gd name="T9" fmla="*/ 2147483647 h 600"/>
              <a:gd name="T10" fmla="*/ 2147483647 w 540"/>
              <a:gd name="T11" fmla="*/ 2147483647 h 600"/>
              <a:gd name="T12" fmla="*/ 2147483647 w 540"/>
              <a:gd name="T13" fmla="*/ 2147483647 h 600"/>
              <a:gd name="T14" fmla="*/ 2147483647 w 540"/>
              <a:gd name="T15" fmla="*/ 2147483647 h 600"/>
              <a:gd name="T16" fmla="*/ 2147483647 w 540"/>
              <a:gd name="T17" fmla="*/ 2147483647 h 600"/>
              <a:gd name="T18" fmla="*/ 2147483647 w 540"/>
              <a:gd name="T19" fmla="*/ 2147483647 h 600"/>
              <a:gd name="T20" fmla="*/ 2147483647 w 540"/>
              <a:gd name="T21" fmla="*/ 2147483647 h 600"/>
              <a:gd name="T22" fmla="*/ 2147483647 w 540"/>
              <a:gd name="T23" fmla="*/ 2147483647 h 600"/>
              <a:gd name="T24" fmla="*/ 2147483647 w 540"/>
              <a:gd name="T25" fmla="*/ 2147483647 h 600"/>
              <a:gd name="T26" fmla="*/ 2147483647 w 540"/>
              <a:gd name="T27" fmla="*/ 0 h 600"/>
              <a:gd name="T28" fmla="*/ 2147483647 w 540"/>
              <a:gd name="T29" fmla="*/ 0 h 600"/>
              <a:gd name="T30" fmla="*/ 2147483647 w 540"/>
              <a:gd name="T31" fmla="*/ 2147483647 h 600"/>
              <a:gd name="T32" fmla="*/ 2147483647 w 540"/>
              <a:gd name="T33" fmla="*/ 2147483647 h 600"/>
              <a:gd name="T34" fmla="*/ 0 w 540"/>
              <a:gd name="T35" fmla="*/ 2147483647 h 600"/>
              <a:gd name="T36" fmla="*/ 0 w 540"/>
              <a:gd name="T37" fmla="*/ 2147483647 h 600"/>
              <a:gd name="T38" fmla="*/ 2147483647 w 540"/>
              <a:gd name="T39" fmla="*/ 2147483647 h 600"/>
              <a:gd name="T40" fmla="*/ 2147483647 w 540"/>
              <a:gd name="T41" fmla="*/ 2147483647 h 600"/>
              <a:gd name="T42" fmla="*/ 2147483647 w 540"/>
              <a:gd name="T43" fmla="*/ 2147483647 h 600"/>
              <a:gd name="T44" fmla="*/ 2147483647 w 540"/>
              <a:gd name="T45" fmla="*/ 2147483647 h 600"/>
              <a:gd name="T46" fmla="*/ 2147483647 w 540"/>
              <a:gd name="T47" fmla="*/ 2147483647 h 600"/>
              <a:gd name="T48" fmla="*/ 2147483647 w 540"/>
              <a:gd name="T49" fmla="*/ 2147483647 h 600"/>
              <a:gd name="T50" fmla="*/ 2147483647 w 540"/>
              <a:gd name="T51" fmla="*/ 2147483647 h 600"/>
              <a:gd name="T52" fmla="*/ 2147483647 w 540"/>
              <a:gd name="T53" fmla="*/ 2147483647 h 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40" h="600">
                <a:moveTo>
                  <a:pt x="255" y="600"/>
                </a:moveTo>
                <a:lnTo>
                  <a:pt x="330" y="600"/>
                </a:lnTo>
                <a:lnTo>
                  <a:pt x="405" y="517"/>
                </a:lnTo>
                <a:lnTo>
                  <a:pt x="428" y="457"/>
                </a:lnTo>
                <a:lnTo>
                  <a:pt x="465" y="412"/>
                </a:lnTo>
                <a:lnTo>
                  <a:pt x="458" y="322"/>
                </a:lnTo>
                <a:lnTo>
                  <a:pt x="540" y="232"/>
                </a:lnTo>
                <a:lnTo>
                  <a:pt x="533" y="187"/>
                </a:lnTo>
                <a:lnTo>
                  <a:pt x="473" y="210"/>
                </a:lnTo>
                <a:lnTo>
                  <a:pt x="405" y="135"/>
                </a:lnTo>
                <a:lnTo>
                  <a:pt x="368" y="45"/>
                </a:lnTo>
                <a:lnTo>
                  <a:pt x="285" y="30"/>
                </a:lnTo>
                <a:lnTo>
                  <a:pt x="210" y="45"/>
                </a:lnTo>
                <a:lnTo>
                  <a:pt x="203" y="0"/>
                </a:lnTo>
                <a:lnTo>
                  <a:pt x="158" y="0"/>
                </a:lnTo>
                <a:lnTo>
                  <a:pt x="75" y="22"/>
                </a:lnTo>
                <a:lnTo>
                  <a:pt x="38" y="82"/>
                </a:lnTo>
                <a:lnTo>
                  <a:pt x="0" y="120"/>
                </a:lnTo>
                <a:lnTo>
                  <a:pt x="0" y="217"/>
                </a:lnTo>
                <a:lnTo>
                  <a:pt x="68" y="262"/>
                </a:lnTo>
                <a:lnTo>
                  <a:pt x="143" y="255"/>
                </a:lnTo>
                <a:lnTo>
                  <a:pt x="188" y="262"/>
                </a:lnTo>
                <a:lnTo>
                  <a:pt x="210" y="322"/>
                </a:lnTo>
                <a:lnTo>
                  <a:pt x="233" y="360"/>
                </a:lnTo>
                <a:lnTo>
                  <a:pt x="210" y="472"/>
                </a:lnTo>
                <a:lnTo>
                  <a:pt x="248" y="540"/>
                </a:lnTo>
                <a:lnTo>
                  <a:pt x="255" y="600"/>
                </a:lnTo>
                <a:close/>
              </a:path>
            </a:pathLst>
          </a:custGeom>
          <a:solidFill>
            <a:srgbClr val="00FF00"/>
          </a:solidFill>
          <a:ln>
            <a:noFill/>
          </a:ln>
          <a:effectLst>
            <a:outerShdw dist="35921" dir="2700000" algn="ctr" rotWithShape="0">
              <a:schemeClr val="bg2"/>
            </a:outerShdw>
          </a:effectLst>
          <a:extLst>
            <a:ext uri="{91240B29-F687-4f45-9708-019B960494DF}">
              <a14:hiddenLine xmlns:a14="http://schemas.microsoft.com/office/drawing/2010/main" xmlns="" w="12700" cap="flat" cmpd="sng">
                <a:solidFill>
                  <a:schemeClr val="hlink"/>
                </a:solidFill>
                <a:prstDash val="solid"/>
                <a:round/>
                <a:headEnd type="none" w="sm" len="sm"/>
                <a:tailEnd type="none" w="sm" len="sm"/>
              </a14:hiddenLine>
            </a:ext>
          </a:extLst>
        </p:spPr>
        <p:txBody>
          <a:bodyPr wrap="none" anchor="ctr"/>
          <a:lstStyle/>
          <a:p>
            <a:endParaRPr lang="fr-FR"/>
          </a:p>
        </p:txBody>
      </p:sp>
      <p:sp>
        <p:nvSpPr>
          <p:cNvPr id="14343" name="Freeform 7"/>
          <p:cNvSpPr>
            <a:spLocks/>
          </p:cNvSpPr>
          <p:nvPr/>
        </p:nvSpPr>
        <p:spPr bwMode="auto">
          <a:xfrm>
            <a:off x="5562600" y="3429000"/>
            <a:ext cx="2971800" cy="2362200"/>
          </a:xfrm>
          <a:custGeom>
            <a:avLst/>
            <a:gdLst>
              <a:gd name="T0" fmla="*/ 2147483647 w 2295"/>
              <a:gd name="T1" fmla="*/ 2147483647 h 2063"/>
              <a:gd name="T2" fmla="*/ 2147483647 w 2295"/>
              <a:gd name="T3" fmla="*/ 2147483647 h 2063"/>
              <a:gd name="T4" fmla="*/ 2147483647 w 2295"/>
              <a:gd name="T5" fmla="*/ 2147483647 h 2063"/>
              <a:gd name="T6" fmla="*/ 2147483647 w 2295"/>
              <a:gd name="T7" fmla="*/ 2147483647 h 2063"/>
              <a:gd name="T8" fmla="*/ 2147483647 w 2295"/>
              <a:gd name="T9" fmla="*/ 2147483647 h 2063"/>
              <a:gd name="T10" fmla="*/ 0 w 2295"/>
              <a:gd name="T11" fmla="*/ 2147483647 h 2063"/>
              <a:gd name="T12" fmla="*/ 2147483647 w 2295"/>
              <a:gd name="T13" fmla="*/ 2147483647 h 2063"/>
              <a:gd name="T14" fmla="*/ 2147483647 w 2295"/>
              <a:gd name="T15" fmla="*/ 2147483647 h 2063"/>
              <a:gd name="T16" fmla="*/ 2147483647 w 2295"/>
              <a:gd name="T17" fmla="*/ 2147483647 h 2063"/>
              <a:gd name="T18" fmla="*/ 2147483647 w 2295"/>
              <a:gd name="T19" fmla="*/ 2147483647 h 2063"/>
              <a:gd name="T20" fmla="*/ 2147483647 w 2295"/>
              <a:gd name="T21" fmla="*/ 2147483647 h 2063"/>
              <a:gd name="T22" fmla="*/ 2147483647 w 2295"/>
              <a:gd name="T23" fmla="*/ 2147483647 h 2063"/>
              <a:gd name="T24" fmla="*/ 2147483647 w 2295"/>
              <a:gd name="T25" fmla="*/ 2147483647 h 2063"/>
              <a:gd name="T26" fmla="*/ 2147483647 w 2295"/>
              <a:gd name="T27" fmla="*/ 2147483647 h 2063"/>
              <a:gd name="T28" fmla="*/ 2147483647 w 2295"/>
              <a:gd name="T29" fmla="*/ 2147483647 h 2063"/>
              <a:gd name="T30" fmla="*/ 2147483647 w 2295"/>
              <a:gd name="T31" fmla="*/ 2147483647 h 2063"/>
              <a:gd name="T32" fmla="*/ 2147483647 w 2295"/>
              <a:gd name="T33" fmla="*/ 2147483647 h 2063"/>
              <a:gd name="T34" fmla="*/ 2147483647 w 2295"/>
              <a:gd name="T35" fmla="*/ 2147483647 h 2063"/>
              <a:gd name="T36" fmla="*/ 2147483647 w 2295"/>
              <a:gd name="T37" fmla="*/ 2147483647 h 2063"/>
              <a:gd name="T38" fmla="*/ 2147483647 w 2295"/>
              <a:gd name="T39" fmla="*/ 2147483647 h 2063"/>
              <a:gd name="T40" fmla="*/ 2147483647 w 2295"/>
              <a:gd name="T41" fmla="*/ 2147483647 h 2063"/>
              <a:gd name="T42" fmla="*/ 2147483647 w 2295"/>
              <a:gd name="T43" fmla="*/ 2147483647 h 2063"/>
              <a:gd name="T44" fmla="*/ 2147483647 w 2295"/>
              <a:gd name="T45" fmla="*/ 2147483647 h 2063"/>
              <a:gd name="T46" fmla="*/ 2147483647 w 2295"/>
              <a:gd name="T47" fmla="*/ 2147483647 h 2063"/>
              <a:gd name="T48" fmla="*/ 2147483647 w 2295"/>
              <a:gd name="T49" fmla="*/ 2147483647 h 2063"/>
              <a:gd name="T50" fmla="*/ 2147483647 w 2295"/>
              <a:gd name="T51" fmla="*/ 2147483647 h 2063"/>
              <a:gd name="T52" fmla="*/ 2147483647 w 2295"/>
              <a:gd name="T53" fmla="*/ 2147483647 h 2063"/>
              <a:gd name="T54" fmla="*/ 2147483647 w 2295"/>
              <a:gd name="T55" fmla="*/ 2147483647 h 2063"/>
              <a:gd name="T56" fmla="*/ 2147483647 w 2295"/>
              <a:gd name="T57" fmla="*/ 2147483647 h 2063"/>
              <a:gd name="T58" fmla="*/ 2147483647 w 2295"/>
              <a:gd name="T59" fmla="*/ 2147483647 h 2063"/>
              <a:gd name="T60" fmla="*/ 2147483647 w 2295"/>
              <a:gd name="T61" fmla="*/ 2147483647 h 2063"/>
              <a:gd name="T62" fmla="*/ 2147483647 w 2295"/>
              <a:gd name="T63" fmla="*/ 2147483647 h 2063"/>
              <a:gd name="T64" fmla="*/ 2147483647 w 2295"/>
              <a:gd name="T65" fmla="*/ 2147483647 h 2063"/>
              <a:gd name="T66" fmla="*/ 2147483647 w 2295"/>
              <a:gd name="T67" fmla="*/ 2147483647 h 2063"/>
              <a:gd name="T68" fmla="*/ 2147483647 w 2295"/>
              <a:gd name="T69" fmla="*/ 2147483647 h 2063"/>
              <a:gd name="T70" fmla="*/ 2147483647 w 2295"/>
              <a:gd name="T71" fmla="*/ 2147483647 h 2063"/>
              <a:gd name="T72" fmla="*/ 2147483647 w 2295"/>
              <a:gd name="T73" fmla="*/ 2147483647 h 2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95" h="2063">
                <a:moveTo>
                  <a:pt x="420" y="0"/>
                </a:moveTo>
                <a:lnTo>
                  <a:pt x="262" y="113"/>
                </a:lnTo>
                <a:lnTo>
                  <a:pt x="217" y="143"/>
                </a:lnTo>
                <a:lnTo>
                  <a:pt x="202" y="195"/>
                </a:lnTo>
                <a:lnTo>
                  <a:pt x="262" y="203"/>
                </a:lnTo>
                <a:lnTo>
                  <a:pt x="307" y="240"/>
                </a:lnTo>
                <a:lnTo>
                  <a:pt x="270" y="293"/>
                </a:lnTo>
                <a:lnTo>
                  <a:pt x="135" y="323"/>
                </a:lnTo>
                <a:lnTo>
                  <a:pt x="82" y="323"/>
                </a:lnTo>
                <a:lnTo>
                  <a:pt x="22" y="360"/>
                </a:lnTo>
                <a:lnTo>
                  <a:pt x="0" y="420"/>
                </a:lnTo>
                <a:lnTo>
                  <a:pt x="0" y="480"/>
                </a:lnTo>
                <a:lnTo>
                  <a:pt x="37" y="548"/>
                </a:lnTo>
                <a:lnTo>
                  <a:pt x="52" y="593"/>
                </a:lnTo>
                <a:lnTo>
                  <a:pt x="105" y="615"/>
                </a:lnTo>
                <a:lnTo>
                  <a:pt x="135" y="668"/>
                </a:lnTo>
                <a:lnTo>
                  <a:pt x="172" y="750"/>
                </a:lnTo>
                <a:lnTo>
                  <a:pt x="202" y="825"/>
                </a:lnTo>
                <a:lnTo>
                  <a:pt x="225" y="870"/>
                </a:lnTo>
                <a:lnTo>
                  <a:pt x="292" y="915"/>
                </a:lnTo>
                <a:lnTo>
                  <a:pt x="427" y="1058"/>
                </a:lnTo>
                <a:lnTo>
                  <a:pt x="420" y="1163"/>
                </a:lnTo>
                <a:lnTo>
                  <a:pt x="427" y="1215"/>
                </a:lnTo>
                <a:lnTo>
                  <a:pt x="450" y="1260"/>
                </a:lnTo>
                <a:lnTo>
                  <a:pt x="495" y="1313"/>
                </a:lnTo>
                <a:lnTo>
                  <a:pt x="592" y="1328"/>
                </a:lnTo>
                <a:lnTo>
                  <a:pt x="622" y="1403"/>
                </a:lnTo>
                <a:lnTo>
                  <a:pt x="750" y="1523"/>
                </a:lnTo>
                <a:lnTo>
                  <a:pt x="795" y="1695"/>
                </a:lnTo>
                <a:lnTo>
                  <a:pt x="832" y="1755"/>
                </a:lnTo>
                <a:lnTo>
                  <a:pt x="847" y="1845"/>
                </a:lnTo>
                <a:lnTo>
                  <a:pt x="907" y="1958"/>
                </a:lnTo>
                <a:lnTo>
                  <a:pt x="990" y="2063"/>
                </a:lnTo>
                <a:lnTo>
                  <a:pt x="1050" y="2055"/>
                </a:lnTo>
                <a:lnTo>
                  <a:pt x="1335" y="1950"/>
                </a:lnTo>
                <a:lnTo>
                  <a:pt x="1725" y="1778"/>
                </a:lnTo>
                <a:lnTo>
                  <a:pt x="1770" y="1763"/>
                </a:lnTo>
                <a:lnTo>
                  <a:pt x="1972" y="1553"/>
                </a:lnTo>
                <a:lnTo>
                  <a:pt x="2047" y="1463"/>
                </a:lnTo>
                <a:lnTo>
                  <a:pt x="2092" y="1433"/>
                </a:lnTo>
                <a:lnTo>
                  <a:pt x="2190" y="1403"/>
                </a:lnTo>
                <a:lnTo>
                  <a:pt x="2152" y="1373"/>
                </a:lnTo>
                <a:lnTo>
                  <a:pt x="2115" y="1343"/>
                </a:lnTo>
                <a:lnTo>
                  <a:pt x="2115" y="1268"/>
                </a:lnTo>
                <a:lnTo>
                  <a:pt x="2152" y="1238"/>
                </a:lnTo>
                <a:lnTo>
                  <a:pt x="2220" y="1215"/>
                </a:lnTo>
                <a:lnTo>
                  <a:pt x="2265" y="1178"/>
                </a:lnTo>
                <a:lnTo>
                  <a:pt x="2295" y="1140"/>
                </a:lnTo>
                <a:lnTo>
                  <a:pt x="2265" y="1080"/>
                </a:lnTo>
                <a:lnTo>
                  <a:pt x="2242" y="1028"/>
                </a:lnTo>
                <a:lnTo>
                  <a:pt x="2205" y="983"/>
                </a:lnTo>
                <a:lnTo>
                  <a:pt x="2167" y="953"/>
                </a:lnTo>
                <a:lnTo>
                  <a:pt x="2122" y="938"/>
                </a:lnTo>
                <a:lnTo>
                  <a:pt x="2077" y="930"/>
                </a:lnTo>
                <a:lnTo>
                  <a:pt x="2040" y="953"/>
                </a:lnTo>
                <a:lnTo>
                  <a:pt x="1950" y="953"/>
                </a:lnTo>
                <a:lnTo>
                  <a:pt x="1897" y="968"/>
                </a:lnTo>
                <a:lnTo>
                  <a:pt x="1792" y="893"/>
                </a:lnTo>
                <a:lnTo>
                  <a:pt x="1702" y="818"/>
                </a:lnTo>
                <a:lnTo>
                  <a:pt x="1702" y="668"/>
                </a:lnTo>
                <a:lnTo>
                  <a:pt x="1477" y="443"/>
                </a:lnTo>
                <a:lnTo>
                  <a:pt x="1387" y="413"/>
                </a:lnTo>
                <a:lnTo>
                  <a:pt x="1342" y="383"/>
                </a:lnTo>
                <a:lnTo>
                  <a:pt x="1275" y="390"/>
                </a:lnTo>
                <a:lnTo>
                  <a:pt x="1260" y="300"/>
                </a:lnTo>
                <a:lnTo>
                  <a:pt x="1230" y="263"/>
                </a:lnTo>
                <a:lnTo>
                  <a:pt x="1185" y="248"/>
                </a:lnTo>
                <a:lnTo>
                  <a:pt x="1110" y="270"/>
                </a:lnTo>
                <a:lnTo>
                  <a:pt x="1042" y="270"/>
                </a:lnTo>
                <a:lnTo>
                  <a:pt x="900" y="203"/>
                </a:lnTo>
                <a:lnTo>
                  <a:pt x="817" y="180"/>
                </a:lnTo>
                <a:lnTo>
                  <a:pt x="727" y="158"/>
                </a:lnTo>
                <a:lnTo>
                  <a:pt x="592" y="75"/>
                </a:lnTo>
                <a:lnTo>
                  <a:pt x="532" y="75"/>
                </a:lnTo>
                <a:lnTo>
                  <a:pt x="420" y="0"/>
                </a:lnTo>
                <a:close/>
              </a:path>
            </a:pathLst>
          </a:custGeom>
          <a:gradFill rotWithShape="0">
            <a:gsLst>
              <a:gs pos="0">
                <a:srgbClr val="FFFFCC"/>
              </a:gs>
              <a:gs pos="100000">
                <a:srgbClr val="FFFF00"/>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xmlns="" w="12700" cap="flat" cmpd="sng">
                <a:solidFill>
                  <a:schemeClr val="hlink"/>
                </a:solidFill>
                <a:prstDash val="solid"/>
                <a:round/>
                <a:headEnd type="none" w="sm" len="sm"/>
                <a:tailEnd type="none" w="sm" len="sm"/>
              </a14:hiddenLine>
            </a:ext>
          </a:extLst>
        </p:spPr>
        <p:txBody>
          <a:bodyPr wrap="none" anchor="ctr"/>
          <a:lstStyle/>
          <a:p>
            <a:endParaRPr lang="fr-FR"/>
          </a:p>
        </p:txBody>
      </p:sp>
      <p:sp>
        <p:nvSpPr>
          <p:cNvPr id="14344" name="Freeform 8"/>
          <p:cNvSpPr>
            <a:spLocks/>
          </p:cNvSpPr>
          <p:nvPr/>
        </p:nvSpPr>
        <p:spPr bwMode="auto">
          <a:xfrm>
            <a:off x="7924801" y="4267200"/>
            <a:ext cx="1566863" cy="1193800"/>
          </a:xfrm>
          <a:custGeom>
            <a:avLst/>
            <a:gdLst>
              <a:gd name="T0" fmla="*/ 2147483647 w 987"/>
              <a:gd name="T1" fmla="*/ 2147483647 h 630"/>
              <a:gd name="T2" fmla="*/ 2147483647 w 987"/>
              <a:gd name="T3" fmla="*/ 2147483647 h 630"/>
              <a:gd name="T4" fmla="*/ 2147483647 w 987"/>
              <a:gd name="T5" fmla="*/ 2147483647 h 630"/>
              <a:gd name="T6" fmla="*/ 2147483647 w 987"/>
              <a:gd name="T7" fmla="*/ 2147483647 h 630"/>
              <a:gd name="T8" fmla="*/ 2147483647 w 987"/>
              <a:gd name="T9" fmla="*/ 2147483647 h 630"/>
              <a:gd name="T10" fmla="*/ 2147483647 w 987"/>
              <a:gd name="T11" fmla="*/ 2147483647 h 630"/>
              <a:gd name="T12" fmla="*/ 2147483647 w 987"/>
              <a:gd name="T13" fmla="*/ 2147483647 h 630"/>
              <a:gd name="T14" fmla="*/ 2147483647 w 987"/>
              <a:gd name="T15" fmla="*/ 2147483647 h 630"/>
              <a:gd name="T16" fmla="*/ 2147483647 w 987"/>
              <a:gd name="T17" fmla="*/ 2147483647 h 630"/>
              <a:gd name="T18" fmla="*/ 2147483647 w 987"/>
              <a:gd name="T19" fmla="*/ 2147483647 h 630"/>
              <a:gd name="T20" fmla="*/ 2147483647 w 987"/>
              <a:gd name="T21" fmla="*/ 0 h 630"/>
              <a:gd name="T22" fmla="*/ 2147483647 w 987"/>
              <a:gd name="T23" fmla="*/ 2147483647 h 630"/>
              <a:gd name="T24" fmla="*/ 2147483647 w 987"/>
              <a:gd name="T25" fmla="*/ 2147483647 h 630"/>
              <a:gd name="T26" fmla="*/ 2147483647 w 987"/>
              <a:gd name="T27" fmla="*/ 2147483647 h 630"/>
              <a:gd name="T28" fmla="*/ 2147483647 w 987"/>
              <a:gd name="T29" fmla="*/ 2147483647 h 630"/>
              <a:gd name="T30" fmla="*/ 2147483647 w 987"/>
              <a:gd name="T31" fmla="*/ 2147483647 h 630"/>
              <a:gd name="T32" fmla="*/ 2147483647 w 987"/>
              <a:gd name="T33" fmla="*/ 2147483647 h 630"/>
              <a:gd name="T34" fmla="*/ 0 w 987"/>
              <a:gd name="T35" fmla="*/ 2147483647 h 630"/>
              <a:gd name="T36" fmla="*/ 2147483647 w 987"/>
              <a:gd name="T37" fmla="*/ 2147483647 h 630"/>
              <a:gd name="T38" fmla="*/ 2147483647 w 987"/>
              <a:gd name="T39" fmla="*/ 2147483647 h 630"/>
              <a:gd name="T40" fmla="*/ 2147483647 w 987"/>
              <a:gd name="T41" fmla="*/ 2147483647 h 630"/>
              <a:gd name="T42" fmla="*/ 2147483647 w 987"/>
              <a:gd name="T43" fmla="*/ 2147483647 h 630"/>
              <a:gd name="T44" fmla="*/ 2147483647 w 987"/>
              <a:gd name="T45" fmla="*/ 2147483647 h 630"/>
              <a:gd name="T46" fmla="*/ 2147483647 w 987"/>
              <a:gd name="T47" fmla="*/ 2147483647 h 630"/>
              <a:gd name="T48" fmla="*/ 2147483647 w 987"/>
              <a:gd name="T49" fmla="*/ 2147483647 h 630"/>
              <a:gd name="T50" fmla="*/ 2147483647 w 987"/>
              <a:gd name="T51" fmla="*/ 2147483647 h 630"/>
              <a:gd name="T52" fmla="*/ 2147483647 w 987"/>
              <a:gd name="T53" fmla="*/ 2147483647 h 630"/>
              <a:gd name="T54" fmla="*/ 2147483647 w 987"/>
              <a:gd name="T55" fmla="*/ 2147483647 h 630"/>
              <a:gd name="T56" fmla="*/ 2147483647 w 987"/>
              <a:gd name="T57" fmla="*/ 2147483647 h 6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7" h="630">
                <a:moveTo>
                  <a:pt x="296" y="630"/>
                </a:moveTo>
                <a:lnTo>
                  <a:pt x="658" y="510"/>
                </a:lnTo>
                <a:lnTo>
                  <a:pt x="724" y="450"/>
                </a:lnTo>
                <a:lnTo>
                  <a:pt x="888" y="360"/>
                </a:lnTo>
                <a:lnTo>
                  <a:pt x="987" y="300"/>
                </a:lnTo>
                <a:lnTo>
                  <a:pt x="972" y="240"/>
                </a:lnTo>
                <a:lnTo>
                  <a:pt x="921" y="203"/>
                </a:lnTo>
                <a:lnTo>
                  <a:pt x="790" y="165"/>
                </a:lnTo>
                <a:lnTo>
                  <a:pt x="675" y="173"/>
                </a:lnTo>
                <a:lnTo>
                  <a:pt x="577" y="75"/>
                </a:lnTo>
                <a:lnTo>
                  <a:pt x="460" y="0"/>
                </a:lnTo>
                <a:lnTo>
                  <a:pt x="346" y="8"/>
                </a:lnTo>
                <a:lnTo>
                  <a:pt x="296" y="60"/>
                </a:lnTo>
                <a:lnTo>
                  <a:pt x="230" y="105"/>
                </a:lnTo>
                <a:lnTo>
                  <a:pt x="83" y="135"/>
                </a:lnTo>
                <a:lnTo>
                  <a:pt x="104" y="144"/>
                </a:lnTo>
                <a:lnTo>
                  <a:pt x="0" y="180"/>
                </a:lnTo>
                <a:lnTo>
                  <a:pt x="99" y="180"/>
                </a:lnTo>
                <a:lnTo>
                  <a:pt x="197" y="173"/>
                </a:lnTo>
                <a:lnTo>
                  <a:pt x="296" y="195"/>
                </a:lnTo>
                <a:lnTo>
                  <a:pt x="379" y="233"/>
                </a:lnTo>
                <a:lnTo>
                  <a:pt x="358" y="335"/>
                </a:lnTo>
                <a:lnTo>
                  <a:pt x="204" y="381"/>
                </a:lnTo>
                <a:lnTo>
                  <a:pt x="249" y="417"/>
                </a:lnTo>
                <a:lnTo>
                  <a:pt x="231" y="426"/>
                </a:lnTo>
                <a:lnTo>
                  <a:pt x="197" y="480"/>
                </a:lnTo>
                <a:lnTo>
                  <a:pt x="149" y="563"/>
                </a:lnTo>
                <a:lnTo>
                  <a:pt x="296" y="630"/>
                </a:lnTo>
                <a:close/>
              </a:path>
            </a:pathLst>
          </a:custGeom>
          <a:solidFill>
            <a:srgbClr val="FFFF00"/>
          </a:solidFill>
          <a:ln>
            <a:noFill/>
          </a:ln>
          <a:effectLst>
            <a:outerShdw dist="35921" dir="2700000" algn="ctr" rotWithShape="0">
              <a:schemeClr val="bg2"/>
            </a:outerShdw>
          </a:effectLst>
          <a:extLst>
            <a:ext uri="{91240B29-F687-4f45-9708-019B960494DF}">
              <a14:hiddenLine xmlns:a14="http://schemas.microsoft.com/office/drawing/2010/main" xmlns="" w="12700" cap="flat" cmpd="sng">
                <a:solidFill>
                  <a:schemeClr val="hlink"/>
                </a:solidFill>
                <a:prstDash val="solid"/>
                <a:round/>
                <a:headEnd type="none" w="sm" len="sm"/>
                <a:tailEnd type="none" w="sm" len="sm"/>
              </a14:hiddenLine>
            </a:ext>
          </a:extLst>
        </p:spPr>
        <p:txBody>
          <a:bodyPr wrap="none" anchor="ctr"/>
          <a:lstStyle/>
          <a:p>
            <a:endParaRPr lang="fr-FR"/>
          </a:p>
        </p:txBody>
      </p:sp>
      <p:sp>
        <p:nvSpPr>
          <p:cNvPr id="14345" name="Freeform 9"/>
          <p:cNvSpPr>
            <a:spLocks/>
          </p:cNvSpPr>
          <p:nvPr/>
        </p:nvSpPr>
        <p:spPr bwMode="auto">
          <a:xfrm>
            <a:off x="6099176" y="2462214"/>
            <a:ext cx="2441575" cy="1919287"/>
          </a:xfrm>
          <a:custGeom>
            <a:avLst/>
            <a:gdLst>
              <a:gd name="T0" fmla="*/ 0 w 1538"/>
              <a:gd name="T1" fmla="*/ 2147483647 h 1209"/>
              <a:gd name="T2" fmla="*/ 2147483647 w 1538"/>
              <a:gd name="T3" fmla="*/ 2147483647 h 1209"/>
              <a:gd name="T4" fmla="*/ 2147483647 w 1538"/>
              <a:gd name="T5" fmla="*/ 2147483647 h 1209"/>
              <a:gd name="T6" fmla="*/ 2147483647 w 1538"/>
              <a:gd name="T7" fmla="*/ 2147483647 h 1209"/>
              <a:gd name="T8" fmla="*/ 2147483647 w 1538"/>
              <a:gd name="T9" fmla="*/ 2147483647 h 1209"/>
              <a:gd name="T10" fmla="*/ 2147483647 w 1538"/>
              <a:gd name="T11" fmla="*/ 2147483647 h 1209"/>
              <a:gd name="T12" fmla="*/ 2147483647 w 1538"/>
              <a:gd name="T13" fmla="*/ 2147483647 h 1209"/>
              <a:gd name="T14" fmla="*/ 2147483647 w 1538"/>
              <a:gd name="T15" fmla="*/ 2147483647 h 1209"/>
              <a:gd name="T16" fmla="*/ 2147483647 w 1538"/>
              <a:gd name="T17" fmla="*/ 0 h 1209"/>
              <a:gd name="T18" fmla="*/ 2147483647 w 1538"/>
              <a:gd name="T19" fmla="*/ 0 h 1209"/>
              <a:gd name="T20" fmla="*/ 2147483647 w 1538"/>
              <a:gd name="T21" fmla="*/ 2147483647 h 1209"/>
              <a:gd name="T22" fmla="*/ 2147483647 w 1538"/>
              <a:gd name="T23" fmla="*/ 2147483647 h 1209"/>
              <a:gd name="T24" fmla="*/ 2147483647 w 1538"/>
              <a:gd name="T25" fmla="*/ 2147483647 h 1209"/>
              <a:gd name="T26" fmla="*/ 2147483647 w 1538"/>
              <a:gd name="T27" fmla="*/ 2147483647 h 1209"/>
              <a:gd name="T28" fmla="*/ 2147483647 w 1538"/>
              <a:gd name="T29" fmla="*/ 2147483647 h 1209"/>
              <a:gd name="T30" fmla="*/ 2147483647 w 1538"/>
              <a:gd name="T31" fmla="*/ 2147483647 h 1209"/>
              <a:gd name="T32" fmla="*/ 2147483647 w 1538"/>
              <a:gd name="T33" fmla="*/ 2147483647 h 1209"/>
              <a:gd name="T34" fmla="*/ 2147483647 w 1538"/>
              <a:gd name="T35" fmla="*/ 2147483647 h 1209"/>
              <a:gd name="T36" fmla="*/ 2147483647 w 1538"/>
              <a:gd name="T37" fmla="*/ 2147483647 h 1209"/>
              <a:gd name="T38" fmla="*/ 2147483647 w 1538"/>
              <a:gd name="T39" fmla="*/ 2147483647 h 1209"/>
              <a:gd name="T40" fmla="*/ 2147483647 w 1538"/>
              <a:gd name="T41" fmla="*/ 2147483647 h 1209"/>
              <a:gd name="T42" fmla="*/ 2147483647 w 1538"/>
              <a:gd name="T43" fmla="*/ 2147483647 h 1209"/>
              <a:gd name="T44" fmla="*/ 2147483647 w 1538"/>
              <a:gd name="T45" fmla="*/ 2147483647 h 1209"/>
              <a:gd name="T46" fmla="*/ 2147483647 w 1538"/>
              <a:gd name="T47" fmla="*/ 2147483647 h 1209"/>
              <a:gd name="T48" fmla="*/ 2147483647 w 1538"/>
              <a:gd name="T49" fmla="*/ 2147483647 h 1209"/>
              <a:gd name="T50" fmla="*/ 2147483647 w 1538"/>
              <a:gd name="T51" fmla="*/ 2147483647 h 1209"/>
              <a:gd name="T52" fmla="*/ 2147483647 w 1538"/>
              <a:gd name="T53" fmla="*/ 2147483647 h 1209"/>
              <a:gd name="T54" fmla="*/ 2147483647 w 1538"/>
              <a:gd name="T55" fmla="*/ 2147483647 h 1209"/>
              <a:gd name="T56" fmla="*/ 2147483647 w 1538"/>
              <a:gd name="T57" fmla="*/ 2147483647 h 1209"/>
              <a:gd name="T58" fmla="*/ 2147483647 w 1538"/>
              <a:gd name="T59" fmla="*/ 2147483647 h 1209"/>
              <a:gd name="T60" fmla="*/ 2147483647 w 1538"/>
              <a:gd name="T61" fmla="*/ 2147483647 h 1209"/>
              <a:gd name="T62" fmla="*/ 2147483647 w 1538"/>
              <a:gd name="T63" fmla="*/ 2147483647 h 1209"/>
              <a:gd name="T64" fmla="*/ 2147483647 w 1538"/>
              <a:gd name="T65" fmla="*/ 2147483647 h 1209"/>
              <a:gd name="T66" fmla="*/ 2147483647 w 1538"/>
              <a:gd name="T67" fmla="*/ 2147483647 h 1209"/>
              <a:gd name="T68" fmla="*/ 2147483647 w 1538"/>
              <a:gd name="T69" fmla="*/ 2147483647 h 1209"/>
              <a:gd name="T70" fmla="*/ 2147483647 w 1538"/>
              <a:gd name="T71" fmla="*/ 2147483647 h 1209"/>
              <a:gd name="T72" fmla="*/ 2147483647 w 1538"/>
              <a:gd name="T73" fmla="*/ 2147483647 h 1209"/>
              <a:gd name="T74" fmla="*/ 2147483647 w 1538"/>
              <a:gd name="T75" fmla="*/ 2147483647 h 1209"/>
              <a:gd name="T76" fmla="*/ 2147483647 w 1538"/>
              <a:gd name="T77" fmla="*/ 2147483647 h 1209"/>
              <a:gd name="T78" fmla="*/ 2147483647 w 1538"/>
              <a:gd name="T79" fmla="*/ 2147483647 h 1209"/>
              <a:gd name="T80" fmla="*/ 2147483647 w 1538"/>
              <a:gd name="T81" fmla="*/ 2147483647 h 1209"/>
              <a:gd name="T82" fmla="*/ 2147483647 w 1538"/>
              <a:gd name="T83" fmla="*/ 2147483647 h 1209"/>
              <a:gd name="T84" fmla="*/ 2147483647 w 1538"/>
              <a:gd name="T85" fmla="*/ 2147483647 h 1209"/>
              <a:gd name="T86" fmla="*/ 2147483647 w 1538"/>
              <a:gd name="T87" fmla="*/ 2147483647 h 1209"/>
              <a:gd name="T88" fmla="*/ 2147483647 w 1538"/>
              <a:gd name="T89" fmla="*/ 2147483647 h 1209"/>
              <a:gd name="T90" fmla="*/ 2147483647 w 1538"/>
              <a:gd name="T91" fmla="*/ 2147483647 h 1209"/>
              <a:gd name="T92" fmla="*/ 2147483647 w 1538"/>
              <a:gd name="T93" fmla="*/ 2147483647 h 1209"/>
              <a:gd name="T94" fmla="*/ 2147483647 w 1538"/>
              <a:gd name="T95" fmla="*/ 2147483647 h 1209"/>
              <a:gd name="T96" fmla="*/ 2147483647 w 1538"/>
              <a:gd name="T97" fmla="*/ 2147483647 h 1209"/>
              <a:gd name="T98" fmla="*/ 2147483647 w 1538"/>
              <a:gd name="T99" fmla="*/ 2147483647 h 1209"/>
              <a:gd name="T100" fmla="*/ 0 w 1538"/>
              <a:gd name="T101" fmla="*/ 2147483647 h 12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38" h="1209">
                <a:moveTo>
                  <a:pt x="0" y="622"/>
                </a:moveTo>
                <a:lnTo>
                  <a:pt x="55" y="532"/>
                </a:lnTo>
                <a:lnTo>
                  <a:pt x="104" y="472"/>
                </a:lnTo>
                <a:lnTo>
                  <a:pt x="180" y="397"/>
                </a:lnTo>
                <a:lnTo>
                  <a:pt x="257" y="322"/>
                </a:lnTo>
                <a:lnTo>
                  <a:pt x="284" y="240"/>
                </a:lnTo>
                <a:lnTo>
                  <a:pt x="305" y="112"/>
                </a:lnTo>
                <a:lnTo>
                  <a:pt x="318" y="30"/>
                </a:lnTo>
                <a:lnTo>
                  <a:pt x="457" y="0"/>
                </a:lnTo>
                <a:lnTo>
                  <a:pt x="540" y="0"/>
                </a:lnTo>
                <a:lnTo>
                  <a:pt x="582" y="7"/>
                </a:lnTo>
                <a:lnTo>
                  <a:pt x="658" y="52"/>
                </a:lnTo>
                <a:lnTo>
                  <a:pt x="769" y="112"/>
                </a:lnTo>
                <a:lnTo>
                  <a:pt x="858" y="157"/>
                </a:lnTo>
                <a:lnTo>
                  <a:pt x="852" y="240"/>
                </a:lnTo>
                <a:lnTo>
                  <a:pt x="852" y="307"/>
                </a:lnTo>
                <a:lnTo>
                  <a:pt x="872" y="382"/>
                </a:lnTo>
                <a:lnTo>
                  <a:pt x="1025" y="420"/>
                </a:lnTo>
                <a:lnTo>
                  <a:pt x="1135" y="540"/>
                </a:lnTo>
                <a:lnTo>
                  <a:pt x="1121" y="645"/>
                </a:lnTo>
                <a:lnTo>
                  <a:pt x="1143" y="750"/>
                </a:lnTo>
                <a:lnTo>
                  <a:pt x="1198" y="810"/>
                </a:lnTo>
                <a:lnTo>
                  <a:pt x="1163" y="870"/>
                </a:lnTo>
                <a:lnTo>
                  <a:pt x="1218" y="907"/>
                </a:lnTo>
                <a:lnTo>
                  <a:pt x="1281" y="967"/>
                </a:lnTo>
                <a:lnTo>
                  <a:pt x="1414" y="937"/>
                </a:lnTo>
                <a:lnTo>
                  <a:pt x="1502" y="1034"/>
                </a:lnTo>
                <a:lnTo>
                  <a:pt x="1520" y="1097"/>
                </a:lnTo>
                <a:lnTo>
                  <a:pt x="1502" y="1124"/>
                </a:lnTo>
                <a:lnTo>
                  <a:pt x="1456" y="1106"/>
                </a:lnTo>
                <a:lnTo>
                  <a:pt x="1538" y="1134"/>
                </a:lnTo>
                <a:lnTo>
                  <a:pt x="1456" y="1152"/>
                </a:lnTo>
                <a:lnTo>
                  <a:pt x="1342" y="1193"/>
                </a:lnTo>
                <a:lnTo>
                  <a:pt x="1246" y="1209"/>
                </a:lnTo>
                <a:lnTo>
                  <a:pt x="1158" y="1193"/>
                </a:lnTo>
                <a:lnTo>
                  <a:pt x="1129" y="1170"/>
                </a:lnTo>
                <a:lnTo>
                  <a:pt x="1029" y="1206"/>
                </a:lnTo>
                <a:lnTo>
                  <a:pt x="1047" y="1115"/>
                </a:lnTo>
                <a:lnTo>
                  <a:pt x="983" y="1072"/>
                </a:lnTo>
                <a:lnTo>
                  <a:pt x="831" y="1005"/>
                </a:lnTo>
                <a:lnTo>
                  <a:pt x="789" y="1005"/>
                </a:lnTo>
                <a:lnTo>
                  <a:pt x="761" y="907"/>
                </a:lnTo>
                <a:lnTo>
                  <a:pt x="706" y="870"/>
                </a:lnTo>
                <a:lnTo>
                  <a:pt x="630" y="885"/>
                </a:lnTo>
                <a:lnTo>
                  <a:pt x="561" y="892"/>
                </a:lnTo>
                <a:lnTo>
                  <a:pt x="437" y="825"/>
                </a:lnTo>
                <a:lnTo>
                  <a:pt x="367" y="802"/>
                </a:lnTo>
                <a:lnTo>
                  <a:pt x="284" y="787"/>
                </a:lnTo>
                <a:lnTo>
                  <a:pt x="166" y="697"/>
                </a:lnTo>
                <a:lnTo>
                  <a:pt x="97" y="697"/>
                </a:lnTo>
                <a:lnTo>
                  <a:pt x="0" y="622"/>
                </a:lnTo>
                <a:close/>
              </a:path>
            </a:pathLst>
          </a:custGeom>
          <a:solidFill>
            <a:srgbClr val="FFFF00"/>
          </a:solidFill>
          <a:ln>
            <a:noFill/>
          </a:ln>
          <a:effectLst>
            <a:outerShdw dist="35921" dir="2700000" algn="ctr" rotWithShape="0">
              <a:schemeClr val="bg2"/>
            </a:outerShdw>
          </a:effectLst>
          <a:extLst>
            <a:ext uri="{91240B29-F687-4f45-9708-019B960494DF}">
              <a14:hiddenLine xmlns:a14="http://schemas.microsoft.com/office/drawing/2010/main" xmlns="" w="12700" cap="flat" cmpd="sng">
                <a:solidFill>
                  <a:schemeClr val="hlink"/>
                </a:solidFill>
                <a:prstDash val="solid"/>
                <a:round/>
                <a:headEnd type="none" w="sm" len="sm"/>
                <a:tailEnd type="none" w="sm" len="sm"/>
              </a14:hiddenLine>
            </a:ext>
          </a:extLst>
        </p:spPr>
        <p:txBody>
          <a:bodyPr wrap="none" anchor="ctr"/>
          <a:lstStyle/>
          <a:p>
            <a:endParaRPr lang="fr-FR"/>
          </a:p>
        </p:txBody>
      </p:sp>
      <p:sp>
        <p:nvSpPr>
          <p:cNvPr id="14346" name="Freeform 10"/>
          <p:cNvSpPr>
            <a:spLocks/>
          </p:cNvSpPr>
          <p:nvPr/>
        </p:nvSpPr>
        <p:spPr bwMode="auto">
          <a:xfrm>
            <a:off x="5334000" y="1752601"/>
            <a:ext cx="2743200" cy="873125"/>
          </a:xfrm>
          <a:custGeom>
            <a:avLst/>
            <a:gdLst>
              <a:gd name="T0" fmla="*/ 2147483647 w 1728"/>
              <a:gd name="T1" fmla="*/ 2147483647 h 550"/>
              <a:gd name="T2" fmla="*/ 2147483647 w 1728"/>
              <a:gd name="T3" fmla="*/ 2147483647 h 550"/>
              <a:gd name="T4" fmla="*/ 2147483647 w 1728"/>
              <a:gd name="T5" fmla="*/ 2147483647 h 550"/>
              <a:gd name="T6" fmla="*/ 2147483647 w 1728"/>
              <a:gd name="T7" fmla="*/ 2147483647 h 550"/>
              <a:gd name="T8" fmla="*/ 2147483647 w 1728"/>
              <a:gd name="T9" fmla="*/ 2147483647 h 550"/>
              <a:gd name="T10" fmla="*/ 2147483647 w 1728"/>
              <a:gd name="T11" fmla="*/ 2147483647 h 550"/>
              <a:gd name="T12" fmla="*/ 2147483647 w 1728"/>
              <a:gd name="T13" fmla="*/ 2147483647 h 550"/>
              <a:gd name="T14" fmla="*/ 0 w 1728"/>
              <a:gd name="T15" fmla="*/ 2147483647 h 550"/>
              <a:gd name="T16" fmla="*/ 2147483647 w 1728"/>
              <a:gd name="T17" fmla="*/ 2147483647 h 550"/>
              <a:gd name="T18" fmla="*/ 2147483647 w 1728"/>
              <a:gd name="T19" fmla="*/ 2147483647 h 550"/>
              <a:gd name="T20" fmla="*/ 2147483647 w 1728"/>
              <a:gd name="T21" fmla="*/ 2147483647 h 550"/>
              <a:gd name="T22" fmla="*/ 2147483647 w 1728"/>
              <a:gd name="T23" fmla="*/ 2147483647 h 550"/>
              <a:gd name="T24" fmla="*/ 2147483647 w 1728"/>
              <a:gd name="T25" fmla="*/ 2147483647 h 550"/>
              <a:gd name="T26" fmla="*/ 2147483647 w 1728"/>
              <a:gd name="T27" fmla="*/ 2147483647 h 550"/>
              <a:gd name="T28" fmla="*/ 2147483647 w 1728"/>
              <a:gd name="T29" fmla="*/ 2147483647 h 550"/>
              <a:gd name="T30" fmla="*/ 2147483647 w 1728"/>
              <a:gd name="T31" fmla="*/ 2147483647 h 550"/>
              <a:gd name="T32" fmla="*/ 2147483647 w 1728"/>
              <a:gd name="T33" fmla="*/ 2147483647 h 550"/>
              <a:gd name="T34" fmla="*/ 2147483647 w 1728"/>
              <a:gd name="T35" fmla="*/ 2147483647 h 550"/>
              <a:gd name="T36" fmla="*/ 2147483647 w 1728"/>
              <a:gd name="T37" fmla="*/ 2147483647 h 550"/>
              <a:gd name="T38" fmla="*/ 2147483647 w 1728"/>
              <a:gd name="T39" fmla="*/ 2147483647 h 550"/>
              <a:gd name="T40" fmla="*/ 2147483647 w 1728"/>
              <a:gd name="T41" fmla="*/ 2147483647 h 550"/>
              <a:gd name="T42" fmla="*/ 2147483647 w 1728"/>
              <a:gd name="T43" fmla="*/ 2147483647 h 550"/>
              <a:gd name="T44" fmla="*/ 2147483647 w 1728"/>
              <a:gd name="T45" fmla="*/ 2147483647 h 550"/>
              <a:gd name="T46" fmla="*/ 2147483647 w 1728"/>
              <a:gd name="T47" fmla="*/ 2147483647 h 550"/>
              <a:gd name="T48" fmla="*/ 2147483647 w 1728"/>
              <a:gd name="T49" fmla="*/ 2147483647 h 550"/>
              <a:gd name="T50" fmla="*/ 2147483647 w 1728"/>
              <a:gd name="T51" fmla="*/ 2147483647 h 550"/>
              <a:gd name="T52" fmla="*/ 2147483647 w 1728"/>
              <a:gd name="T53" fmla="*/ 2147483647 h 550"/>
              <a:gd name="T54" fmla="*/ 2147483647 w 1728"/>
              <a:gd name="T55" fmla="*/ 2147483647 h 550"/>
              <a:gd name="T56" fmla="*/ 2147483647 w 1728"/>
              <a:gd name="T57" fmla="*/ 2147483647 h 550"/>
              <a:gd name="T58" fmla="*/ 2147483647 w 1728"/>
              <a:gd name="T59" fmla="*/ 2147483647 h 550"/>
              <a:gd name="T60" fmla="*/ 2147483647 w 1728"/>
              <a:gd name="T61" fmla="*/ 0 h 550"/>
              <a:gd name="T62" fmla="*/ 2147483647 w 1728"/>
              <a:gd name="T63" fmla="*/ 2147483647 h 550"/>
              <a:gd name="T64" fmla="*/ 2147483647 w 1728"/>
              <a:gd name="T65" fmla="*/ 2147483647 h 550"/>
              <a:gd name="T66" fmla="*/ 2147483647 w 1728"/>
              <a:gd name="T67" fmla="*/ 2147483647 h 550"/>
              <a:gd name="T68" fmla="*/ 2147483647 w 1728"/>
              <a:gd name="T69" fmla="*/ 2147483647 h 550"/>
              <a:gd name="T70" fmla="*/ 2147483647 w 1728"/>
              <a:gd name="T71" fmla="*/ 2147483647 h 550"/>
              <a:gd name="T72" fmla="*/ 2147483647 w 1728"/>
              <a:gd name="T73" fmla="*/ 2147483647 h 550"/>
              <a:gd name="T74" fmla="*/ 2147483647 w 1728"/>
              <a:gd name="T75" fmla="*/ 2147483647 h 550"/>
              <a:gd name="T76" fmla="*/ 2147483647 w 1728"/>
              <a:gd name="T77" fmla="*/ 2147483647 h 550"/>
              <a:gd name="T78" fmla="*/ 2147483647 w 1728"/>
              <a:gd name="T79" fmla="*/ 2147483647 h 550"/>
              <a:gd name="T80" fmla="*/ 2147483647 w 1728"/>
              <a:gd name="T81" fmla="*/ 2147483647 h 550"/>
              <a:gd name="T82" fmla="*/ 2147483647 w 1728"/>
              <a:gd name="T83" fmla="*/ 2147483647 h 550"/>
              <a:gd name="T84" fmla="*/ 2147483647 w 1728"/>
              <a:gd name="T85" fmla="*/ 2147483647 h 550"/>
              <a:gd name="T86" fmla="*/ 2147483647 w 1728"/>
              <a:gd name="T87" fmla="*/ 2147483647 h 550"/>
              <a:gd name="T88" fmla="*/ 2147483647 w 1728"/>
              <a:gd name="T89" fmla="*/ 2147483647 h 550"/>
              <a:gd name="T90" fmla="*/ 2147483647 w 1728"/>
              <a:gd name="T91" fmla="*/ 2147483647 h 5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8" h="550">
                <a:moveTo>
                  <a:pt x="499" y="510"/>
                </a:moveTo>
                <a:lnTo>
                  <a:pt x="303" y="397"/>
                </a:lnTo>
                <a:lnTo>
                  <a:pt x="362" y="487"/>
                </a:lnTo>
                <a:lnTo>
                  <a:pt x="254" y="412"/>
                </a:lnTo>
                <a:lnTo>
                  <a:pt x="196" y="420"/>
                </a:lnTo>
                <a:lnTo>
                  <a:pt x="137" y="502"/>
                </a:lnTo>
                <a:lnTo>
                  <a:pt x="20" y="495"/>
                </a:lnTo>
                <a:lnTo>
                  <a:pt x="0" y="442"/>
                </a:lnTo>
                <a:lnTo>
                  <a:pt x="49" y="405"/>
                </a:lnTo>
                <a:lnTo>
                  <a:pt x="108" y="405"/>
                </a:lnTo>
                <a:lnTo>
                  <a:pt x="59" y="360"/>
                </a:lnTo>
                <a:lnTo>
                  <a:pt x="128" y="315"/>
                </a:lnTo>
                <a:lnTo>
                  <a:pt x="225" y="285"/>
                </a:lnTo>
                <a:lnTo>
                  <a:pt x="362" y="255"/>
                </a:lnTo>
                <a:lnTo>
                  <a:pt x="402" y="202"/>
                </a:lnTo>
                <a:lnTo>
                  <a:pt x="371" y="150"/>
                </a:lnTo>
                <a:lnTo>
                  <a:pt x="303" y="232"/>
                </a:lnTo>
                <a:lnTo>
                  <a:pt x="234" y="255"/>
                </a:lnTo>
                <a:lnTo>
                  <a:pt x="144" y="206"/>
                </a:lnTo>
                <a:lnTo>
                  <a:pt x="223" y="150"/>
                </a:lnTo>
                <a:lnTo>
                  <a:pt x="265" y="127"/>
                </a:lnTo>
                <a:lnTo>
                  <a:pt x="390" y="82"/>
                </a:lnTo>
                <a:lnTo>
                  <a:pt x="459" y="75"/>
                </a:lnTo>
                <a:lnTo>
                  <a:pt x="558" y="112"/>
                </a:lnTo>
                <a:lnTo>
                  <a:pt x="616" y="142"/>
                </a:lnTo>
                <a:lnTo>
                  <a:pt x="713" y="105"/>
                </a:lnTo>
                <a:lnTo>
                  <a:pt x="812" y="112"/>
                </a:lnTo>
                <a:lnTo>
                  <a:pt x="851" y="52"/>
                </a:lnTo>
                <a:lnTo>
                  <a:pt x="899" y="97"/>
                </a:lnTo>
                <a:lnTo>
                  <a:pt x="1133" y="7"/>
                </a:lnTo>
                <a:lnTo>
                  <a:pt x="1192" y="0"/>
                </a:lnTo>
                <a:lnTo>
                  <a:pt x="1261" y="60"/>
                </a:lnTo>
                <a:lnTo>
                  <a:pt x="1367" y="82"/>
                </a:lnTo>
                <a:lnTo>
                  <a:pt x="1426" y="37"/>
                </a:lnTo>
                <a:lnTo>
                  <a:pt x="1664" y="62"/>
                </a:lnTo>
                <a:lnTo>
                  <a:pt x="1728" y="286"/>
                </a:lnTo>
                <a:lnTo>
                  <a:pt x="1688" y="398"/>
                </a:lnTo>
                <a:lnTo>
                  <a:pt x="1680" y="464"/>
                </a:lnTo>
                <a:lnTo>
                  <a:pt x="1664" y="542"/>
                </a:lnTo>
                <a:lnTo>
                  <a:pt x="1446" y="510"/>
                </a:lnTo>
                <a:lnTo>
                  <a:pt x="1387" y="517"/>
                </a:lnTo>
                <a:lnTo>
                  <a:pt x="1299" y="540"/>
                </a:lnTo>
                <a:lnTo>
                  <a:pt x="1120" y="550"/>
                </a:lnTo>
                <a:lnTo>
                  <a:pt x="816" y="446"/>
                </a:lnTo>
                <a:lnTo>
                  <a:pt x="567" y="472"/>
                </a:lnTo>
                <a:lnTo>
                  <a:pt x="499" y="510"/>
                </a:lnTo>
                <a:close/>
              </a:path>
            </a:pathLst>
          </a:custGeom>
          <a:solidFill>
            <a:srgbClr val="00FF00"/>
          </a:solidFill>
          <a:ln>
            <a:noFill/>
          </a:ln>
          <a:effectLst>
            <a:outerShdw dist="35921" dir="2700000" algn="ctr" rotWithShape="0">
              <a:schemeClr val="bg2"/>
            </a:outerShdw>
          </a:effectLst>
          <a:extLst>
            <a:ext uri="{91240B29-F687-4f45-9708-019B960494DF}">
              <a14:hiddenLine xmlns:a14="http://schemas.microsoft.com/office/drawing/2010/main" xmlns="" w="12699" cap="flat" cmpd="sng">
                <a:solidFill>
                  <a:schemeClr val="hlink"/>
                </a:solidFill>
                <a:prstDash val="solid"/>
                <a:round/>
                <a:headEnd type="none" w="sm" len="sm"/>
                <a:tailEnd type="none" w="sm" len="sm"/>
              </a14:hiddenLine>
            </a:ext>
          </a:extLst>
        </p:spPr>
        <p:txBody>
          <a:bodyPr wrap="none" anchor="ctr"/>
          <a:lstStyle/>
          <a:p>
            <a:endParaRPr lang="fr-FR"/>
          </a:p>
        </p:txBody>
      </p:sp>
      <p:sp>
        <p:nvSpPr>
          <p:cNvPr id="14347" name="Freeform 11"/>
          <p:cNvSpPr>
            <a:spLocks/>
          </p:cNvSpPr>
          <p:nvPr/>
        </p:nvSpPr>
        <p:spPr bwMode="auto">
          <a:xfrm>
            <a:off x="7924800" y="3225800"/>
            <a:ext cx="1524000" cy="998538"/>
          </a:xfrm>
          <a:custGeom>
            <a:avLst/>
            <a:gdLst>
              <a:gd name="T0" fmla="*/ 2147483647 w 1017"/>
              <a:gd name="T1" fmla="*/ 0 h 629"/>
              <a:gd name="T2" fmla="*/ 2147483647 w 1017"/>
              <a:gd name="T3" fmla="*/ 2147483647 h 629"/>
              <a:gd name="T4" fmla="*/ 2147483647 w 1017"/>
              <a:gd name="T5" fmla="*/ 2147483647 h 629"/>
              <a:gd name="T6" fmla="*/ 2147483647 w 1017"/>
              <a:gd name="T7" fmla="*/ 2147483647 h 629"/>
              <a:gd name="T8" fmla="*/ 2147483647 w 1017"/>
              <a:gd name="T9" fmla="*/ 2147483647 h 629"/>
              <a:gd name="T10" fmla="*/ 2147483647 w 1017"/>
              <a:gd name="T11" fmla="*/ 2147483647 h 629"/>
              <a:gd name="T12" fmla="*/ 2147483647 w 1017"/>
              <a:gd name="T13" fmla="*/ 2147483647 h 629"/>
              <a:gd name="T14" fmla="*/ 2147483647 w 1017"/>
              <a:gd name="T15" fmla="*/ 2147483647 h 629"/>
              <a:gd name="T16" fmla="*/ 2147483647 w 1017"/>
              <a:gd name="T17" fmla="*/ 2147483647 h 629"/>
              <a:gd name="T18" fmla="*/ 2147483647 w 1017"/>
              <a:gd name="T19" fmla="*/ 2147483647 h 629"/>
              <a:gd name="T20" fmla="*/ 2147483647 w 1017"/>
              <a:gd name="T21" fmla="*/ 2147483647 h 629"/>
              <a:gd name="T22" fmla="*/ 2147483647 w 1017"/>
              <a:gd name="T23" fmla="*/ 2147483647 h 629"/>
              <a:gd name="T24" fmla="*/ 2147483647 w 1017"/>
              <a:gd name="T25" fmla="*/ 2147483647 h 629"/>
              <a:gd name="T26" fmla="*/ 2147483647 w 1017"/>
              <a:gd name="T27" fmla="*/ 2147483647 h 629"/>
              <a:gd name="T28" fmla="*/ 2147483647 w 1017"/>
              <a:gd name="T29" fmla="*/ 2147483647 h 629"/>
              <a:gd name="T30" fmla="*/ 2147483647 w 1017"/>
              <a:gd name="T31" fmla="*/ 2147483647 h 629"/>
              <a:gd name="T32" fmla="*/ 2147483647 w 1017"/>
              <a:gd name="T33" fmla="*/ 2147483647 h 629"/>
              <a:gd name="T34" fmla="*/ 2147483647 w 1017"/>
              <a:gd name="T35" fmla="*/ 2147483647 h 629"/>
              <a:gd name="T36" fmla="*/ 2147483647 w 1017"/>
              <a:gd name="T37" fmla="*/ 2147483647 h 629"/>
              <a:gd name="T38" fmla="*/ 2147483647 w 1017"/>
              <a:gd name="T39" fmla="*/ 2147483647 h 629"/>
              <a:gd name="T40" fmla="*/ 2147483647 w 1017"/>
              <a:gd name="T41" fmla="*/ 2147483647 h 629"/>
              <a:gd name="T42" fmla="*/ 2147483647 w 1017"/>
              <a:gd name="T43" fmla="*/ 2147483647 h 629"/>
              <a:gd name="T44" fmla="*/ 2147483647 w 1017"/>
              <a:gd name="T45" fmla="*/ 2147483647 h 629"/>
              <a:gd name="T46" fmla="*/ 2147483647 w 1017"/>
              <a:gd name="T47" fmla="*/ 2147483647 h 629"/>
              <a:gd name="T48" fmla="*/ 2147483647 w 1017"/>
              <a:gd name="T49" fmla="*/ 2147483647 h 629"/>
              <a:gd name="T50" fmla="*/ 2147483647 w 1017"/>
              <a:gd name="T51" fmla="*/ 2147483647 h 629"/>
              <a:gd name="T52" fmla="*/ 2147483647 w 1017"/>
              <a:gd name="T53" fmla="*/ 2147483647 h 629"/>
              <a:gd name="T54" fmla="*/ 2147483647 w 1017"/>
              <a:gd name="T55" fmla="*/ 2147483647 h 629"/>
              <a:gd name="T56" fmla="*/ 2147483647 w 1017"/>
              <a:gd name="T57" fmla="*/ 2147483647 h 629"/>
              <a:gd name="T58" fmla="*/ 2147483647 w 1017"/>
              <a:gd name="T59" fmla="*/ 2147483647 h 629"/>
              <a:gd name="T60" fmla="*/ 2147483647 w 1017"/>
              <a:gd name="T61" fmla="*/ 2147483647 h 629"/>
              <a:gd name="T62" fmla="*/ 0 w 1017"/>
              <a:gd name="T63" fmla="*/ 2147483647 h 629"/>
              <a:gd name="T64" fmla="*/ 2147483647 w 1017"/>
              <a:gd name="T65" fmla="*/ 0 h 6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7" h="629">
                <a:moveTo>
                  <a:pt x="35" y="0"/>
                </a:moveTo>
                <a:lnTo>
                  <a:pt x="142" y="57"/>
                </a:lnTo>
                <a:lnTo>
                  <a:pt x="256" y="24"/>
                </a:lnTo>
                <a:lnTo>
                  <a:pt x="345" y="107"/>
                </a:lnTo>
                <a:lnTo>
                  <a:pt x="407" y="124"/>
                </a:lnTo>
                <a:lnTo>
                  <a:pt x="460" y="166"/>
                </a:lnTo>
                <a:lnTo>
                  <a:pt x="504" y="66"/>
                </a:lnTo>
                <a:lnTo>
                  <a:pt x="628" y="50"/>
                </a:lnTo>
                <a:lnTo>
                  <a:pt x="698" y="57"/>
                </a:lnTo>
                <a:lnTo>
                  <a:pt x="858" y="124"/>
                </a:lnTo>
                <a:lnTo>
                  <a:pt x="875" y="173"/>
                </a:lnTo>
                <a:lnTo>
                  <a:pt x="822" y="289"/>
                </a:lnTo>
                <a:lnTo>
                  <a:pt x="911" y="322"/>
                </a:lnTo>
                <a:lnTo>
                  <a:pt x="885" y="414"/>
                </a:lnTo>
                <a:lnTo>
                  <a:pt x="1017" y="513"/>
                </a:lnTo>
                <a:lnTo>
                  <a:pt x="1009" y="563"/>
                </a:lnTo>
                <a:lnTo>
                  <a:pt x="849" y="629"/>
                </a:lnTo>
                <a:lnTo>
                  <a:pt x="726" y="629"/>
                </a:lnTo>
                <a:lnTo>
                  <a:pt x="655" y="546"/>
                </a:lnTo>
                <a:lnTo>
                  <a:pt x="602" y="563"/>
                </a:lnTo>
                <a:lnTo>
                  <a:pt x="610" y="620"/>
                </a:lnTo>
                <a:lnTo>
                  <a:pt x="573" y="598"/>
                </a:lnTo>
                <a:lnTo>
                  <a:pt x="504" y="587"/>
                </a:lnTo>
                <a:lnTo>
                  <a:pt x="478" y="530"/>
                </a:lnTo>
                <a:lnTo>
                  <a:pt x="398" y="497"/>
                </a:lnTo>
                <a:lnTo>
                  <a:pt x="336" y="430"/>
                </a:lnTo>
                <a:lnTo>
                  <a:pt x="212" y="463"/>
                </a:lnTo>
                <a:lnTo>
                  <a:pt x="159" y="405"/>
                </a:lnTo>
                <a:lnTo>
                  <a:pt x="44" y="331"/>
                </a:lnTo>
                <a:lnTo>
                  <a:pt x="36" y="289"/>
                </a:lnTo>
                <a:lnTo>
                  <a:pt x="26" y="223"/>
                </a:lnTo>
                <a:lnTo>
                  <a:pt x="0" y="66"/>
                </a:lnTo>
                <a:lnTo>
                  <a:pt x="35" y="0"/>
                </a:lnTo>
                <a:close/>
              </a:path>
            </a:pathLst>
          </a:custGeom>
          <a:solidFill>
            <a:srgbClr val="FFFF00"/>
          </a:solidFill>
          <a:ln>
            <a:noFill/>
          </a:ln>
          <a:effectLst>
            <a:outerShdw dist="35921" dir="2700000" algn="ctr" rotWithShape="0">
              <a:schemeClr val="bg2"/>
            </a:outerShdw>
          </a:effectLst>
          <a:extLst>
            <a:ext uri="{91240B29-F687-4f45-9708-019B960494DF}">
              <a14:hiddenLine xmlns:a14="http://schemas.microsoft.com/office/drawing/2010/main" xmlns="" w="12699" cap="flat" cmpd="sng">
                <a:solidFill>
                  <a:schemeClr val="hlink"/>
                </a:solidFill>
                <a:prstDash val="solid"/>
                <a:round/>
                <a:headEnd type="none" w="sm" len="sm"/>
                <a:tailEnd type="none" w="sm" len="sm"/>
              </a14:hiddenLine>
            </a:ext>
          </a:extLst>
        </p:spPr>
        <p:txBody>
          <a:bodyPr wrap="none" anchor="ctr"/>
          <a:lstStyle/>
          <a:p>
            <a:endParaRPr lang="fr-FR"/>
          </a:p>
        </p:txBody>
      </p:sp>
      <p:sp>
        <p:nvSpPr>
          <p:cNvPr id="14348" name="Freeform 12"/>
          <p:cNvSpPr>
            <a:spLocks/>
          </p:cNvSpPr>
          <p:nvPr/>
        </p:nvSpPr>
        <p:spPr bwMode="auto">
          <a:xfrm>
            <a:off x="9575800" y="4316414"/>
            <a:ext cx="101600" cy="109537"/>
          </a:xfrm>
          <a:custGeom>
            <a:avLst/>
            <a:gdLst>
              <a:gd name="T0" fmla="*/ 2147483647 w 69"/>
              <a:gd name="T1" fmla="*/ 0 h 69"/>
              <a:gd name="T2" fmla="*/ 0 w 69"/>
              <a:gd name="T3" fmla="*/ 2147483647 h 69"/>
              <a:gd name="T4" fmla="*/ 2147483647 w 69"/>
              <a:gd name="T5" fmla="*/ 2147483647 h 69"/>
              <a:gd name="T6" fmla="*/ 2147483647 w 69"/>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9">
                <a:moveTo>
                  <a:pt x="23" y="0"/>
                </a:moveTo>
                <a:lnTo>
                  <a:pt x="0" y="69"/>
                </a:lnTo>
                <a:lnTo>
                  <a:pt x="69" y="69"/>
                </a:lnTo>
                <a:lnTo>
                  <a:pt x="23" y="0"/>
                </a:lnTo>
                <a:close/>
              </a:path>
            </a:pathLst>
          </a:custGeom>
          <a:solidFill>
            <a:srgbClr val="FFFF00"/>
          </a:solidFill>
          <a:ln>
            <a:noFill/>
          </a:ln>
          <a:effectLst>
            <a:outerShdw dist="35921" dir="2700000" algn="ctr" rotWithShape="0">
              <a:schemeClr val="bg2"/>
            </a:outerShdw>
          </a:effectLst>
          <a:extLst>
            <a:ext uri="{91240B29-F687-4f45-9708-019B960494DF}">
              <a14:hiddenLine xmlns:a14="http://schemas.microsoft.com/office/drawing/2010/main" xmlns="" w="12700" cap="flat" cmpd="sng">
                <a:solidFill>
                  <a:schemeClr val="hlink"/>
                </a:solidFill>
                <a:prstDash val="solid"/>
                <a:round/>
                <a:headEnd type="none" w="sm" len="sm"/>
                <a:tailEnd type="none" w="sm" len="sm"/>
              </a14:hiddenLine>
            </a:ext>
          </a:extLst>
        </p:spPr>
        <p:txBody>
          <a:bodyPr wrap="none" anchor="ctr"/>
          <a:lstStyle/>
          <a:p>
            <a:endParaRPr lang="fr-FR"/>
          </a:p>
        </p:txBody>
      </p:sp>
      <p:sp>
        <p:nvSpPr>
          <p:cNvPr id="14349" name="Freeform 13"/>
          <p:cNvSpPr>
            <a:spLocks/>
          </p:cNvSpPr>
          <p:nvPr/>
        </p:nvSpPr>
        <p:spPr bwMode="auto">
          <a:xfrm>
            <a:off x="9710738" y="4622800"/>
            <a:ext cx="576262" cy="406400"/>
          </a:xfrm>
          <a:custGeom>
            <a:avLst/>
            <a:gdLst>
              <a:gd name="T0" fmla="*/ 0 w 188"/>
              <a:gd name="T1" fmla="*/ 0 h 180"/>
              <a:gd name="T2" fmla="*/ 0 w 188"/>
              <a:gd name="T3" fmla="*/ 2147483647 h 180"/>
              <a:gd name="T4" fmla="*/ 2147483647 w 188"/>
              <a:gd name="T5" fmla="*/ 2147483647 h 180"/>
              <a:gd name="T6" fmla="*/ 2147483647 w 188"/>
              <a:gd name="T7" fmla="*/ 2147483647 h 180"/>
              <a:gd name="T8" fmla="*/ 2147483647 w 188"/>
              <a:gd name="T9" fmla="*/ 2147483647 h 180"/>
              <a:gd name="T10" fmla="*/ 2147483647 w 188"/>
              <a:gd name="T11" fmla="*/ 2147483647 h 180"/>
              <a:gd name="T12" fmla="*/ 2147483647 w 188"/>
              <a:gd name="T13" fmla="*/ 0 h 180"/>
              <a:gd name="T14" fmla="*/ 0 w 188"/>
              <a:gd name="T15" fmla="*/ 0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 h="180">
                <a:moveTo>
                  <a:pt x="0" y="0"/>
                </a:moveTo>
                <a:lnTo>
                  <a:pt x="0" y="67"/>
                </a:lnTo>
                <a:lnTo>
                  <a:pt x="60" y="180"/>
                </a:lnTo>
                <a:lnTo>
                  <a:pt x="173" y="172"/>
                </a:lnTo>
                <a:lnTo>
                  <a:pt x="188" y="82"/>
                </a:lnTo>
                <a:lnTo>
                  <a:pt x="143" y="7"/>
                </a:lnTo>
                <a:lnTo>
                  <a:pt x="83" y="0"/>
                </a:lnTo>
                <a:lnTo>
                  <a:pt x="0" y="0"/>
                </a:lnTo>
                <a:close/>
              </a:path>
            </a:pathLst>
          </a:custGeom>
          <a:solidFill>
            <a:srgbClr val="00FF00"/>
          </a:solidFill>
          <a:ln>
            <a:noFill/>
          </a:ln>
          <a:effectLst>
            <a:outerShdw dist="35921" dir="2700000" algn="ctr" rotWithShape="0">
              <a:schemeClr val="bg2"/>
            </a:outerShdw>
          </a:effectLst>
          <a:extLst>
            <a:ext uri="{91240B29-F687-4f45-9708-019B960494DF}">
              <a14:hiddenLine xmlns:a14="http://schemas.microsoft.com/office/drawing/2010/main" xmlns="" w="12699" cap="flat" cmpd="sng">
                <a:solidFill>
                  <a:schemeClr val="hlink"/>
                </a:solidFill>
                <a:prstDash val="solid"/>
                <a:round/>
                <a:headEnd type="none" w="sm" len="sm"/>
                <a:tailEnd type="none" w="sm" len="sm"/>
              </a14:hiddenLine>
            </a:ext>
          </a:extLst>
        </p:spPr>
        <p:txBody>
          <a:bodyPr wrap="none" anchor="ctr"/>
          <a:lstStyle/>
          <a:p>
            <a:endParaRPr lang="fr-FR"/>
          </a:p>
        </p:txBody>
      </p:sp>
      <p:sp>
        <p:nvSpPr>
          <p:cNvPr id="238606" name="Text Box 14"/>
          <p:cNvSpPr txBox="1">
            <a:spLocks noChangeArrowheads="1"/>
          </p:cNvSpPr>
          <p:nvPr/>
        </p:nvSpPr>
        <p:spPr bwMode="auto">
          <a:xfrm>
            <a:off x="6931025" y="1905001"/>
            <a:ext cx="7112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Arial" charset="0"/>
                <a:ea typeface="ＭＳ Ｐゴシック" charset="0"/>
                <a:cs typeface="ＭＳ Ｐゴシック" charset="0"/>
              </a:defRPr>
            </a:lvl1pPr>
            <a:lvl2pPr marL="742950" indent="-285750" defTabSz="762000">
              <a:defRPr sz="2400">
                <a:solidFill>
                  <a:schemeClr val="tx1"/>
                </a:solidFill>
                <a:latin typeface="Arial" charset="0"/>
                <a:ea typeface="ＭＳ Ｐゴシック" charset="0"/>
              </a:defRPr>
            </a:lvl2pPr>
            <a:lvl3pPr marL="1143000" indent="-228600" defTabSz="762000">
              <a:defRPr sz="2400">
                <a:solidFill>
                  <a:schemeClr val="tx1"/>
                </a:solidFill>
                <a:latin typeface="Arial" charset="0"/>
                <a:ea typeface="ＭＳ Ｐゴシック" charset="0"/>
              </a:defRPr>
            </a:lvl3pPr>
            <a:lvl4pPr marL="1600200" indent="-228600" defTabSz="762000">
              <a:defRPr sz="2400">
                <a:solidFill>
                  <a:schemeClr val="tx1"/>
                </a:solidFill>
                <a:latin typeface="Arial" charset="0"/>
                <a:ea typeface="ＭＳ Ｐゴシック" charset="0"/>
              </a:defRPr>
            </a:lvl4pPr>
            <a:lvl5pPr marL="2057400" indent="-228600" defTabSz="762000">
              <a:defRPr sz="24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FR" sz="1800" b="1">
                <a:solidFill>
                  <a:schemeClr val="hlink"/>
                </a:solidFill>
                <a:effectLst>
                  <a:outerShdw blurRad="38100" dist="38100" dir="2700000" algn="tl">
                    <a:srgbClr val="DDDDDD"/>
                  </a:outerShdw>
                </a:effectLst>
                <a:cs typeface="Arial Unicode MS" charset="0"/>
              </a:rPr>
              <a:t>FSU</a:t>
            </a:r>
          </a:p>
          <a:p>
            <a:pPr algn="ctr"/>
            <a:r>
              <a:rPr lang="fr-FR" sz="1800" b="1">
                <a:solidFill>
                  <a:schemeClr val="hlink"/>
                </a:solidFill>
                <a:effectLst>
                  <a:outerShdw blurRad="38100" dist="38100" dir="2700000" algn="tl">
                    <a:srgbClr val="DDDDDD"/>
                  </a:outerShdw>
                </a:effectLst>
                <a:cs typeface="Arial Unicode MS" charset="0"/>
              </a:rPr>
              <a:t>7.8%</a:t>
            </a:r>
          </a:p>
        </p:txBody>
      </p:sp>
      <p:sp>
        <p:nvSpPr>
          <p:cNvPr id="14351" name="Text Box 15"/>
          <p:cNvSpPr txBox="1">
            <a:spLocks noChangeArrowheads="1"/>
          </p:cNvSpPr>
          <p:nvPr/>
        </p:nvSpPr>
        <p:spPr bwMode="auto">
          <a:xfrm>
            <a:off x="6672263" y="2930526"/>
            <a:ext cx="7112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762000">
              <a:defRPr sz="2400" b="1">
                <a:solidFill>
                  <a:schemeClr val="tx1"/>
                </a:solidFill>
                <a:latin typeface="Arial" charset="0"/>
                <a:ea typeface="ＭＳ Ｐゴシック" charset="0"/>
              </a:defRPr>
            </a:lvl1pPr>
            <a:lvl2pPr defTabSz="762000">
              <a:defRPr sz="2000" b="1">
                <a:solidFill>
                  <a:schemeClr val="hlink"/>
                </a:solidFill>
                <a:latin typeface="Arial" charset="0"/>
                <a:ea typeface="ＭＳ Ｐゴシック" charset="0"/>
              </a:defRPr>
            </a:lvl2pPr>
            <a:lvl3pPr defTabSz="762000">
              <a:defRPr b="1">
                <a:solidFill>
                  <a:schemeClr val="tx1"/>
                </a:solidFill>
                <a:latin typeface="Arial" charset="0"/>
                <a:ea typeface="ＭＳ Ｐゴシック" charset="0"/>
              </a:defRPr>
            </a:lvl3pPr>
            <a:lvl4pPr defTabSz="762000">
              <a:defRPr>
                <a:solidFill>
                  <a:srgbClr val="006EB9"/>
                </a:solidFill>
                <a:latin typeface="Arial" charset="0"/>
                <a:ea typeface="ＭＳ Ｐゴシック" charset="0"/>
              </a:defRPr>
            </a:lvl4pPr>
            <a:lvl5pPr defTabSz="762000">
              <a:defRPr sz="1600">
                <a:solidFill>
                  <a:schemeClr val="tx1"/>
                </a:solidFill>
                <a:latin typeface="Arial" charset="0"/>
                <a:ea typeface="ＭＳ Ｐゴシック" charset="0"/>
              </a:defRPr>
            </a:lvl5pPr>
            <a:lvl6pPr defTabSz="762000" eaLnBrk="0" hangingPunct="0">
              <a:buFont typeface="Wingdings" charset="0"/>
              <a:defRPr sz="1600">
                <a:solidFill>
                  <a:schemeClr val="tx1"/>
                </a:solidFill>
                <a:latin typeface="Arial" charset="0"/>
                <a:ea typeface="ＭＳ Ｐゴシック" charset="0"/>
              </a:defRPr>
            </a:lvl6pPr>
            <a:lvl7pPr defTabSz="762000" eaLnBrk="0" hangingPunct="0">
              <a:buFont typeface="Wingdings" charset="0"/>
              <a:defRPr sz="1600">
                <a:solidFill>
                  <a:schemeClr val="tx1"/>
                </a:solidFill>
                <a:latin typeface="Arial" charset="0"/>
                <a:ea typeface="ＭＳ Ｐゴシック" charset="0"/>
              </a:defRPr>
            </a:lvl7pPr>
            <a:lvl8pPr defTabSz="762000" eaLnBrk="0" hangingPunct="0">
              <a:buFont typeface="Wingdings" charset="0"/>
              <a:defRPr sz="1600">
                <a:solidFill>
                  <a:schemeClr val="tx1"/>
                </a:solidFill>
                <a:latin typeface="Arial" charset="0"/>
                <a:ea typeface="ＭＳ Ｐゴシック" charset="0"/>
              </a:defRPr>
            </a:lvl8pPr>
            <a:lvl9pPr defTabSz="762000" eaLnBrk="0" hangingPunct="0">
              <a:buFont typeface="Wingdings" charset="0"/>
              <a:defRPr sz="1600">
                <a:solidFill>
                  <a:schemeClr val="tx1"/>
                </a:solidFill>
                <a:latin typeface="Arial" charset="0"/>
                <a:ea typeface="ＭＳ Ｐゴシック" charset="0"/>
              </a:defRPr>
            </a:lvl9pPr>
          </a:lstStyle>
          <a:p>
            <a:pPr algn="ctr"/>
            <a:r>
              <a:rPr lang="fr-FR" sz="1800">
                <a:solidFill>
                  <a:schemeClr val="hlink"/>
                </a:solidFill>
                <a:cs typeface="Arial Unicode MS" charset="0"/>
              </a:rPr>
              <a:t>Iraq</a:t>
            </a:r>
          </a:p>
          <a:p>
            <a:pPr algn="ctr"/>
            <a:r>
              <a:rPr lang="fr-FR" sz="1800">
                <a:solidFill>
                  <a:schemeClr val="hlink"/>
                </a:solidFill>
                <a:cs typeface="Arial Unicode MS" charset="0"/>
              </a:rPr>
              <a:t>8.9%</a:t>
            </a:r>
          </a:p>
        </p:txBody>
      </p:sp>
      <p:sp>
        <p:nvSpPr>
          <p:cNvPr id="14352" name="Text Box 16"/>
          <p:cNvSpPr txBox="1">
            <a:spLocks noChangeArrowheads="1"/>
          </p:cNvSpPr>
          <p:nvPr/>
        </p:nvSpPr>
        <p:spPr bwMode="auto">
          <a:xfrm>
            <a:off x="8256588" y="3378201"/>
            <a:ext cx="7112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762000">
              <a:defRPr sz="2400" b="1">
                <a:solidFill>
                  <a:schemeClr val="tx1"/>
                </a:solidFill>
                <a:latin typeface="Arial" charset="0"/>
                <a:ea typeface="ＭＳ Ｐゴシック" charset="0"/>
              </a:defRPr>
            </a:lvl1pPr>
            <a:lvl2pPr defTabSz="762000">
              <a:defRPr sz="2000" b="1">
                <a:solidFill>
                  <a:schemeClr val="hlink"/>
                </a:solidFill>
                <a:latin typeface="Arial" charset="0"/>
                <a:ea typeface="ＭＳ Ｐゴシック" charset="0"/>
              </a:defRPr>
            </a:lvl2pPr>
            <a:lvl3pPr defTabSz="762000">
              <a:defRPr b="1">
                <a:solidFill>
                  <a:schemeClr val="tx1"/>
                </a:solidFill>
                <a:latin typeface="Arial" charset="0"/>
                <a:ea typeface="ＭＳ Ｐゴシック" charset="0"/>
              </a:defRPr>
            </a:lvl3pPr>
            <a:lvl4pPr defTabSz="762000">
              <a:defRPr>
                <a:solidFill>
                  <a:srgbClr val="006EB9"/>
                </a:solidFill>
                <a:latin typeface="Arial" charset="0"/>
                <a:ea typeface="ＭＳ Ｐゴシック" charset="0"/>
              </a:defRPr>
            </a:lvl4pPr>
            <a:lvl5pPr defTabSz="762000">
              <a:defRPr sz="1600">
                <a:solidFill>
                  <a:schemeClr val="tx1"/>
                </a:solidFill>
                <a:latin typeface="Arial" charset="0"/>
                <a:ea typeface="ＭＳ Ｐゴシック" charset="0"/>
              </a:defRPr>
            </a:lvl5pPr>
            <a:lvl6pPr defTabSz="762000" eaLnBrk="0" hangingPunct="0">
              <a:buFont typeface="Wingdings" charset="0"/>
              <a:defRPr sz="1600">
                <a:solidFill>
                  <a:schemeClr val="tx1"/>
                </a:solidFill>
                <a:latin typeface="Arial" charset="0"/>
                <a:ea typeface="ＭＳ Ｐゴシック" charset="0"/>
              </a:defRPr>
            </a:lvl6pPr>
            <a:lvl7pPr defTabSz="762000" eaLnBrk="0" hangingPunct="0">
              <a:buFont typeface="Wingdings" charset="0"/>
              <a:defRPr sz="1600">
                <a:solidFill>
                  <a:schemeClr val="tx1"/>
                </a:solidFill>
                <a:latin typeface="Arial" charset="0"/>
                <a:ea typeface="ＭＳ Ｐゴシック" charset="0"/>
              </a:defRPr>
            </a:lvl7pPr>
            <a:lvl8pPr defTabSz="762000" eaLnBrk="0" hangingPunct="0">
              <a:buFont typeface="Wingdings" charset="0"/>
              <a:defRPr sz="1600">
                <a:solidFill>
                  <a:schemeClr val="tx1"/>
                </a:solidFill>
                <a:latin typeface="Arial" charset="0"/>
                <a:ea typeface="ＭＳ Ｐゴシック" charset="0"/>
              </a:defRPr>
            </a:lvl8pPr>
            <a:lvl9pPr defTabSz="762000" eaLnBrk="0" hangingPunct="0">
              <a:buFont typeface="Wingdings" charset="0"/>
              <a:defRPr sz="1600">
                <a:solidFill>
                  <a:schemeClr val="tx1"/>
                </a:solidFill>
                <a:latin typeface="Arial" charset="0"/>
                <a:ea typeface="ＭＳ Ｐゴシック" charset="0"/>
              </a:defRPr>
            </a:lvl9pPr>
          </a:lstStyle>
          <a:p>
            <a:pPr algn="ctr"/>
            <a:r>
              <a:rPr lang="fr-FR" sz="1800">
                <a:solidFill>
                  <a:schemeClr val="hlink"/>
                </a:solidFill>
                <a:cs typeface="Arial Unicode MS" charset="0"/>
              </a:rPr>
              <a:t>Iran</a:t>
            </a:r>
          </a:p>
          <a:p>
            <a:pPr algn="ctr"/>
            <a:r>
              <a:rPr lang="fr-FR" sz="1800">
                <a:solidFill>
                  <a:schemeClr val="hlink"/>
                </a:solidFill>
                <a:cs typeface="Arial Unicode MS" charset="0"/>
              </a:rPr>
              <a:t>9.3%</a:t>
            </a:r>
          </a:p>
        </p:txBody>
      </p:sp>
      <p:sp>
        <p:nvSpPr>
          <p:cNvPr id="14353" name="Text Box 17"/>
          <p:cNvSpPr txBox="1">
            <a:spLocks noChangeArrowheads="1"/>
          </p:cNvSpPr>
          <p:nvPr/>
        </p:nvSpPr>
        <p:spPr bwMode="auto">
          <a:xfrm>
            <a:off x="9412289" y="3733801"/>
            <a:ext cx="1260475"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762000">
              <a:defRPr sz="2400" b="1">
                <a:solidFill>
                  <a:schemeClr val="tx1"/>
                </a:solidFill>
                <a:latin typeface="Arial" charset="0"/>
                <a:ea typeface="ＭＳ Ｐゴシック" charset="0"/>
              </a:defRPr>
            </a:lvl1pPr>
            <a:lvl2pPr defTabSz="762000">
              <a:defRPr sz="2000" b="1">
                <a:solidFill>
                  <a:schemeClr val="hlink"/>
                </a:solidFill>
                <a:latin typeface="Arial" charset="0"/>
                <a:ea typeface="ＭＳ Ｐゴシック" charset="0"/>
              </a:defRPr>
            </a:lvl2pPr>
            <a:lvl3pPr defTabSz="762000">
              <a:defRPr b="1">
                <a:solidFill>
                  <a:schemeClr val="tx1"/>
                </a:solidFill>
                <a:latin typeface="Arial" charset="0"/>
                <a:ea typeface="ＭＳ Ｐゴシック" charset="0"/>
              </a:defRPr>
            </a:lvl3pPr>
            <a:lvl4pPr defTabSz="762000">
              <a:defRPr>
                <a:solidFill>
                  <a:srgbClr val="006EB9"/>
                </a:solidFill>
                <a:latin typeface="Arial" charset="0"/>
                <a:ea typeface="ＭＳ Ｐゴシック" charset="0"/>
              </a:defRPr>
            </a:lvl4pPr>
            <a:lvl5pPr defTabSz="762000">
              <a:defRPr sz="1600">
                <a:solidFill>
                  <a:schemeClr val="tx1"/>
                </a:solidFill>
                <a:latin typeface="Arial" charset="0"/>
                <a:ea typeface="ＭＳ Ｐゴシック" charset="0"/>
              </a:defRPr>
            </a:lvl5pPr>
            <a:lvl6pPr defTabSz="762000" eaLnBrk="0" hangingPunct="0">
              <a:buFont typeface="Wingdings" charset="0"/>
              <a:defRPr sz="1600">
                <a:solidFill>
                  <a:schemeClr val="tx1"/>
                </a:solidFill>
                <a:latin typeface="Arial" charset="0"/>
                <a:ea typeface="ＭＳ Ｐゴシック" charset="0"/>
              </a:defRPr>
            </a:lvl6pPr>
            <a:lvl7pPr defTabSz="762000" eaLnBrk="0" hangingPunct="0">
              <a:buFont typeface="Wingdings" charset="0"/>
              <a:defRPr sz="1600">
                <a:solidFill>
                  <a:schemeClr val="tx1"/>
                </a:solidFill>
                <a:latin typeface="Arial" charset="0"/>
                <a:ea typeface="ＭＳ Ｐゴシック" charset="0"/>
              </a:defRPr>
            </a:lvl7pPr>
            <a:lvl8pPr defTabSz="762000" eaLnBrk="0" hangingPunct="0">
              <a:buFont typeface="Wingdings" charset="0"/>
              <a:defRPr sz="1600">
                <a:solidFill>
                  <a:schemeClr val="tx1"/>
                </a:solidFill>
                <a:latin typeface="Arial" charset="0"/>
                <a:ea typeface="ＭＳ Ｐゴシック" charset="0"/>
              </a:defRPr>
            </a:lvl8pPr>
            <a:lvl9pPr defTabSz="762000" eaLnBrk="0" hangingPunct="0">
              <a:buFont typeface="Wingdings" charset="0"/>
              <a:defRPr sz="1600">
                <a:solidFill>
                  <a:schemeClr val="tx1"/>
                </a:solidFill>
                <a:latin typeface="Arial" charset="0"/>
                <a:ea typeface="ＭＳ Ｐゴシック" charset="0"/>
              </a:defRPr>
            </a:lvl9pPr>
          </a:lstStyle>
          <a:p>
            <a:pPr algn="ctr"/>
            <a:r>
              <a:rPr lang="fr-FR" sz="1800">
                <a:solidFill>
                  <a:schemeClr val="hlink"/>
                </a:solidFill>
                <a:cs typeface="Arial Unicode MS" charset="0"/>
              </a:rPr>
              <a:t>Indonesia</a:t>
            </a:r>
          </a:p>
          <a:p>
            <a:pPr algn="ctr"/>
            <a:r>
              <a:rPr lang="fr-FR" sz="1800">
                <a:solidFill>
                  <a:schemeClr val="hlink"/>
                </a:solidFill>
                <a:cs typeface="Arial Unicode MS" charset="0"/>
              </a:rPr>
              <a:t>0.2%</a:t>
            </a:r>
          </a:p>
        </p:txBody>
      </p:sp>
      <p:sp>
        <p:nvSpPr>
          <p:cNvPr id="14354" name="Text Box 18"/>
          <p:cNvSpPr txBox="1">
            <a:spLocks noChangeArrowheads="1"/>
          </p:cNvSpPr>
          <p:nvPr/>
        </p:nvSpPr>
        <p:spPr bwMode="auto">
          <a:xfrm>
            <a:off x="9118600" y="5073651"/>
            <a:ext cx="147955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762000">
              <a:defRPr sz="2400" b="1">
                <a:solidFill>
                  <a:schemeClr val="tx1"/>
                </a:solidFill>
                <a:latin typeface="Arial" charset="0"/>
                <a:ea typeface="ＭＳ Ｐゴシック" charset="0"/>
              </a:defRPr>
            </a:lvl1pPr>
            <a:lvl2pPr defTabSz="762000">
              <a:defRPr sz="2000" b="1">
                <a:solidFill>
                  <a:schemeClr val="hlink"/>
                </a:solidFill>
                <a:latin typeface="Arial" charset="0"/>
                <a:ea typeface="ＭＳ Ｐゴシック" charset="0"/>
              </a:defRPr>
            </a:lvl2pPr>
            <a:lvl3pPr defTabSz="762000">
              <a:defRPr b="1">
                <a:solidFill>
                  <a:schemeClr val="tx1"/>
                </a:solidFill>
                <a:latin typeface="Arial" charset="0"/>
                <a:ea typeface="ＭＳ Ｐゴシック" charset="0"/>
              </a:defRPr>
            </a:lvl3pPr>
            <a:lvl4pPr defTabSz="762000">
              <a:defRPr>
                <a:solidFill>
                  <a:srgbClr val="006EB9"/>
                </a:solidFill>
                <a:latin typeface="Arial" charset="0"/>
                <a:ea typeface="ＭＳ Ｐゴシック" charset="0"/>
              </a:defRPr>
            </a:lvl4pPr>
            <a:lvl5pPr defTabSz="762000">
              <a:defRPr sz="1600">
                <a:solidFill>
                  <a:schemeClr val="tx1"/>
                </a:solidFill>
                <a:latin typeface="Arial" charset="0"/>
                <a:ea typeface="ＭＳ Ｐゴシック" charset="0"/>
              </a:defRPr>
            </a:lvl5pPr>
            <a:lvl6pPr defTabSz="762000" eaLnBrk="0" hangingPunct="0">
              <a:buFont typeface="Wingdings" charset="0"/>
              <a:defRPr sz="1600">
                <a:solidFill>
                  <a:schemeClr val="tx1"/>
                </a:solidFill>
                <a:latin typeface="Arial" charset="0"/>
                <a:ea typeface="ＭＳ Ｐゴシック" charset="0"/>
              </a:defRPr>
            </a:lvl6pPr>
            <a:lvl7pPr defTabSz="762000" eaLnBrk="0" hangingPunct="0">
              <a:buFont typeface="Wingdings" charset="0"/>
              <a:defRPr sz="1600">
                <a:solidFill>
                  <a:schemeClr val="tx1"/>
                </a:solidFill>
                <a:latin typeface="Arial" charset="0"/>
                <a:ea typeface="ＭＳ Ｐゴシック" charset="0"/>
              </a:defRPr>
            </a:lvl7pPr>
            <a:lvl8pPr defTabSz="762000" eaLnBrk="0" hangingPunct="0">
              <a:buFont typeface="Wingdings" charset="0"/>
              <a:defRPr sz="1600">
                <a:solidFill>
                  <a:schemeClr val="tx1"/>
                </a:solidFill>
                <a:latin typeface="Arial" charset="0"/>
                <a:ea typeface="ＭＳ Ｐゴシック" charset="0"/>
              </a:defRPr>
            </a:lvl8pPr>
            <a:lvl9pPr defTabSz="762000" eaLnBrk="0" hangingPunct="0">
              <a:buFont typeface="Wingdings" charset="0"/>
              <a:defRPr sz="1600">
                <a:solidFill>
                  <a:schemeClr val="tx1"/>
                </a:solidFill>
                <a:latin typeface="Arial" charset="0"/>
                <a:ea typeface="ＭＳ Ｐゴシック" charset="0"/>
              </a:defRPr>
            </a:lvl9pPr>
          </a:lstStyle>
          <a:p>
            <a:pPr algn="ctr"/>
            <a:r>
              <a:rPr lang="fr-FR" sz="1800">
                <a:solidFill>
                  <a:schemeClr val="hlink"/>
                </a:solidFill>
                <a:cs typeface="Arial Unicode MS" charset="0"/>
              </a:rPr>
              <a:t>Asia Pacific</a:t>
            </a:r>
          </a:p>
          <a:p>
            <a:pPr algn="ctr"/>
            <a:r>
              <a:rPr lang="fr-FR" sz="1800">
                <a:solidFill>
                  <a:schemeClr val="hlink"/>
                </a:solidFill>
                <a:cs typeface="Arial Unicode MS" charset="0"/>
              </a:rPr>
              <a:t>2.5%</a:t>
            </a:r>
          </a:p>
        </p:txBody>
      </p:sp>
      <p:sp>
        <p:nvSpPr>
          <p:cNvPr id="14355" name="Text Box 19"/>
          <p:cNvSpPr txBox="1">
            <a:spLocks noChangeArrowheads="1"/>
          </p:cNvSpPr>
          <p:nvPr/>
        </p:nvSpPr>
        <p:spPr bwMode="auto">
          <a:xfrm>
            <a:off x="6202363" y="4503738"/>
            <a:ext cx="1587500"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762000">
              <a:defRPr sz="2400" b="1">
                <a:solidFill>
                  <a:schemeClr val="tx1"/>
                </a:solidFill>
                <a:latin typeface="Arial" charset="0"/>
                <a:ea typeface="ＭＳ Ｐゴシック" charset="0"/>
              </a:defRPr>
            </a:lvl1pPr>
            <a:lvl2pPr defTabSz="762000">
              <a:defRPr sz="2000" b="1">
                <a:solidFill>
                  <a:schemeClr val="hlink"/>
                </a:solidFill>
                <a:latin typeface="Arial" charset="0"/>
                <a:ea typeface="ＭＳ Ｐゴシック" charset="0"/>
              </a:defRPr>
            </a:lvl2pPr>
            <a:lvl3pPr defTabSz="762000">
              <a:defRPr b="1">
                <a:solidFill>
                  <a:schemeClr val="tx1"/>
                </a:solidFill>
                <a:latin typeface="Arial" charset="0"/>
                <a:ea typeface="ＭＳ Ｐゴシック" charset="0"/>
              </a:defRPr>
            </a:lvl3pPr>
            <a:lvl4pPr defTabSz="762000">
              <a:defRPr>
                <a:solidFill>
                  <a:srgbClr val="006EB9"/>
                </a:solidFill>
                <a:latin typeface="Arial" charset="0"/>
                <a:ea typeface="ＭＳ Ｐゴシック" charset="0"/>
              </a:defRPr>
            </a:lvl4pPr>
            <a:lvl5pPr defTabSz="762000">
              <a:defRPr sz="1600">
                <a:solidFill>
                  <a:schemeClr val="tx1"/>
                </a:solidFill>
                <a:latin typeface="Arial" charset="0"/>
                <a:ea typeface="ＭＳ Ｐゴシック" charset="0"/>
              </a:defRPr>
            </a:lvl5pPr>
            <a:lvl6pPr defTabSz="762000" eaLnBrk="0" hangingPunct="0">
              <a:buFont typeface="Wingdings" charset="0"/>
              <a:defRPr sz="1600">
                <a:solidFill>
                  <a:schemeClr val="tx1"/>
                </a:solidFill>
                <a:latin typeface="Arial" charset="0"/>
                <a:ea typeface="ＭＳ Ｐゴシック" charset="0"/>
              </a:defRPr>
            </a:lvl6pPr>
            <a:lvl7pPr defTabSz="762000" eaLnBrk="0" hangingPunct="0">
              <a:buFont typeface="Wingdings" charset="0"/>
              <a:defRPr sz="1600">
                <a:solidFill>
                  <a:schemeClr val="tx1"/>
                </a:solidFill>
                <a:latin typeface="Arial" charset="0"/>
                <a:ea typeface="ＭＳ Ｐゴシック" charset="0"/>
              </a:defRPr>
            </a:lvl7pPr>
            <a:lvl8pPr defTabSz="762000" eaLnBrk="0" hangingPunct="0">
              <a:buFont typeface="Wingdings" charset="0"/>
              <a:defRPr sz="1600">
                <a:solidFill>
                  <a:schemeClr val="tx1"/>
                </a:solidFill>
                <a:latin typeface="Arial" charset="0"/>
                <a:ea typeface="ＭＳ Ｐゴシック" charset="0"/>
              </a:defRPr>
            </a:lvl8pPr>
            <a:lvl9pPr defTabSz="762000" eaLnBrk="0" hangingPunct="0">
              <a:buFont typeface="Wingdings" charset="0"/>
              <a:defRPr sz="1600">
                <a:solidFill>
                  <a:schemeClr val="tx1"/>
                </a:solidFill>
                <a:latin typeface="Arial" charset="0"/>
                <a:ea typeface="ＭＳ Ｐゴシック" charset="0"/>
              </a:defRPr>
            </a:lvl9pPr>
          </a:lstStyle>
          <a:p>
            <a:pPr algn="ctr"/>
            <a:r>
              <a:rPr lang="fr-FR" sz="1800">
                <a:solidFill>
                  <a:schemeClr val="hlink"/>
                </a:solidFill>
                <a:cs typeface="Arial Unicode MS" charset="0"/>
              </a:rPr>
              <a:t>Saudi Arabia</a:t>
            </a:r>
          </a:p>
          <a:p>
            <a:pPr algn="ctr"/>
            <a:r>
              <a:rPr lang="fr-FR" sz="1800">
                <a:solidFill>
                  <a:schemeClr val="hlink"/>
                </a:solidFill>
                <a:cs typeface="Arial Unicode MS" charset="0"/>
              </a:rPr>
              <a:t>15,8%</a:t>
            </a:r>
          </a:p>
        </p:txBody>
      </p:sp>
      <p:sp>
        <p:nvSpPr>
          <p:cNvPr id="14356" name="Text Box 20"/>
          <p:cNvSpPr txBox="1">
            <a:spLocks noChangeArrowheads="1"/>
          </p:cNvSpPr>
          <p:nvPr/>
        </p:nvSpPr>
        <p:spPr bwMode="auto">
          <a:xfrm>
            <a:off x="4419600" y="1828800"/>
            <a:ext cx="9715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762000">
              <a:defRPr sz="2400" b="1">
                <a:solidFill>
                  <a:schemeClr val="tx1"/>
                </a:solidFill>
                <a:latin typeface="Arial" charset="0"/>
                <a:ea typeface="ＭＳ Ｐゴシック" charset="0"/>
              </a:defRPr>
            </a:lvl1pPr>
            <a:lvl2pPr defTabSz="762000">
              <a:defRPr sz="2000" b="1">
                <a:solidFill>
                  <a:schemeClr val="hlink"/>
                </a:solidFill>
                <a:latin typeface="Arial" charset="0"/>
                <a:ea typeface="ＭＳ Ｐゴシック" charset="0"/>
              </a:defRPr>
            </a:lvl2pPr>
            <a:lvl3pPr defTabSz="762000">
              <a:defRPr b="1">
                <a:solidFill>
                  <a:schemeClr val="tx1"/>
                </a:solidFill>
                <a:latin typeface="Arial" charset="0"/>
                <a:ea typeface="ＭＳ Ｐゴシック" charset="0"/>
              </a:defRPr>
            </a:lvl3pPr>
            <a:lvl4pPr defTabSz="762000">
              <a:defRPr>
                <a:solidFill>
                  <a:srgbClr val="006EB9"/>
                </a:solidFill>
                <a:latin typeface="Arial" charset="0"/>
                <a:ea typeface="ＭＳ Ｐゴシック" charset="0"/>
              </a:defRPr>
            </a:lvl4pPr>
            <a:lvl5pPr defTabSz="762000">
              <a:defRPr sz="1600">
                <a:solidFill>
                  <a:schemeClr val="tx1"/>
                </a:solidFill>
                <a:latin typeface="Arial" charset="0"/>
                <a:ea typeface="ＭＳ Ｐゴシック" charset="0"/>
              </a:defRPr>
            </a:lvl5pPr>
            <a:lvl6pPr defTabSz="762000" eaLnBrk="0" hangingPunct="0">
              <a:buFont typeface="Wingdings" charset="0"/>
              <a:defRPr sz="1600">
                <a:solidFill>
                  <a:schemeClr val="tx1"/>
                </a:solidFill>
                <a:latin typeface="Arial" charset="0"/>
                <a:ea typeface="ＭＳ Ｐゴシック" charset="0"/>
              </a:defRPr>
            </a:lvl6pPr>
            <a:lvl7pPr defTabSz="762000" eaLnBrk="0" hangingPunct="0">
              <a:buFont typeface="Wingdings" charset="0"/>
              <a:defRPr sz="1600">
                <a:solidFill>
                  <a:schemeClr val="tx1"/>
                </a:solidFill>
                <a:latin typeface="Arial" charset="0"/>
                <a:ea typeface="ＭＳ Ｐゴシック" charset="0"/>
              </a:defRPr>
            </a:lvl7pPr>
            <a:lvl8pPr defTabSz="762000" eaLnBrk="0" hangingPunct="0">
              <a:buFont typeface="Wingdings" charset="0"/>
              <a:defRPr sz="1600">
                <a:solidFill>
                  <a:schemeClr val="tx1"/>
                </a:solidFill>
                <a:latin typeface="Arial" charset="0"/>
                <a:ea typeface="ＭＳ Ｐゴシック" charset="0"/>
              </a:defRPr>
            </a:lvl8pPr>
            <a:lvl9pPr defTabSz="762000" eaLnBrk="0" hangingPunct="0">
              <a:buFont typeface="Wingdings" charset="0"/>
              <a:defRPr sz="1600">
                <a:solidFill>
                  <a:schemeClr val="tx1"/>
                </a:solidFill>
                <a:latin typeface="Arial" charset="0"/>
                <a:ea typeface="ＭＳ Ｐゴシック" charset="0"/>
              </a:defRPr>
            </a:lvl9pPr>
          </a:lstStyle>
          <a:p>
            <a:pPr algn="ctr"/>
            <a:r>
              <a:rPr lang="fr-FR" sz="1800">
                <a:solidFill>
                  <a:schemeClr val="hlink"/>
                </a:solidFill>
                <a:cs typeface="Arial Unicode MS" charset="0"/>
              </a:rPr>
              <a:t>Europe</a:t>
            </a:r>
          </a:p>
          <a:p>
            <a:pPr algn="ctr"/>
            <a:r>
              <a:rPr lang="fr-FR" sz="1800">
                <a:solidFill>
                  <a:schemeClr val="hlink"/>
                </a:solidFill>
                <a:cs typeface="Arial Unicode MS" charset="0"/>
              </a:rPr>
              <a:t>0.9%</a:t>
            </a:r>
          </a:p>
        </p:txBody>
      </p:sp>
      <p:sp>
        <p:nvSpPr>
          <p:cNvPr id="14357" name="Text Box 21"/>
          <p:cNvSpPr txBox="1">
            <a:spLocks noChangeArrowheads="1"/>
          </p:cNvSpPr>
          <p:nvPr/>
        </p:nvSpPr>
        <p:spPr bwMode="auto">
          <a:xfrm>
            <a:off x="4070350" y="3352801"/>
            <a:ext cx="15113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762000">
              <a:defRPr sz="2400" b="1">
                <a:solidFill>
                  <a:schemeClr val="tx1"/>
                </a:solidFill>
                <a:latin typeface="Arial" charset="0"/>
                <a:ea typeface="ＭＳ Ｐゴシック" charset="0"/>
              </a:defRPr>
            </a:lvl1pPr>
            <a:lvl2pPr defTabSz="762000">
              <a:defRPr sz="2000" b="1">
                <a:solidFill>
                  <a:schemeClr val="hlink"/>
                </a:solidFill>
                <a:latin typeface="Arial" charset="0"/>
                <a:ea typeface="ＭＳ Ｐゴシック" charset="0"/>
              </a:defRPr>
            </a:lvl2pPr>
            <a:lvl3pPr defTabSz="762000">
              <a:defRPr b="1">
                <a:solidFill>
                  <a:schemeClr val="tx1"/>
                </a:solidFill>
                <a:latin typeface="Arial" charset="0"/>
                <a:ea typeface="ＭＳ Ｐゴシック" charset="0"/>
              </a:defRPr>
            </a:lvl3pPr>
            <a:lvl4pPr defTabSz="762000">
              <a:defRPr>
                <a:solidFill>
                  <a:srgbClr val="006EB9"/>
                </a:solidFill>
                <a:latin typeface="Arial" charset="0"/>
                <a:ea typeface="ＭＳ Ｐゴシック" charset="0"/>
              </a:defRPr>
            </a:lvl4pPr>
            <a:lvl5pPr defTabSz="762000">
              <a:defRPr sz="1600">
                <a:solidFill>
                  <a:schemeClr val="tx1"/>
                </a:solidFill>
                <a:latin typeface="Arial" charset="0"/>
                <a:ea typeface="ＭＳ Ｐゴシック" charset="0"/>
              </a:defRPr>
            </a:lvl5pPr>
            <a:lvl6pPr defTabSz="762000" eaLnBrk="0" hangingPunct="0">
              <a:buFont typeface="Wingdings" charset="0"/>
              <a:defRPr sz="1600">
                <a:solidFill>
                  <a:schemeClr val="tx1"/>
                </a:solidFill>
                <a:latin typeface="Arial" charset="0"/>
                <a:ea typeface="ＭＳ Ｐゴシック" charset="0"/>
              </a:defRPr>
            </a:lvl6pPr>
            <a:lvl7pPr defTabSz="762000" eaLnBrk="0" hangingPunct="0">
              <a:buFont typeface="Wingdings" charset="0"/>
              <a:defRPr sz="1600">
                <a:solidFill>
                  <a:schemeClr val="tx1"/>
                </a:solidFill>
                <a:latin typeface="Arial" charset="0"/>
                <a:ea typeface="ＭＳ Ｐゴシック" charset="0"/>
              </a:defRPr>
            </a:lvl7pPr>
            <a:lvl8pPr defTabSz="762000" eaLnBrk="0" hangingPunct="0">
              <a:buFont typeface="Wingdings" charset="0"/>
              <a:defRPr sz="1600">
                <a:solidFill>
                  <a:schemeClr val="tx1"/>
                </a:solidFill>
                <a:latin typeface="Arial" charset="0"/>
                <a:ea typeface="ＭＳ Ｐゴシック" charset="0"/>
              </a:defRPr>
            </a:lvl8pPr>
            <a:lvl9pPr defTabSz="762000" eaLnBrk="0" hangingPunct="0">
              <a:buFont typeface="Wingdings" charset="0"/>
              <a:defRPr sz="1600">
                <a:solidFill>
                  <a:schemeClr val="tx1"/>
                </a:solidFill>
                <a:latin typeface="Arial" charset="0"/>
                <a:ea typeface="ＭＳ Ｐゴシック" charset="0"/>
              </a:defRPr>
            </a:lvl9pPr>
          </a:lstStyle>
          <a:p>
            <a:pPr algn="ctr"/>
            <a:r>
              <a:rPr lang="fr-FR" sz="1800">
                <a:solidFill>
                  <a:schemeClr val="hlink"/>
                </a:solidFill>
                <a:cs typeface="Arial Unicode MS" charset="0"/>
              </a:rPr>
              <a:t>North Africa</a:t>
            </a:r>
          </a:p>
          <a:p>
            <a:pPr algn="ctr"/>
            <a:r>
              <a:rPr lang="fr-FR" sz="1800">
                <a:solidFill>
                  <a:schemeClr val="hlink"/>
                </a:solidFill>
                <a:cs typeface="Arial Unicode MS" charset="0"/>
              </a:rPr>
              <a:t>3.8%</a:t>
            </a:r>
          </a:p>
        </p:txBody>
      </p:sp>
      <p:sp>
        <p:nvSpPr>
          <p:cNvPr id="14358" name="Text Box 22"/>
          <p:cNvSpPr txBox="1">
            <a:spLocks noChangeArrowheads="1"/>
          </p:cNvSpPr>
          <p:nvPr/>
        </p:nvSpPr>
        <p:spPr bwMode="auto">
          <a:xfrm>
            <a:off x="4168776" y="5013326"/>
            <a:ext cx="1566863"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762000">
              <a:defRPr sz="2400" b="1">
                <a:solidFill>
                  <a:schemeClr val="tx1"/>
                </a:solidFill>
                <a:latin typeface="Arial" charset="0"/>
                <a:ea typeface="ＭＳ Ｐゴシック" charset="0"/>
              </a:defRPr>
            </a:lvl1pPr>
            <a:lvl2pPr defTabSz="762000">
              <a:defRPr sz="2000" b="1">
                <a:solidFill>
                  <a:schemeClr val="hlink"/>
                </a:solidFill>
                <a:latin typeface="Arial" charset="0"/>
                <a:ea typeface="ＭＳ Ｐゴシック" charset="0"/>
              </a:defRPr>
            </a:lvl2pPr>
            <a:lvl3pPr defTabSz="762000">
              <a:defRPr b="1">
                <a:solidFill>
                  <a:schemeClr val="tx1"/>
                </a:solidFill>
                <a:latin typeface="Arial" charset="0"/>
                <a:ea typeface="ＭＳ Ｐゴシック" charset="0"/>
              </a:defRPr>
            </a:lvl3pPr>
            <a:lvl4pPr defTabSz="762000">
              <a:defRPr>
                <a:solidFill>
                  <a:srgbClr val="006EB9"/>
                </a:solidFill>
                <a:latin typeface="Arial" charset="0"/>
                <a:ea typeface="ＭＳ Ｐゴシック" charset="0"/>
              </a:defRPr>
            </a:lvl4pPr>
            <a:lvl5pPr defTabSz="762000">
              <a:defRPr sz="1600">
                <a:solidFill>
                  <a:schemeClr val="tx1"/>
                </a:solidFill>
                <a:latin typeface="Arial" charset="0"/>
                <a:ea typeface="ＭＳ Ｐゴシック" charset="0"/>
              </a:defRPr>
            </a:lvl5pPr>
            <a:lvl6pPr defTabSz="762000" eaLnBrk="0" hangingPunct="0">
              <a:buFont typeface="Wingdings" charset="0"/>
              <a:defRPr sz="1600">
                <a:solidFill>
                  <a:schemeClr val="tx1"/>
                </a:solidFill>
                <a:latin typeface="Arial" charset="0"/>
                <a:ea typeface="ＭＳ Ｐゴシック" charset="0"/>
              </a:defRPr>
            </a:lvl6pPr>
            <a:lvl7pPr defTabSz="762000" eaLnBrk="0" hangingPunct="0">
              <a:buFont typeface="Wingdings" charset="0"/>
              <a:defRPr sz="1600">
                <a:solidFill>
                  <a:schemeClr val="tx1"/>
                </a:solidFill>
                <a:latin typeface="Arial" charset="0"/>
                <a:ea typeface="ＭＳ Ｐゴシック" charset="0"/>
              </a:defRPr>
            </a:lvl7pPr>
            <a:lvl8pPr defTabSz="762000" eaLnBrk="0" hangingPunct="0">
              <a:buFont typeface="Wingdings" charset="0"/>
              <a:defRPr sz="1600">
                <a:solidFill>
                  <a:schemeClr val="tx1"/>
                </a:solidFill>
                <a:latin typeface="Arial" charset="0"/>
                <a:ea typeface="ＭＳ Ｐゴシック" charset="0"/>
              </a:defRPr>
            </a:lvl8pPr>
            <a:lvl9pPr defTabSz="762000" eaLnBrk="0" hangingPunct="0">
              <a:buFont typeface="Wingdings" charset="0"/>
              <a:defRPr sz="1600">
                <a:solidFill>
                  <a:schemeClr val="tx1"/>
                </a:solidFill>
                <a:latin typeface="Arial" charset="0"/>
                <a:ea typeface="ＭＳ Ｐゴシック" charset="0"/>
              </a:defRPr>
            </a:lvl9pPr>
          </a:lstStyle>
          <a:p>
            <a:pPr algn="ctr"/>
            <a:r>
              <a:rPr lang="fr-FR" sz="1800">
                <a:solidFill>
                  <a:schemeClr val="hlink"/>
                </a:solidFill>
                <a:cs typeface="Arial Unicode MS" charset="0"/>
              </a:rPr>
              <a:t>Other Africa</a:t>
            </a:r>
          </a:p>
          <a:p>
            <a:pPr algn="ctr"/>
            <a:r>
              <a:rPr lang="fr-FR" sz="1800">
                <a:solidFill>
                  <a:schemeClr val="hlink"/>
                </a:solidFill>
                <a:cs typeface="Arial Unicode MS" charset="0"/>
              </a:rPr>
              <a:t>3,9%</a:t>
            </a:r>
          </a:p>
        </p:txBody>
      </p:sp>
      <p:sp>
        <p:nvSpPr>
          <p:cNvPr id="14359" name="Text Box 23"/>
          <p:cNvSpPr txBox="1">
            <a:spLocks noChangeArrowheads="1"/>
          </p:cNvSpPr>
          <p:nvPr/>
        </p:nvSpPr>
        <p:spPr bwMode="auto">
          <a:xfrm>
            <a:off x="1520825" y="3505201"/>
            <a:ext cx="7112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762000">
              <a:defRPr sz="2400" b="1">
                <a:solidFill>
                  <a:schemeClr val="tx1"/>
                </a:solidFill>
                <a:latin typeface="Arial" charset="0"/>
                <a:ea typeface="ＭＳ Ｐゴシック" charset="0"/>
              </a:defRPr>
            </a:lvl1pPr>
            <a:lvl2pPr defTabSz="762000">
              <a:defRPr sz="2000" b="1">
                <a:solidFill>
                  <a:schemeClr val="hlink"/>
                </a:solidFill>
                <a:latin typeface="Arial" charset="0"/>
                <a:ea typeface="ＭＳ Ｐゴシック" charset="0"/>
              </a:defRPr>
            </a:lvl2pPr>
            <a:lvl3pPr defTabSz="762000">
              <a:defRPr b="1">
                <a:solidFill>
                  <a:schemeClr val="tx1"/>
                </a:solidFill>
                <a:latin typeface="Arial" charset="0"/>
                <a:ea typeface="ＭＳ Ｐゴシック" charset="0"/>
              </a:defRPr>
            </a:lvl3pPr>
            <a:lvl4pPr defTabSz="762000">
              <a:defRPr>
                <a:solidFill>
                  <a:srgbClr val="006EB9"/>
                </a:solidFill>
                <a:latin typeface="Arial" charset="0"/>
                <a:ea typeface="ＭＳ Ｐゴシック" charset="0"/>
              </a:defRPr>
            </a:lvl4pPr>
            <a:lvl5pPr defTabSz="762000">
              <a:defRPr sz="1600">
                <a:solidFill>
                  <a:schemeClr val="tx1"/>
                </a:solidFill>
                <a:latin typeface="Arial" charset="0"/>
                <a:ea typeface="ＭＳ Ｐゴシック" charset="0"/>
              </a:defRPr>
            </a:lvl5pPr>
            <a:lvl6pPr defTabSz="762000" eaLnBrk="0" hangingPunct="0">
              <a:buFont typeface="Wingdings" charset="0"/>
              <a:defRPr sz="1600">
                <a:solidFill>
                  <a:schemeClr val="tx1"/>
                </a:solidFill>
                <a:latin typeface="Arial" charset="0"/>
                <a:ea typeface="ＭＳ Ｐゴシック" charset="0"/>
              </a:defRPr>
            </a:lvl6pPr>
            <a:lvl7pPr defTabSz="762000" eaLnBrk="0" hangingPunct="0">
              <a:buFont typeface="Wingdings" charset="0"/>
              <a:defRPr sz="1600">
                <a:solidFill>
                  <a:schemeClr val="tx1"/>
                </a:solidFill>
                <a:latin typeface="Arial" charset="0"/>
                <a:ea typeface="ＭＳ Ｐゴシック" charset="0"/>
              </a:defRPr>
            </a:lvl7pPr>
            <a:lvl8pPr defTabSz="762000" eaLnBrk="0" hangingPunct="0">
              <a:buFont typeface="Wingdings" charset="0"/>
              <a:defRPr sz="1600">
                <a:solidFill>
                  <a:schemeClr val="tx1"/>
                </a:solidFill>
                <a:latin typeface="Arial" charset="0"/>
                <a:ea typeface="ＭＳ Ｐゴシック" charset="0"/>
              </a:defRPr>
            </a:lvl8pPr>
            <a:lvl9pPr defTabSz="762000" eaLnBrk="0" hangingPunct="0">
              <a:buFont typeface="Wingdings" charset="0"/>
              <a:defRPr sz="1600">
                <a:solidFill>
                  <a:schemeClr val="tx1"/>
                </a:solidFill>
                <a:latin typeface="Arial" charset="0"/>
                <a:ea typeface="ＭＳ Ｐゴシック" charset="0"/>
              </a:defRPr>
            </a:lvl9pPr>
          </a:lstStyle>
          <a:p>
            <a:pPr algn="ctr"/>
            <a:r>
              <a:rPr lang="fr-FR" sz="1800">
                <a:solidFill>
                  <a:schemeClr val="hlink"/>
                </a:solidFill>
                <a:cs typeface="Arial Unicode MS" charset="0"/>
              </a:rPr>
              <a:t>US</a:t>
            </a:r>
          </a:p>
          <a:p>
            <a:pPr algn="ctr"/>
            <a:r>
              <a:rPr lang="fr-FR" sz="1800">
                <a:solidFill>
                  <a:schemeClr val="hlink"/>
                </a:solidFill>
                <a:cs typeface="Arial Unicode MS" charset="0"/>
              </a:rPr>
              <a:t>2.6%</a:t>
            </a:r>
          </a:p>
        </p:txBody>
      </p:sp>
      <p:sp>
        <p:nvSpPr>
          <p:cNvPr id="14360" name="Text Box 24"/>
          <p:cNvSpPr txBox="1">
            <a:spLocks noChangeArrowheads="1"/>
          </p:cNvSpPr>
          <p:nvPr/>
        </p:nvSpPr>
        <p:spPr bwMode="auto">
          <a:xfrm>
            <a:off x="2070100" y="2209800"/>
            <a:ext cx="10096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762000">
              <a:defRPr sz="2400" b="1">
                <a:solidFill>
                  <a:schemeClr val="tx1"/>
                </a:solidFill>
                <a:latin typeface="Arial" charset="0"/>
                <a:ea typeface="ＭＳ Ｐゴシック" charset="0"/>
              </a:defRPr>
            </a:lvl1pPr>
            <a:lvl2pPr defTabSz="762000">
              <a:defRPr sz="2000" b="1">
                <a:solidFill>
                  <a:schemeClr val="hlink"/>
                </a:solidFill>
                <a:latin typeface="Arial" charset="0"/>
                <a:ea typeface="ＭＳ Ｐゴシック" charset="0"/>
              </a:defRPr>
            </a:lvl2pPr>
            <a:lvl3pPr defTabSz="762000">
              <a:defRPr b="1">
                <a:solidFill>
                  <a:schemeClr val="tx1"/>
                </a:solidFill>
                <a:latin typeface="Arial" charset="0"/>
                <a:ea typeface="ＭＳ Ｐゴシック" charset="0"/>
              </a:defRPr>
            </a:lvl3pPr>
            <a:lvl4pPr defTabSz="762000">
              <a:defRPr>
                <a:solidFill>
                  <a:srgbClr val="006EB9"/>
                </a:solidFill>
                <a:latin typeface="Arial" charset="0"/>
                <a:ea typeface="ＭＳ Ｐゴシック" charset="0"/>
              </a:defRPr>
            </a:lvl4pPr>
            <a:lvl5pPr defTabSz="762000">
              <a:defRPr sz="1600">
                <a:solidFill>
                  <a:schemeClr val="tx1"/>
                </a:solidFill>
                <a:latin typeface="Arial" charset="0"/>
                <a:ea typeface="ＭＳ Ｐゴシック" charset="0"/>
              </a:defRPr>
            </a:lvl5pPr>
            <a:lvl6pPr defTabSz="762000" eaLnBrk="0" hangingPunct="0">
              <a:buFont typeface="Wingdings" charset="0"/>
              <a:defRPr sz="1600">
                <a:solidFill>
                  <a:schemeClr val="tx1"/>
                </a:solidFill>
                <a:latin typeface="Arial" charset="0"/>
                <a:ea typeface="ＭＳ Ｐゴシック" charset="0"/>
              </a:defRPr>
            </a:lvl6pPr>
            <a:lvl7pPr defTabSz="762000" eaLnBrk="0" hangingPunct="0">
              <a:buFont typeface="Wingdings" charset="0"/>
              <a:defRPr sz="1600">
                <a:solidFill>
                  <a:schemeClr val="tx1"/>
                </a:solidFill>
                <a:latin typeface="Arial" charset="0"/>
                <a:ea typeface="ＭＳ Ｐゴシック" charset="0"/>
              </a:defRPr>
            </a:lvl7pPr>
            <a:lvl8pPr defTabSz="762000" eaLnBrk="0" hangingPunct="0">
              <a:buFont typeface="Wingdings" charset="0"/>
              <a:defRPr sz="1600">
                <a:solidFill>
                  <a:schemeClr val="tx1"/>
                </a:solidFill>
                <a:latin typeface="Arial" charset="0"/>
                <a:ea typeface="ＭＳ Ｐゴシック" charset="0"/>
              </a:defRPr>
            </a:lvl8pPr>
            <a:lvl9pPr defTabSz="762000" eaLnBrk="0" hangingPunct="0">
              <a:buFont typeface="Wingdings" charset="0"/>
              <a:defRPr sz="1600">
                <a:solidFill>
                  <a:schemeClr val="tx1"/>
                </a:solidFill>
                <a:latin typeface="Arial" charset="0"/>
                <a:ea typeface="ＭＳ Ｐゴシック" charset="0"/>
              </a:defRPr>
            </a:lvl9pPr>
          </a:lstStyle>
          <a:p>
            <a:pPr algn="ctr"/>
            <a:r>
              <a:rPr lang="fr-FR" sz="1800">
                <a:solidFill>
                  <a:schemeClr val="hlink"/>
                </a:solidFill>
                <a:cs typeface="Arial Unicode MS" charset="0"/>
              </a:rPr>
              <a:t>Canada</a:t>
            </a:r>
          </a:p>
          <a:p>
            <a:pPr algn="ctr"/>
            <a:r>
              <a:rPr lang="fr-FR" sz="1800">
                <a:solidFill>
                  <a:schemeClr val="hlink"/>
                </a:solidFill>
                <a:cs typeface="Arial Unicode MS" charset="0"/>
              </a:rPr>
              <a:t>10%</a:t>
            </a:r>
          </a:p>
        </p:txBody>
      </p:sp>
      <p:sp>
        <p:nvSpPr>
          <p:cNvPr id="14361" name="Text Box 25"/>
          <p:cNvSpPr txBox="1">
            <a:spLocks noChangeArrowheads="1"/>
          </p:cNvSpPr>
          <p:nvPr/>
        </p:nvSpPr>
        <p:spPr bwMode="auto">
          <a:xfrm>
            <a:off x="2736850" y="3789363"/>
            <a:ext cx="13017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762000">
              <a:defRPr sz="2400" b="1">
                <a:solidFill>
                  <a:schemeClr val="tx1"/>
                </a:solidFill>
                <a:latin typeface="Arial" charset="0"/>
                <a:ea typeface="ＭＳ Ｐゴシック" charset="0"/>
              </a:defRPr>
            </a:lvl1pPr>
            <a:lvl2pPr defTabSz="762000">
              <a:defRPr sz="2000" b="1">
                <a:solidFill>
                  <a:schemeClr val="hlink"/>
                </a:solidFill>
                <a:latin typeface="Arial" charset="0"/>
                <a:ea typeface="ＭＳ Ｐゴシック" charset="0"/>
              </a:defRPr>
            </a:lvl2pPr>
            <a:lvl3pPr defTabSz="762000">
              <a:defRPr b="1">
                <a:solidFill>
                  <a:schemeClr val="tx1"/>
                </a:solidFill>
                <a:latin typeface="Arial" charset="0"/>
                <a:ea typeface="ＭＳ Ｐゴシック" charset="0"/>
              </a:defRPr>
            </a:lvl3pPr>
            <a:lvl4pPr defTabSz="762000">
              <a:defRPr>
                <a:solidFill>
                  <a:srgbClr val="006EB9"/>
                </a:solidFill>
                <a:latin typeface="Arial" charset="0"/>
                <a:ea typeface="ＭＳ Ｐゴシック" charset="0"/>
              </a:defRPr>
            </a:lvl4pPr>
            <a:lvl5pPr defTabSz="762000">
              <a:defRPr sz="1600">
                <a:solidFill>
                  <a:schemeClr val="tx1"/>
                </a:solidFill>
                <a:latin typeface="Arial" charset="0"/>
                <a:ea typeface="ＭＳ Ｐゴシック" charset="0"/>
              </a:defRPr>
            </a:lvl5pPr>
            <a:lvl6pPr defTabSz="762000" eaLnBrk="0" hangingPunct="0">
              <a:buFont typeface="Wingdings" charset="0"/>
              <a:defRPr sz="1600">
                <a:solidFill>
                  <a:schemeClr val="tx1"/>
                </a:solidFill>
                <a:latin typeface="Arial" charset="0"/>
                <a:ea typeface="ＭＳ Ｐゴシック" charset="0"/>
              </a:defRPr>
            </a:lvl6pPr>
            <a:lvl7pPr defTabSz="762000" eaLnBrk="0" hangingPunct="0">
              <a:buFont typeface="Wingdings" charset="0"/>
              <a:defRPr sz="1600">
                <a:solidFill>
                  <a:schemeClr val="tx1"/>
                </a:solidFill>
                <a:latin typeface="Arial" charset="0"/>
                <a:ea typeface="ＭＳ Ｐゴシック" charset="0"/>
              </a:defRPr>
            </a:lvl7pPr>
            <a:lvl8pPr defTabSz="762000" eaLnBrk="0" hangingPunct="0">
              <a:buFont typeface="Wingdings" charset="0"/>
              <a:defRPr sz="1600">
                <a:solidFill>
                  <a:schemeClr val="tx1"/>
                </a:solidFill>
                <a:latin typeface="Arial" charset="0"/>
                <a:ea typeface="ＭＳ Ｐゴシック" charset="0"/>
              </a:defRPr>
            </a:lvl8pPr>
            <a:lvl9pPr defTabSz="762000" eaLnBrk="0" hangingPunct="0">
              <a:buFont typeface="Wingdings" charset="0"/>
              <a:defRPr sz="1600">
                <a:solidFill>
                  <a:schemeClr val="tx1"/>
                </a:solidFill>
                <a:latin typeface="Arial" charset="0"/>
                <a:ea typeface="ＭＳ Ｐゴシック" charset="0"/>
              </a:defRPr>
            </a:lvl9pPr>
          </a:lstStyle>
          <a:p>
            <a:pPr algn="ctr"/>
            <a:r>
              <a:rPr lang="fr-FR" sz="1800">
                <a:solidFill>
                  <a:schemeClr val="hlink"/>
                </a:solidFill>
                <a:cs typeface="Arial Unicode MS" charset="0"/>
              </a:rPr>
              <a:t>Venezuela</a:t>
            </a:r>
          </a:p>
          <a:p>
            <a:pPr algn="ctr"/>
            <a:r>
              <a:rPr lang="fr-FR" sz="1800">
                <a:solidFill>
                  <a:schemeClr val="hlink"/>
                </a:solidFill>
                <a:cs typeface="Arial Unicode MS" charset="0"/>
              </a:rPr>
              <a:t>17,7%</a:t>
            </a:r>
          </a:p>
        </p:txBody>
      </p:sp>
      <p:sp>
        <p:nvSpPr>
          <p:cNvPr id="14362" name="Text Box 26"/>
          <p:cNvSpPr txBox="1">
            <a:spLocks noChangeArrowheads="1"/>
          </p:cNvSpPr>
          <p:nvPr/>
        </p:nvSpPr>
        <p:spPr bwMode="auto">
          <a:xfrm>
            <a:off x="1674813" y="4502150"/>
            <a:ext cx="1778000" cy="12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762000">
              <a:defRPr sz="2400" b="1">
                <a:solidFill>
                  <a:schemeClr val="tx1"/>
                </a:solidFill>
                <a:latin typeface="Arial" charset="0"/>
                <a:ea typeface="ＭＳ Ｐゴシック" charset="0"/>
              </a:defRPr>
            </a:lvl1pPr>
            <a:lvl2pPr defTabSz="762000">
              <a:defRPr sz="2000" b="1">
                <a:solidFill>
                  <a:schemeClr val="hlink"/>
                </a:solidFill>
                <a:latin typeface="Arial" charset="0"/>
                <a:ea typeface="ＭＳ Ｐゴシック" charset="0"/>
              </a:defRPr>
            </a:lvl2pPr>
            <a:lvl3pPr defTabSz="762000">
              <a:defRPr b="1">
                <a:solidFill>
                  <a:schemeClr val="tx1"/>
                </a:solidFill>
                <a:latin typeface="Arial" charset="0"/>
                <a:ea typeface="ＭＳ Ｐゴシック" charset="0"/>
              </a:defRPr>
            </a:lvl3pPr>
            <a:lvl4pPr defTabSz="762000">
              <a:defRPr>
                <a:solidFill>
                  <a:srgbClr val="006EB9"/>
                </a:solidFill>
                <a:latin typeface="Arial" charset="0"/>
                <a:ea typeface="ＭＳ Ｐゴシック" charset="0"/>
              </a:defRPr>
            </a:lvl4pPr>
            <a:lvl5pPr defTabSz="762000">
              <a:defRPr sz="1600">
                <a:solidFill>
                  <a:schemeClr val="tx1"/>
                </a:solidFill>
                <a:latin typeface="Arial" charset="0"/>
                <a:ea typeface="ＭＳ Ｐゴシック" charset="0"/>
              </a:defRPr>
            </a:lvl5pPr>
            <a:lvl6pPr defTabSz="762000" eaLnBrk="0" hangingPunct="0">
              <a:buFont typeface="Wingdings" charset="0"/>
              <a:defRPr sz="1600">
                <a:solidFill>
                  <a:schemeClr val="tx1"/>
                </a:solidFill>
                <a:latin typeface="Arial" charset="0"/>
                <a:ea typeface="ＭＳ Ｐゴシック" charset="0"/>
              </a:defRPr>
            </a:lvl6pPr>
            <a:lvl7pPr defTabSz="762000" eaLnBrk="0" hangingPunct="0">
              <a:buFont typeface="Wingdings" charset="0"/>
              <a:defRPr sz="1600">
                <a:solidFill>
                  <a:schemeClr val="tx1"/>
                </a:solidFill>
                <a:latin typeface="Arial" charset="0"/>
                <a:ea typeface="ＭＳ Ｐゴシック" charset="0"/>
              </a:defRPr>
            </a:lvl7pPr>
            <a:lvl8pPr defTabSz="762000" eaLnBrk="0" hangingPunct="0">
              <a:buFont typeface="Wingdings" charset="0"/>
              <a:defRPr sz="1600">
                <a:solidFill>
                  <a:schemeClr val="tx1"/>
                </a:solidFill>
                <a:latin typeface="Arial" charset="0"/>
                <a:ea typeface="ＭＳ Ｐゴシック" charset="0"/>
              </a:defRPr>
            </a:lvl8pPr>
            <a:lvl9pPr defTabSz="762000" eaLnBrk="0" hangingPunct="0">
              <a:buFont typeface="Wingdings" charset="0"/>
              <a:defRPr sz="1600">
                <a:solidFill>
                  <a:schemeClr val="tx1"/>
                </a:solidFill>
                <a:latin typeface="Arial" charset="0"/>
                <a:ea typeface="ＭＳ Ｐゴシック" charset="0"/>
              </a:defRPr>
            </a:lvl9pPr>
          </a:lstStyle>
          <a:p>
            <a:pPr algn="ctr"/>
            <a:r>
              <a:rPr lang="fr-FR" sz="1800">
                <a:solidFill>
                  <a:schemeClr val="hlink"/>
                </a:solidFill>
                <a:cs typeface="Arial Unicode MS" charset="0"/>
              </a:rPr>
              <a:t>Mexico &amp; </a:t>
            </a:r>
          </a:p>
          <a:p>
            <a:pPr algn="ctr"/>
            <a:r>
              <a:rPr lang="fr-FR" sz="1800">
                <a:solidFill>
                  <a:schemeClr val="hlink"/>
                </a:solidFill>
                <a:cs typeface="Arial Unicode MS" charset="0"/>
              </a:rPr>
              <a:t>Other </a:t>
            </a:r>
          </a:p>
          <a:p>
            <a:pPr algn="ctr"/>
            <a:r>
              <a:rPr lang="fr-FR" sz="1800">
                <a:solidFill>
                  <a:schemeClr val="hlink"/>
                </a:solidFill>
                <a:cs typeface="Arial Unicode MS" charset="0"/>
              </a:rPr>
              <a:t>south America</a:t>
            </a:r>
          </a:p>
          <a:p>
            <a:pPr algn="ctr"/>
            <a:r>
              <a:rPr lang="fr-FR" sz="1800">
                <a:solidFill>
                  <a:schemeClr val="hlink"/>
                </a:solidFill>
                <a:cs typeface="Arial Unicode MS" charset="0"/>
              </a:rPr>
              <a:t>2.5%</a:t>
            </a:r>
          </a:p>
        </p:txBody>
      </p:sp>
      <p:sp>
        <p:nvSpPr>
          <p:cNvPr id="14363" name="Text Box 27"/>
          <p:cNvSpPr txBox="1">
            <a:spLocks noChangeArrowheads="1"/>
          </p:cNvSpPr>
          <p:nvPr/>
        </p:nvSpPr>
        <p:spPr bwMode="auto">
          <a:xfrm>
            <a:off x="8229601" y="4495800"/>
            <a:ext cx="9620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762000">
              <a:defRPr sz="2400" b="1">
                <a:solidFill>
                  <a:schemeClr val="tx1"/>
                </a:solidFill>
                <a:latin typeface="Arial" charset="0"/>
                <a:ea typeface="ＭＳ Ｐゴシック" charset="0"/>
              </a:defRPr>
            </a:lvl1pPr>
            <a:lvl2pPr defTabSz="762000">
              <a:defRPr sz="2000" b="1">
                <a:solidFill>
                  <a:schemeClr val="hlink"/>
                </a:solidFill>
                <a:latin typeface="Arial" charset="0"/>
                <a:ea typeface="ＭＳ Ｐゴシック" charset="0"/>
              </a:defRPr>
            </a:lvl2pPr>
            <a:lvl3pPr defTabSz="762000">
              <a:defRPr b="1">
                <a:solidFill>
                  <a:schemeClr val="tx1"/>
                </a:solidFill>
                <a:latin typeface="Arial" charset="0"/>
                <a:ea typeface="ＭＳ Ｐゴシック" charset="0"/>
              </a:defRPr>
            </a:lvl3pPr>
            <a:lvl4pPr defTabSz="762000">
              <a:defRPr>
                <a:solidFill>
                  <a:srgbClr val="006EB9"/>
                </a:solidFill>
                <a:latin typeface="Arial" charset="0"/>
                <a:ea typeface="ＭＳ Ｐゴシック" charset="0"/>
              </a:defRPr>
            </a:lvl4pPr>
            <a:lvl5pPr defTabSz="762000">
              <a:defRPr sz="1600">
                <a:solidFill>
                  <a:schemeClr val="tx1"/>
                </a:solidFill>
                <a:latin typeface="Arial" charset="0"/>
                <a:ea typeface="ＭＳ Ｐゴシック" charset="0"/>
              </a:defRPr>
            </a:lvl5pPr>
            <a:lvl6pPr defTabSz="762000" eaLnBrk="0" hangingPunct="0">
              <a:buFont typeface="Wingdings" charset="0"/>
              <a:defRPr sz="1600">
                <a:solidFill>
                  <a:schemeClr val="tx1"/>
                </a:solidFill>
                <a:latin typeface="Arial" charset="0"/>
                <a:ea typeface="ＭＳ Ｐゴシック" charset="0"/>
              </a:defRPr>
            </a:lvl6pPr>
            <a:lvl7pPr defTabSz="762000" eaLnBrk="0" hangingPunct="0">
              <a:buFont typeface="Wingdings" charset="0"/>
              <a:defRPr sz="1600">
                <a:solidFill>
                  <a:schemeClr val="tx1"/>
                </a:solidFill>
                <a:latin typeface="Arial" charset="0"/>
                <a:ea typeface="ＭＳ Ｐゴシック" charset="0"/>
              </a:defRPr>
            </a:lvl7pPr>
            <a:lvl8pPr defTabSz="762000" eaLnBrk="0" hangingPunct="0">
              <a:buFont typeface="Wingdings" charset="0"/>
              <a:defRPr sz="1600">
                <a:solidFill>
                  <a:schemeClr val="tx1"/>
                </a:solidFill>
                <a:latin typeface="Arial" charset="0"/>
                <a:ea typeface="ＭＳ Ｐゴシック" charset="0"/>
              </a:defRPr>
            </a:lvl8pPr>
            <a:lvl9pPr defTabSz="762000" eaLnBrk="0" hangingPunct="0">
              <a:buFont typeface="Wingdings" charset="0"/>
              <a:defRPr sz="1600">
                <a:solidFill>
                  <a:schemeClr val="tx1"/>
                </a:solidFill>
                <a:latin typeface="Arial" charset="0"/>
                <a:ea typeface="ＭＳ Ｐゴシック" charset="0"/>
              </a:defRPr>
            </a:lvl9pPr>
          </a:lstStyle>
          <a:p>
            <a:pPr algn="ctr"/>
            <a:r>
              <a:rPr lang="fr-FR" sz="1800">
                <a:solidFill>
                  <a:schemeClr val="hlink"/>
                </a:solidFill>
                <a:cs typeface="Arial Unicode MS" charset="0"/>
              </a:rPr>
              <a:t>UAE</a:t>
            </a:r>
          </a:p>
          <a:p>
            <a:pPr algn="ctr"/>
            <a:r>
              <a:rPr lang="fr-FR" sz="1800">
                <a:solidFill>
                  <a:schemeClr val="hlink"/>
                </a:solidFill>
                <a:cs typeface="Arial Unicode MS" charset="0"/>
              </a:rPr>
              <a:t>5.8%</a:t>
            </a:r>
          </a:p>
        </p:txBody>
      </p:sp>
      <p:sp>
        <p:nvSpPr>
          <p:cNvPr id="14364" name="Freeform 28"/>
          <p:cNvSpPr>
            <a:spLocks/>
          </p:cNvSpPr>
          <p:nvPr/>
        </p:nvSpPr>
        <p:spPr bwMode="auto">
          <a:xfrm>
            <a:off x="7010400" y="3711576"/>
            <a:ext cx="990600" cy="174625"/>
          </a:xfrm>
          <a:custGeom>
            <a:avLst/>
            <a:gdLst>
              <a:gd name="T0" fmla="*/ 2147483647 w 720"/>
              <a:gd name="T1" fmla="*/ 2147483647 h 108"/>
              <a:gd name="T2" fmla="*/ 2147483647 w 720"/>
              <a:gd name="T3" fmla="*/ 2147483647 h 108"/>
              <a:gd name="T4" fmla="*/ 2147483647 w 720"/>
              <a:gd name="T5" fmla="*/ 2147483647 h 108"/>
              <a:gd name="T6" fmla="*/ 2147483647 w 720"/>
              <a:gd name="T7" fmla="*/ 0 h 108"/>
              <a:gd name="T8" fmla="*/ 2147483647 w 720"/>
              <a:gd name="T9" fmla="*/ 2147483647 h 108"/>
              <a:gd name="T10" fmla="*/ 2147483647 w 720"/>
              <a:gd name="T11" fmla="*/ 2147483647 h 108"/>
              <a:gd name="T12" fmla="*/ 0 w 720"/>
              <a:gd name="T13" fmla="*/ 2147483647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0" h="108">
                <a:moveTo>
                  <a:pt x="720" y="108"/>
                </a:moveTo>
                <a:lnTo>
                  <a:pt x="615" y="81"/>
                </a:lnTo>
                <a:lnTo>
                  <a:pt x="569" y="9"/>
                </a:lnTo>
                <a:lnTo>
                  <a:pt x="388" y="0"/>
                </a:lnTo>
                <a:lnTo>
                  <a:pt x="148" y="86"/>
                </a:lnTo>
                <a:lnTo>
                  <a:pt x="69" y="81"/>
                </a:lnTo>
                <a:lnTo>
                  <a:pt x="0" y="67"/>
                </a:lnTo>
              </a:path>
            </a:pathLst>
          </a:custGeom>
          <a:noFill/>
          <a:ln w="15875" cap="flat" cmpd="sng">
            <a:solidFill>
              <a:srgbClr val="000080"/>
            </a:solidFill>
            <a:prstDash val="solid"/>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fr-FR"/>
          </a:p>
        </p:txBody>
      </p:sp>
      <p:sp>
        <p:nvSpPr>
          <p:cNvPr id="14365" name="Text Box 29"/>
          <p:cNvSpPr txBox="1">
            <a:spLocks noChangeArrowheads="1"/>
          </p:cNvSpPr>
          <p:nvPr/>
        </p:nvSpPr>
        <p:spPr bwMode="auto">
          <a:xfrm>
            <a:off x="7162801" y="3816350"/>
            <a:ext cx="1152525"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a:defRPr sz="2400" b="1">
                <a:solidFill>
                  <a:schemeClr val="tx1"/>
                </a:solidFill>
                <a:latin typeface="Arial" charset="0"/>
                <a:ea typeface="ＭＳ Ｐゴシック" charset="0"/>
              </a:defRPr>
            </a:lvl1pPr>
            <a:lvl2pPr>
              <a:defRPr sz="2000" b="1">
                <a:solidFill>
                  <a:schemeClr val="hlink"/>
                </a:solidFill>
                <a:latin typeface="Arial" charset="0"/>
                <a:ea typeface="ＭＳ Ｐゴシック" charset="0"/>
              </a:defRPr>
            </a:lvl2pPr>
            <a:lvl3pPr>
              <a:defRPr b="1">
                <a:solidFill>
                  <a:schemeClr val="tx1"/>
                </a:solidFill>
                <a:latin typeface="Arial" charset="0"/>
                <a:ea typeface="ＭＳ Ｐゴシック" charset="0"/>
              </a:defRPr>
            </a:lvl3pPr>
            <a:lvl4pPr>
              <a:defRPr>
                <a:solidFill>
                  <a:srgbClr val="006EB9"/>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Font typeface="Wingdings" charset="0"/>
              <a:defRPr sz="1600">
                <a:solidFill>
                  <a:schemeClr val="tx1"/>
                </a:solidFill>
                <a:latin typeface="Arial" charset="0"/>
                <a:ea typeface="ＭＳ Ｐゴシック" charset="0"/>
              </a:defRPr>
            </a:lvl6pPr>
            <a:lvl7pPr eaLnBrk="0" hangingPunct="0">
              <a:buFont typeface="Wingdings" charset="0"/>
              <a:defRPr sz="1600">
                <a:solidFill>
                  <a:schemeClr val="tx1"/>
                </a:solidFill>
                <a:latin typeface="Arial" charset="0"/>
                <a:ea typeface="ＭＳ Ｐゴシック" charset="0"/>
              </a:defRPr>
            </a:lvl7pPr>
            <a:lvl8pPr eaLnBrk="0" hangingPunct="0">
              <a:buFont typeface="Wingdings" charset="0"/>
              <a:defRPr sz="1600">
                <a:solidFill>
                  <a:schemeClr val="tx1"/>
                </a:solidFill>
                <a:latin typeface="Arial" charset="0"/>
                <a:ea typeface="ＭＳ Ｐゴシック" charset="0"/>
              </a:defRPr>
            </a:lvl8pPr>
            <a:lvl9pPr eaLnBrk="0" hangingPunct="0">
              <a:buFont typeface="Wingdings" charset="0"/>
              <a:defRPr sz="1600">
                <a:solidFill>
                  <a:schemeClr val="tx1"/>
                </a:solidFill>
                <a:latin typeface="Arial" charset="0"/>
                <a:ea typeface="ＭＳ Ｐゴシック" charset="0"/>
              </a:defRPr>
            </a:lvl9pPr>
          </a:lstStyle>
          <a:p>
            <a:pPr algn="ctr"/>
            <a:r>
              <a:rPr lang="fr-FR" sz="1800">
                <a:solidFill>
                  <a:schemeClr val="hlink"/>
                </a:solidFill>
                <a:cs typeface="Arial Unicode MS" charset="0"/>
              </a:rPr>
              <a:t>Kuweit</a:t>
            </a:r>
          </a:p>
          <a:p>
            <a:pPr algn="ctr"/>
            <a:r>
              <a:rPr lang="fr-FR" sz="1800">
                <a:solidFill>
                  <a:schemeClr val="hlink"/>
                </a:solidFill>
                <a:cs typeface="Arial Unicode MS" charset="0"/>
              </a:rPr>
              <a:t>6.0%</a:t>
            </a:r>
          </a:p>
        </p:txBody>
      </p:sp>
      <p:sp>
        <p:nvSpPr>
          <p:cNvPr id="14366" name="Freeform 30"/>
          <p:cNvSpPr>
            <a:spLocks/>
          </p:cNvSpPr>
          <p:nvPr/>
        </p:nvSpPr>
        <p:spPr bwMode="auto">
          <a:xfrm>
            <a:off x="4578351" y="3990976"/>
            <a:ext cx="581025" cy="517525"/>
          </a:xfrm>
          <a:custGeom>
            <a:avLst/>
            <a:gdLst>
              <a:gd name="T0" fmla="*/ 2147483647 w 572"/>
              <a:gd name="T1" fmla="*/ 2147483647 h 654"/>
              <a:gd name="T2" fmla="*/ 0 w 572"/>
              <a:gd name="T3" fmla="*/ 2147483647 h 654"/>
              <a:gd name="T4" fmla="*/ 2147483647 w 572"/>
              <a:gd name="T5" fmla="*/ 2147483647 h 654"/>
              <a:gd name="T6" fmla="*/ 2147483647 w 572"/>
              <a:gd name="T7" fmla="*/ 2147483647 h 654"/>
              <a:gd name="T8" fmla="*/ 2147483647 w 572"/>
              <a:gd name="T9" fmla="*/ 2147483647 h 654"/>
              <a:gd name="T10" fmla="*/ 2147483647 w 572"/>
              <a:gd name="T11" fmla="*/ 2147483647 h 654"/>
              <a:gd name="T12" fmla="*/ 2147483647 w 572"/>
              <a:gd name="T13" fmla="*/ 2147483647 h 654"/>
              <a:gd name="T14" fmla="*/ 2147483647 w 572"/>
              <a:gd name="T15" fmla="*/ 2147483647 h 654"/>
              <a:gd name="T16" fmla="*/ 2147483647 w 572"/>
              <a:gd name="T17" fmla="*/ 2147483647 h 654"/>
              <a:gd name="T18" fmla="*/ 2147483647 w 572"/>
              <a:gd name="T19" fmla="*/ 2147483647 h 654"/>
              <a:gd name="T20" fmla="*/ 2147483647 w 572"/>
              <a:gd name="T21" fmla="*/ 2147483647 h 654"/>
              <a:gd name="T22" fmla="*/ 2147483647 w 572"/>
              <a:gd name="T23" fmla="*/ 0 h 654"/>
              <a:gd name="T24" fmla="*/ 2147483647 w 572"/>
              <a:gd name="T25" fmla="*/ 2147483647 h 6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2" h="654">
                <a:moveTo>
                  <a:pt x="54" y="10"/>
                </a:moveTo>
                <a:lnTo>
                  <a:pt x="0" y="373"/>
                </a:lnTo>
                <a:lnTo>
                  <a:pt x="173" y="383"/>
                </a:lnTo>
                <a:lnTo>
                  <a:pt x="308" y="567"/>
                </a:lnTo>
                <a:lnTo>
                  <a:pt x="330" y="637"/>
                </a:lnTo>
                <a:lnTo>
                  <a:pt x="487" y="654"/>
                </a:lnTo>
                <a:lnTo>
                  <a:pt x="572" y="462"/>
                </a:lnTo>
                <a:lnTo>
                  <a:pt x="503" y="270"/>
                </a:lnTo>
                <a:lnTo>
                  <a:pt x="400" y="64"/>
                </a:lnTo>
                <a:lnTo>
                  <a:pt x="297" y="43"/>
                </a:lnTo>
                <a:lnTo>
                  <a:pt x="188" y="78"/>
                </a:lnTo>
                <a:lnTo>
                  <a:pt x="141" y="0"/>
                </a:lnTo>
                <a:lnTo>
                  <a:pt x="54" y="10"/>
                </a:lnTo>
                <a:close/>
              </a:path>
            </a:pathLst>
          </a:custGeom>
          <a:solidFill>
            <a:srgbClr val="FFFF00"/>
          </a:solidFill>
          <a:ln w="9525">
            <a:solidFill>
              <a:srgbClr val="FFFF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4367" name="Text Box 31"/>
          <p:cNvSpPr txBox="1">
            <a:spLocks noChangeArrowheads="1"/>
          </p:cNvSpPr>
          <p:nvPr/>
        </p:nvSpPr>
        <p:spPr bwMode="auto">
          <a:xfrm>
            <a:off x="4800601" y="6092826"/>
            <a:ext cx="2879725" cy="385763"/>
          </a:xfrm>
          <a:prstGeom prst="rect">
            <a:avLst/>
          </a:prstGeom>
          <a:solidFill>
            <a:srgbClr val="FFFF99"/>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lvl1pPr>
              <a:defRPr sz="2400" b="1">
                <a:solidFill>
                  <a:schemeClr val="tx1"/>
                </a:solidFill>
                <a:latin typeface="Arial" charset="0"/>
                <a:ea typeface="ＭＳ Ｐゴシック" charset="0"/>
              </a:defRPr>
            </a:lvl1pPr>
            <a:lvl2pPr>
              <a:defRPr sz="2000" b="1">
                <a:solidFill>
                  <a:schemeClr val="hlink"/>
                </a:solidFill>
                <a:latin typeface="Arial" charset="0"/>
                <a:ea typeface="ＭＳ Ｐゴシック" charset="0"/>
              </a:defRPr>
            </a:lvl2pPr>
            <a:lvl3pPr>
              <a:defRPr b="1">
                <a:solidFill>
                  <a:schemeClr val="tx1"/>
                </a:solidFill>
                <a:latin typeface="Arial" charset="0"/>
                <a:ea typeface="ＭＳ Ｐゴシック" charset="0"/>
              </a:defRPr>
            </a:lvl3pPr>
            <a:lvl4pPr>
              <a:defRPr>
                <a:solidFill>
                  <a:srgbClr val="006EB9"/>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Font typeface="Wingdings" charset="0"/>
              <a:defRPr sz="1600">
                <a:solidFill>
                  <a:schemeClr val="tx1"/>
                </a:solidFill>
                <a:latin typeface="Arial" charset="0"/>
                <a:ea typeface="ＭＳ Ｐゴシック" charset="0"/>
              </a:defRPr>
            </a:lvl6pPr>
            <a:lvl7pPr eaLnBrk="0" hangingPunct="0">
              <a:buFont typeface="Wingdings" charset="0"/>
              <a:defRPr sz="1600">
                <a:solidFill>
                  <a:schemeClr val="tx1"/>
                </a:solidFill>
                <a:latin typeface="Arial" charset="0"/>
                <a:ea typeface="ＭＳ Ｐゴシック" charset="0"/>
              </a:defRPr>
            </a:lvl7pPr>
            <a:lvl8pPr eaLnBrk="0" hangingPunct="0">
              <a:buFont typeface="Wingdings" charset="0"/>
              <a:defRPr sz="1600">
                <a:solidFill>
                  <a:schemeClr val="tx1"/>
                </a:solidFill>
                <a:latin typeface="Arial" charset="0"/>
                <a:ea typeface="ＭＳ Ｐゴシック" charset="0"/>
              </a:defRPr>
            </a:lvl8pPr>
            <a:lvl9pPr eaLnBrk="0" hangingPunct="0">
              <a:buFont typeface="Wingdings" charset="0"/>
              <a:defRPr sz="1600">
                <a:solidFill>
                  <a:schemeClr val="tx1"/>
                </a:solidFill>
                <a:latin typeface="Arial" charset="0"/>
                <a:ea typeface="ＭＳ Ｐゴシック" charset="0"/>
              </a:defRPr>
            </a:lvl9pPr>
          </a:lstStyle>
          <a:p>
            <a:pPr algn="ctr">
              <a:spcBef>
                <a:spcPct val="50000"/>
              </a:spcBef>
            </a:pPr>
            <a:r>
              <a:rPr lang="fr-FR" sz="1800" i="1">
                <a:solidFill>
                  <a:srgbClr val="CC0000"/>
                </a:solidFill>
                <a:latin typeface="Calibri" charset="0"/>
                <a:cs typeface="Arial Unicode MS" charset="0"/>
              </a:rPr>
              <a:t>OPEC 72% </a:t>
            </a:r>
          </a:p>
        </p:txBody>
      </p:sp>
      <p:sp>
        <p:nvSpPr>
          <p:cNvPr id="14368" name="Rectangle 32"/>
          <p:cNvSpPr>
            <a:spLocks noChangeArrowheads="1"/>
          </p:cNvSpPr>
          <p:nvPr/>
        </p:nvSpPr>
        <p:spPr bwMode="auto">
          <a:xfrm>
            <a:off x="8040688" y="1557339"/>
            <a:ext cx="2627312" cy="1150937"/>
          </a:xfrm>
          <a:prstGeom prst="rect">
            <a:avLst/>
          </a:prstGeom>
          <a:solidFill>
            <a:srgbClr val="FFFF99"/>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b="1" i="1">
                <a:solidFill>
                  <a:srgbClr val="CC0000"/>
                </a:solidFill>
                <a:latin typeface="Calibri" charset="0"/>
                <a:cs typeface="Arial Unicode MS" charset="0"/>
              </a:rPr>
              <a:t>Total: 1 687 Bbl</a:t>
            </a:r>
          </a:p>
          <a:p>
            <a:pPr algn="ctr"/>
            <a:r>
              <a:rPr lang="fr-FR" b="1" i="1">
                <a:solidFill>
                  <a:srgbClr val="CC0000"/>
                </a:solidFill>
                <a:latin typeface="Calibri" charset="0"/>
                <a:cs typeface="Arial Unicode MS" charset="0"/>
              </a:rPr>
              <a:t>(Incl. Canadian oil sands = </a:t>
            </a:r>
          </a:p>
          <a:p>
            <a:pPr algn="ctr"/>
            <a:r>
              <a:rPr lang="fr-FR" b="1" i="1">
                <a:solidFill>
                  <a:srgbClr val="CC0000"/>
                </a:solidFill>
                <a:latin typeface="Calibri" charset="0"/>
                <a:cs typeface="Arial Unicode MS" charset="0"/>
              </a:rPr>
              <a:t>168 Bbl)</a:t>
            </a:r>
          </a:p>
          <a:p>
            <a:pPr algn="ctr"/>
            <a:r>
              <a:rPr lang="fr-FR" b="1" i="1">
                <a:solidFill>
                  <a:srgbClr val="CC0000"/>
                </a:solidFill>
                <a:latin typeface="Calibri" charset="0"/>
                <a:cs typeface="Arial Unicode MS" charset="0"/>
              </a:rPr>
              <a:t>R/P = 53 ans</a:t>
            </a:r>
          </a:p>
        </p:txBody>
      </p:sp>
      <p:sp>
        <p:nvSpPr>
          <p:cNvPr id="5153" name="Rectangle 33"/>
          <p:cNvSpPr>
            <a:spLocks noChangeArrowheads="1"/>
          </p:cNvSpPr>
          <p:nvPr/>
        </p:nvSpPr>
        <p:spPr bwMode="auto">
          <a:xfrm>
            <a:off x="2279651" y="36515"/>
            <a:ext cx="8318499" cy="1376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itchFamily="2" charset="2"/>
              <a:buChar char="n"/>
              <a:defRPr sz="2400" b="1">
                <a:solidFill>
                  <a:schemeClr val="tx1"/>
                </a:solidFill>
                <a:latin typeface="Arial" charset="0"/>
              </a:defRPr>
            </a:lvl1pPr>
            <a:lvl2pPr marL="742950" indent="-285750">
              <a:spcBef>
                <a:spcPct val="20000"/>
              </a:spcBef>
              <a:buClr>
                <a:srgbClr val="9AB400"/>
              </a:buClr>
              <a:buSzPct val="75000"/>
              <a:buFont typeface="Wingdings" pitchFamily="2" charset="2"/>
              <a:buChar char="n"/>
              <a:defRPr sz="2000" b="1">
                <a:solidFill>
                  <a:schemeClr val="hlink"/>
                </a:solidFill>
                <a:latin typeface="Arial" charset="0"/>
              </a:defRPr>
            </a:lvl2pPr>
            <a:lvl3pPr marL="1143000" indent="-228600">
              <a:spcBef>
                <a:spcPct val="20000"/>
              </a:spcBef>
              <a:buClr>
                <a:schemeClr val="hlink"/>
              </a:buClr>
              <a:buSzPct val="75000"/>
              <a:buFont typeface="Wingdings" pitchFamily="2" charset="2"/>
              <a:buChar char="§"/>
              <a:defRPr b="1">
                <a:solidFill>
                  <a:schemeClr val="tx1"/>
                </a:solidFill>
                <a:latin typeface="Arial" charset="0"/>
              </a:defRPr>
            </a:lvl3pPr>
            <a:lvl4pPr marL="1600200" indent="-228600">
              <a:spcBef>
                <a:spcPct val="20000"/>
              </a:spcBef>
              <a:buClr>
                <a:schemeClr val="folHlink"/>
              </a:buClr>
              <a:buSzPct val="75000"/>
              <a:buFont typeface="Wingdings" pitchFamily="2" charset="2"/>
              <a:buChar char="§"/>
              <a:defRPr>
                <a:solidFill>
                  <a:srgbClr val="006EB9"/>
                </a:solidFill>
                <a:latin typeface="Arial" charset="0"/>
              </a:defRPr>
            </a:lvl4pPr>
            <a:lvl5pPr marL="2057400" indent="-228600">
              <a:spcBef>
                <a:spcPct val="20000"/>
              </a:spcBef>
              <a:buClr>
                <a:schemeClr val="accent1"/>
              </a:buClr>
              <a:buSzPct val="7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defRPr sz="1600">
                <a:solidFill>
                  <a:schemeClr val="tx1"/>
                </a:solidFill>
                <a:latin typeface="Arial" charset="0"/>
              </a:defRPr>
            </a:lvl9pPr>
          </a:lstStyle>
          <a:p>
            <a:pPr>
              <a:spcBef>
                <a:spcPct val="0"/>
              </a:spcBef>
              <a:buClrTx/>
              <a:buSzTx/>
              <a:buFont typeface="Wingdings" pitchFamily="2" charset="2"/>
              <a:buNone/>
              <a:defRPr/>
            </a:pPr>
            <a:r>
              <a:rPr lang="fr-FR" altLang="fr-FR" sz="3200" dirty="0">
                <a:solidFill>
                  <a:schemeClr val="tx2"/>
                </a:solidFill>
                <a:latin typeface="+mj-lt"/>
                <a:ea typeface="+mj-ea"/>
                <a:cs typeface="+mj-cs"/>
              </a:rPr>
              <a:t>            </a:t>
            </a:r>
            <a:r>
              <a:rPr lang="fr-FR" altLang="fr-FR" sz="4400" dirty="0" err="1">
                <a:solidFill>
                  <a:schemeClr val="tx2"/>
                </a:solidFill>
                <a:latin typeface="+mj-lt"/>
                <a:ea typeface="+mj-ea"/>
                <a:cs typeface="+mj-cs"/>
              </a:rPr>
              <a:t>Oil</a:t>
            </a:r>
            <a:r>
              <a:rPr lang="fr-FR" altLang="fr-FR" sz="4400" dirty="0">
                <a:solidFill>
                  <a:schemeClr val="tx2"/>
                </a:solidFill>
                <a:latin typeface="+mj-lt"/>
                <a:ea typeface="+mj-ea"/>
                <a:cs typeface="+mj-cs"/>
              </a:rPr>
              <a:t> </a:t>
            </a:r>
            <a:r>
              <a:rPr lang="fr-FR" altLang="fr-FR" sz="4400" dirty="0" err="1">
                <a:solidFill>
                  <a:schemeClr val="tx2"/>
                </a:solidFill>
                <a:latin typeface="+mj-lt"/>
                <a:ea typeface="+mj-ea"/>
                <a:cs typeface="+mj-cs"/>
              </a:rPr>
              <a:t>proved</a:t>
            </a:r>
            <a:r>
              <a:rPr lang="fr-FR" altLang="fr-FR" sz="4400" dirty="0">
                <a:solidFill>
                  <a:schemeClr val="tx2"/>
                </a:solidFill>
                <a:latin typeface="+mj-lt"/>
                <a:ea typeface="+mj-ea"/>
                <a:cs typeface="+mj-cs"/>
              </a:rPr>
              <a:t> </a:t>
            </a:r>
            <a:r>
              <a:rPr lang="fr-FR" altLang="fr-FR" sz="4400" dirty="0" err="1">
                <a:solidFill>
                  <a:schemeClr val="tx2"/>
                </a:solidFill>
                <a:latin typeface="+mj-lt"/>
                <a:ea typeface="+mj-ea"/>
                <a:cs typeface="+mj-cs"/>
              </a:rPr>
              <a:t>reserves</a:t>
            </a:r>
            <a:endParaRPr lang="fr-FR" altLang="fr-FR" sz="4400" dirty="0">
              <a:solidFill>
                <a:schemeClr val="tx2"/>
              </a:solidFill>
              <a:latin typeface="+mj-lt"/>
              <a:ea typeface="+mj-ea"/>
              <a:cs typeface="+mj-cs"/>
            </a:endParaRPr>
          </a:p>
        </p:txBody>
      </p:sp>
    </p:spTree>
    <p:extLst>
      <p:ext uri="{BB962C8B-B14F-4D97-AF65-F5344CB8AC3E}">
        <p14:creationId xmlns:p14="http://schemas.microsoft.com/office/powerpoint/2010/main" val="41766954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B73A62-1532-2FA6-1D86-63338FBE3A67}"/>
              </a:ext>
            </a:extLst>
          </p:cNvPr>
          <p:cNvSpPr>
            <a:spLocks noGrp="1"/>
          </p:cNvSpPr>
          <p:nvPr>
            <p:ph type="title"/>
          </p:nvPr>
        </p:nvSpPr>
        <p:spPr>
          <a:xfrm>
            <a:off x="1773935" y="-243841"/>
            <a:ext cx="10661905" cy="1618919"/>
          </a:xfrm>
        </p:spPr>
        <p:txBody>
          <a:bodyPr>
            <a:normAutofit/>
          </a:bodyPr>
          <a:lstStyle/>
          <a:p>
            <a:r>
              <a:rPr lang="fr-FR" sz="4000" b="1" dirty="0"/>
              <a:t>Une crise comparable aux chocs pétroliers</a:t>
            </a:r>
          </a:p>
        </p:txBody>
      </p:sp>
      <p:pic>
        <p:nvPicPr>
          <p:cNvPr id="5" name="Espace réservé du contenu 4">
            <a:extLst>
              <a:ext uri="{FF2B5EF4-FFF2-40B4-BE49-F238E27FC236}">
                <a16:creationId xmlns:a16="http://schemas.microsoft.com/office/drawing/2014/main" id="{4ECD878E-4212-F96F-07AF-68467315968A}"/>
              </a:ext>
            </a:extLst>
          </p:cNvPr>
          <p:cNvPicPr>
            <a:picLocks noGrp="1" noChangeAspect="1"/>
          </p:cNvPicPr>
          <p:nvPr>
            <p:ph idx="1"/>
          </p:nvPr>
        </p:nvPicPr>
        <p:blipFill>
          <a:blip r:embed="rId3"/>
          <a:stretch>
            <a:fillRect/>
          </a:stretch>
        </p:blipFill>
        <p:spPr>
          <a:xfrm>
            <a:off x="2024721" y="1375079"/>
            <a:ext cx="9558337" cy="5303519"/>
          </a:xfrm>
        </p:spPr>
      </p:pic>
    </p:spTree>
    <p:extLst>
      <p:ext uri="{BB962C8B-B14F-4D97-AF65-F5344CB8AC3E}">
        <p14:creationId xmlns:p14="http://schemas.microsoft.com/office/powerpoint/2010/main" val="7005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DDF28F60-637D-4B27-8F4C-DC07D55FDDEF}"/>
              </a:ext>
            </a:extLst>
          </p:cNvPr>
          <p:cNvSpPr>
            <a:spLocks noGrp="1"/>
          </p:cNvSpPr>
          <p:nvPr>
            <p:ph idx="10"/>
          </p:nvPr>
        </p:nvSpPr>
        <p:spPr>
          <a:xfrm>
            <a:off x="2927649" y="5348621"/>
            <a:ext cx="8832980" cy="1115566"/>
          </a:xfrm>
        </p:spPr>
        <p:txBody>
          <a:bodyPr>
            <a:normAutofit/>
          </a:bodyPr>
          <a:lstStyle/>
          <a:p>
            <a:r>
              <a:rPr lang="en-US" b="1" i="0" u="none" strike="noStrike" baseline="0" dirty="0">
                <a:solidFill>
                  <a:srgbClr val="000000"/>
                </a:solidFill>
                <a:latin typeface="Helvetica" panose="020B0604020202020204" pitchFamily="34" charset="0"/>
                <a:cs typeface="Helvetica" panose="020B0604020202020204" pitchFamily="34" charset="0"/>
              </a:rPr>
              <a:t>As the largest energy consumer and CO2 emitter in the world, China is key for any global climate solutions, with rising geopolitical tension as the major stumbling block.</a:t>
            </a:r>
            <a:endParaRPr lang="en-US" dirty="0">
              <a:latin typeface="Helvetica" panose="020B0604020202020204" pitchFamily="34" charset="0"/>
              <a:cs typeface="Helvetica" panose="020B0604020202020204" pitchFamily="34" charset="0"/>
            </a:endParaRPr>
          </a:p>
        </p:txBody>
      </p:sp>
      <p:pic>
        <p:nvPicPr>
          <p:cNvPr id="7" name="Espace réservé du contenu 6">
            <a:extLst>
              <a:ext uri="{FF2B5EF4-FFF2-40B4-BE49-F238E27FC236}">
                <a16:creationId xmlns:a16="http://schemas.microsoft.com/office/drawing/2014/main" id="{875FADAF-368D-4FF4-9B49-88A3CC7498AF}"/>
              </a:ext>
            </a:extLst>
          </p:cNvPr>
          <p:cNvPicPr>
            <a:picLocks noGrp="1" noChangeAspect="1"/>
          </p:cNvPicPr>
          <p:nvPr>
            <p:ph idx="1"/>
          </p:nvPr>
        </p:nvPicPr>
        <p:blipFill>
          <a:blip r:embed="rId3"/>
          <a:stretch>
            <a:fillRect/>
          </a:stretch>
        </p:blipFill>
        <p:spPr>
          <a:xfrm>
            <a:off x="2664799" y="804671"/>
            <a:ext cx="10447696" cy="4543949"/>
          </a:xfrm>
        </p:spPr>
      </p:pic>
      <p:sp>
        <p:nvSpPr>
          <p:cNvPr id="3" name="Titre 2">
            <a:extLst>
              <a:ext uri="{FF2B5EF4-FFF2-40B4-BE49-F238E27FC236}">
                <a16:creationId xmlns:a16="http://schemas.microsoft.com/office/drawing/2014/main" id="{4C0D23E6-CC98-4F3B-B8B9-5333F0C4B45D}"/>
              </a:ext>
            </a:extLst>
          </p:cNvPr>
          <p:cNvSpPr>
            <a:spLocks noGrp="1"/>
          </p:cNvSpPr>
          <p:nvPr>
            <p:ph type="title"/>
          </p:nvPr>
        </p:nvSpPr>
        <p:spPr>
          <a:xfrm>
            <a:off x="2432304" y="-310896"/>
            <a:ext cx="10680191" cy="1498641"/>
          </a:xfrm>
        </p:spPr>
        <p:txBody>
          <a:bodyPr>
            <a:noAutofit/>
          </a:bodyPr>
          <a:lstStyle/>
          <a:p>
            <a:r>
              <a:rPr lang="en-US" b="1" dirty="0">
                <a:solidFill>
                  <a:schemeClr val="tx2"/>
                </a:solidFill>
              </a:rPr>
              <a:t>La Chine, un </a:t>
            </a:r>
            <a:r>
              <a:rPr lang="en-US" b="1" dirty="0" err="1">
                <a:solidFill>
                  <a:schemeClr val="tx2"/>
                </a:solidFill>
              </a:rPr>
              <a:t>acteur</a:t>
            </a:r>
            <a:r>
              <a:rPr lang="en-US" b="1" dirty="0">
                <a:solidFill>
                  <a:schemeClr val="tx2"/>
                </a:solidFill>
              </a:rPr>
              <a:t> </a:t>
            </a:r>
            <a:r>
              <a:rPr lang="en-US" b="1" dirty="0" err="1">
                <a:solidFill>
                  <a:schemeClr val="tx2"/>
                </a:solidFill>
              </a:rPr>
              <a:t>incontournable</a:t>
            </a:r>
            <a:endParaRPr lang="en-US" b="1" dirty="0">
              <a:solidFill>
                <a:schemeClr val="tx2"/>
              </a:solidFill>
            </a:endParaRPr>
          </a:p>
        </p:txBody>
      </p:sp>
    </p:spTree>
    <p:extLst>
      <p:ext uri="{BB962C8B-B14F-4D97-AF65-F5344CB8AC3E}">
        <p14:creationId xmlns:p14="http://schemas.microsoft.com/office/powerpoint/2010/main" val="30568928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7423EB7-45E5-9E68-3279-2F61EE2972A0}"/>
              </a:ext>
            </a:extLst>
          </p:cNvPr>
          <p:cNvSpPr>
            <a:spLocks noGrp="1"/>
          </p:cNvSpPr>
          <p:nvPr>
            <p:ph type="title"/>
          </p:nvPr>
        </p:nvSpPr>
        <p:spPr>
          <a:xfrm>
            <a:off x="1755648" y="179402"/>
            <a:ext cx="13094209" cy="749870"/>
          </a:xfrm>
        </p:spPr>
        <p:txBody>
          <a:bodyPr>
            <a:normAutofit/>
          </a:bodyPr>
          <a:lstStyle/>
          <a:p>
            <a:r>
              <a:rPr lang="en-US" sz="3600" b="1" dirty="0" err="1"/>
              <a:t>Rôle</a:t>
            </a:r>
            <a:r>
              <a:rPr lang="en-US" sz="3600" b="1" dirty="0"/>
              <a:t> de la Chine dans la transition </a:t>
            </a:r>
            <a:r>
              <a:rPr lang="en-US" sz="3600" b="1" dirty="0" err="1"/>
              <a:t>énergétique</a:t>
            </a:r>
            <a:r>
              <a:rPr lang="en-US" sz="3600" b="1" dirty="0"/>
              <a:t>?</a:t>
            </a:r>
          </a:p>
        </p:txBody>
      </p:sp>
      <p:pic>
        <p:nvPicPr>
          <p:cNvPr id="4" name="Image 3" descr="Une image contenant texte, capture d’écran, Tracé, diagramme&#10;&#10;Description générée automatiquement">
            <a:extLst>
              <a:ext uri="{FF2B5EF4-FFF2-40B4-BE49-F238E27FC236}">
                <a16:creationId xmlns:a16="http://schemas.microsoft.com/office/drawing/2014/main" id="{3AF1A0E9-9F52-7EAC-00CB-9130FCEBBF4F}"/>
              </a:ext>
            </a:extLst>
          </p:cNvPr>
          <p:cNvPicPr>
            <a:picLocks noChangeAspect="1"/>
          </p:cNvPicPr>
          <p:nvPr/>
        </p:nvPicPr>
        <p:blipFill>
          <a:blip r:embed="rId3"/>
          <a:stretch>
            <a:fillRect/>
          </a:stretch>
        </p:blipFill>
        <p:spPr>
          <a:xfrm>
            <a:off x="2024720" y="929272"/>
            <a:ext cx="11855872" cy="5749326"/>
          </a:xfrm>
          <a:prstGeom prst="rect">
            <a:avLst/>
          </a:prstGeom>
          <a:noFill/>
        </p:spPr>
      </p:pic>
    </p:spTree>
    <p:extLst>
      <p:ext uri="{BB962C8B-B14F-4D97-AF65-F5344CB8AC3E}">
        <p14:creationId xmlns:p14="http://schemas.microsoft.com/office/powerpoint/2010/main" val="4171722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1BF6CD3-D7B9-5064-C723-CA7ACA7A9E35}"/>
              </a:ext>
            </a:extLst>
          </p:cNvPr>
          <p:cNvSpPr>
            <a:spLocks noGrp="1"/>
          </p:cNvSpPr>
          <p:nvPr>
            <p:ph type="title"/>
          </p:nvPr>
        </p:nvSpPr>
        <p:spPr>
          <a:xfrm>
            <a:off x="2024721" y="179402"/>
            <a:ext cx="11947311" cy="749870"/>
          </a:xfrm>
        </p:spPr>
        <p:txBody>
          <a:bodyPr>
            <a:noAutofit/>
          </a:bodyPr>
          <a:lstStyle/>
          <a:p>
            <a:r>
              <a:rPr lang="en-US" sz="4000" b="1" dirty="0"/>
              <a:t>Des exportations de </a:t>
            </a:r>
            <a:r>
              <a:rPr lang="en-US" sz="4000" b="1" dirty="0" err="1"/>
              <a:t>pétrole</a:t>
            </a:r>
            <a:r>
              <a:rPr lang="en-US" sz="4000" b="1" dirty="0"/>
              <a:t> russe stables</a:t>
            </a:r>
          </a:p>
        </p:txBody>
      </p:sp>
      <p:pic>
        <p:nvPicPr>
          <p:cNvPr id="4" name="Image 3" descr="Une image contenant texte, Tracé, Police, ligne&#10;&#10;Description générée automatiquement">
            <a:extLst>
              <a:ext uri="{FF2B5EF4-FFF2-40B4-BE49-F238E27FC236}">
                <a16:creationId xmlns:a16="http://schemas.microsoft.com/office/drawing/2014/main" id="{B0BB1AF9-53FD-F47D-93C1-AB1647A16172}"/>
              </a:ext>
            </a:extLst>
          </p:cNvPr>
          <p:cNvPicPr>
            <a:picLocks noChangeAspect="1"/>
          </p:cNvPicPr>
          <p:nvPr/>
        </p:nvPicPr>
        <p:blipFill>
          <a:blip r:embed="rId3"/>
          <a:stretch>
            <a:fillRect/>
          </a:stretch>
        </p:blipFill>
        <p:spPr>
          <a:xfrm>
            <a:off x="2024720" y="1115568"/>
            <a:ext cx="12221632" cy="5563030"/>
          </a:xfrm>
          <a:prstGeom prst="rect">
            <a:avLst/>
          </a:prstGeom>
          <a:noFill/>
        </p:spPr>
      </p:pic>
    </p:spTree>
    <p:extLst>
      <p:ext uri="{BB962C8B-B14F-4D97-AF65-F5344CB8AC3E}">
        <p14:creationId xmlns:p14="http://schemas.microsoft.com/office/powerpoint/2010/main" val="2923405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DC5ED5-6367-6D65-3194-8FCD17265634}"/>
              </a:ext>
            </a:extLst>
          </p:cNvPr>
          <p:cNvSpPr>
            <a:spLocks noGrp="1"/>
          </p:cNvSpPr>
          <p:nvPr>
            <p:ph type="title"/>
          </p:nvPr>
        </p:nvSpPr>
        <p:spPr>
          <a:xfrm>
            <a:off x="1810513" y="179402"/>
            <a:ext cx="13478256" cy="749870"/>
          </a:xfrm>
        </p:spPr>
        <p:txBody>
          <a:bodyPr>
            <a:normAutofit/>
          </a:bodyPr>
          <a:lstStyle/>
          <a:p>
            <a:r>
              <a:rPr lang="fr-FR" sz="3200" b="1" dirty="0"/>
              <a:t>Les Etats Unis, leaders mondiaux du marché pétrolier </a:t>
            </a:r>
          </a:p>
        </p:txBody>
      </p:sp>
      <p:pic>
        <p:nvPicPr>
          <p:cNvPr id="5" name="Espace réservé du contenu 4" descr="Une image contenant texte, Tracé, capture d’écran, ligne&#10;&#10;Description générée automatiquement">
            <a:extLst>
              <a:ext uri="{FF2B5EF4-FFF2-40B4-BE49-F238E27FC236}">
                <a16:creationId xmlns:a16="http://schemas.microsoft.com/office/drawing/2014/main" id="{0A9E6750-979F-BC45-267E-C163965F3C7B}"/>
              </a:ext>
            </a:extLst>
          </p:cNvPr>
          <p:cNvPicPr>
            <a:picLocks noGrp="1" noChangeAspect="1"/>
          </p:cNvPicPr>
          <p:nvPr>
            <p:ph idx="1"/>
          </p:nvPr>
        </p:nvPicPr>
        <p:blipFill>
          <a:blip r:embed="rId3"/>
          <a:stretch>
            <a:fillRect/>
          </a:stretch>
        </p:blipFill>
        <p:spPr>
          <a:xfrm>
            <a:off x="1810513" y="929272"/>
            <a:ext cx="10381487" cy="5434952"/>
          </a:xfrm>
        </p:spPr>
      </p:pic>
    </p:spTree>
    <p:extLst>
      <p:ext uri="{BB962C8B-B14F-4D97-AF65-F5344CB8AC3E}">
        <p14:creationId xmlns:p14="http://schemas.microsoft.com/office/powerpoint/2010/main" val="30393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27DAD-2B8D-76C7-B541-BB232FB46E04}"/>
              </a:ext>
            </a:extLst>
          </p:cNvPr>
          <p:cNvSpPr>
            <a:spLocks noGrp="1"/>
          </p:cNvSpPr>
          <p:nvPr>
            <p:ph type="title"/>
          </p:nvPr>
        </p:nvSpPr>
        <p:spPr>
          <a:xfrm>
            <a:off x="1967540" y="0"/>
            <a:ext cx="9793088" cy="1150058"/>
          </a:xfrm>
        </p:spPr>
        <p:txBody>
          <a:bodyPr/>
          <a:lstStyle/>
          <a:p>
            <a:r>
              <a:rPr lang="fr-FR" b="1" dirty="0"/>
              <a:t>  Les US un acteur majeur du GNL</a:t>
            </a:r>
          </a:p>
        </p:txBody>
      </p:sp>
      <p:graphicFrame>
        <p:nvGraphicFramePr>
          <p:cNvPr id="3" name="Chart 11">
            <a:extLst>
              <a:ext uri="{FF2B5EF4-FFF2-40B4-BE49-F238E27FC236}">
                <a16:creationId xmlns:a16="http://schemas.microsoft.com/office/drawing/2014/main" id="{32840B70-D86E-41BD-6772-3DEB391E0837}"/>
              </a:ext>
            </a:extLst>
          </p:cNvPr>
          <p:cNvGraphicFramePr/>
          <p:nvPr/>
        </p:nvGraphicFramePr>
        <p:xfrm>
          <a:off x="2189018" y="1498060"/>
          <a:ext cx="9793088" cy="48832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822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2A08126-A86F-4D15-9518-D70CA024D874}"/>
              </a:ext>
            </a:extLst>
          </p:cNvPr>
          <p:cNvSpPr>
            <a:spLocks noGrp="1"/>
          </p:cNvSpPr>
          <p:nvPr>
            <p:ph idx="1"/>
          </p:nvPr>
        </p:nvSpPr>
        <p:spPr>
          <a:xfrm>
            <a:off x="1789889" y="1692613"/>
            <a:ext cx="10214043" cy="4995129"/>
          </a:xfrm>
        </p:spPr>
        <p:txBody>
          <a:bodyPr>
            <a:normAutofit/>
          </a:bodyPr>
          <a:lstStyle/>
          <a:p>
            <a:pPr marL="0" indent="0" algn="just">
              <a:buNone/>
            </a:pPr>
            <a:r>
              <a:rPr lang="fr-FR" dirty="0">
                <a:latin typeface="Helvetica" panose="020B0604020202020204" pitchFamily="34" charset="0"/>
                <a:cs typeface="Helvetica" panose="020B0604020202020204" pitchFamily="34" charset="0"/>
              </a:rPr>
              <a:t>-</a:t>
            </a:r>
            <a:r>
              <a:rPr lang="fr-FR" sz="2800" dirty="0">
                <a:latin typeface="Helvetica" panose="020B0604020202020204" pitchFamily="34" charset="0"/>
                <a:cs typeface="Helvetica" panose="020B0604020202020204" pitchFamily="34" charset="0"/>
              </a:rPr>
              <a:t>12 avril 2020:  « </a:t>
            </a:r>
            <a:r>
              <a:rPr lang="fr-FR" sz="2800" i="1" dirty="0">
                <a:latin typeface="Helvetica" panose="020B0604020202020204" pitchFamily="34" charset="0"/>
                <a:cs typeface="Helvetica" panose="020B0604020202020204" pitchFamily="34" charset="0"/>
              </a:rPr>
              <a:t>Big </a:t>
            </a:r>
            <a:r>
              <a:rPr lang="fr-FR" sz="2800" i="1" dirty="0" err="1">
                <a:latin typeface="Helvetica" panose="020B0604020202020204" pitchFamily="34" charset="0"/>
                <a:cs typeface="Helvetica" panose="020B0604020202020204" pitchFamily="34" charset="0"/>
              </a:rPr>
              <a:t>Oil</a:t>
            </a:r>
            <a:r>
              <a:rPr lang="fr-FR" sz="2800" i="1" dirty="0">
                <a:latin typeface="Helvetica" panose="020B0604020202020204" pitchFamily="34" charset="0"/>
                <a:cs typeface="Helvetica" panose="020B0604020202020204" pitchFamily="34" charset="0"/>
              </a:rPr>
              <a:t> Deal </a:t>
            </a:r>
            <a:r>
              <a:rPr lang="fr-FR" sz="2800" dirty="0">
                <a:latin typeface="Helvetica" panose="020B0604020202020204" pitchFamily="34" charset="0"/>
                <a:cs typeface="Helvetica" panose="020B0604020202020204" pitchFamily="34" charset="0"/>
              </a:rPr>
              <a:t>», baisse de production OPEP + de 9,7 Mb/j en mai juin, puis 7,7 jusqu’en décembre</a:t>
            </a:r>
          </a:p>
          <a:p>
            <a:pPr marL="0" indent="0" algn="just">
              <a:buNone/>
            </a:pPr>
            <a:r>
              <a:rPr lang="fr-FR" sz="2800" dirty="0">
                <a:latin typeface="Helvetica" panose="020B0604020202020204" pitchFamily="34" charset="0"/>
                <a:cs typeface="Helvetica" panose="020B0604020202020204" pitchFamily="34" charset="0"/>
              </a:rPr>
              <a:t>-accord sur une augmentation limitée de production de 0,4 Mb/j par 3 fois en 2021 et 2022</a:t>
            </a:r>
          </a:p>
          <a:p>
            <a:pPr marL="0" indent="0" algn="just">
              <a:buNone/>
            </a:pPr>
            <a:r>
              <a:rPr lang="fr-FR" sz="2800" dirty="0">
                <a:latin typeface="Helvetica" panose="020B0604020202020204" pitchFamily="34" charset="0"/>
                <a:cs typeface="Helvetica" panose="020B0604020202020204" pitchFamily="34" charset="0"/>
              </a:rPr>
              <a:t>-réduction des quotas le 5 octobre de 2Mb/j</a:t>
            </a:r>
          </a:p>
          <a:p>
            <a:pPr marL="0" indent="0" algn="just">
              <a:buNone/>
            </a:pPr>
            <a:r>
              <a:rPr lang="fr-FR" sz="2800" dirty="0">
                <a:latin typeface="Helvetica" panose="020B0604020202020204" pitchFamily="34" charset="0"/>
                <a:cs typeface="Helvetica" panose="020B0604020202020204" pitchFamily="34" charset="0"/>
              </a:rPr>
              <a:t>-les deux principes affichés par les saoudiens</a:t>
            </a:r>
          </a:p>
          <a:p>
            <a:pPr marL="0" indent="0" algn="just">
              <a:buNone/>
            </a:pPr>
            <a:r>
              <a:rPr lang="fr-FR" sz="2800" dirty="0">
                <a:latin typeface="Helvetica" panose="020B0604020202020204" pitchFamily="34" charset="0"/>
                <a:cs typeface="Helvetica" panose="020B0604020202020204" pitchFamily="34" charset="0"/>
              </a:rPr>
              <a:t>-réduction supplémentaire des quotas le 2 avril de 1,5 Mb/j</a:t>
            </a:r>
          </a:p>
          <a:p>
            <a:pPr marL="0" indent="0" algn="just">
              <a:buNone/>
            </a:pPr>
            <a:r>
              <a:rPr lang="fr-FR" dirty="0">
                <a:latin typeface="Helvetica" panose="020B0604020202020204" pitchFamily="34" charset="0"/>
                <a:cs typeface="Helvetica" panose="020B0604020202020204" pitchFamily="34" charset="0"/>
              </a:rPr>
              <a:t>-</a:t>
            </a:r>
            <a:r>
              <a:rPr lang="fr-FR" sz="2800" dirty="0">
                <a:latin typeface="Helvetica" panose="020B0604020202020204" pitchFamily="34" charset="0"/>
                <a:cs typeface="Helvetica" panose="020B0604020202020204" pitchFamily="34" charset="0"/>
              </a:rPr>
              <a:t>réduction unilatérale de 1 Mb/j de l’Arabie Saoudite le 4 juin</a:t>
            </a:r>
          </a:p>
        </p:txBody>
      </p:sp>
      <p:sp>
        <p:nvSpPr>
          <p:cNvPr id="4" name="Espace réservé du pied de page 3">
            <a:extLst>
              <a:ext uri="{FF2B5EF4-FFF2-40B4-BE49-F238E27FC236}">
                <a16:creationId xmlns:a16="http://schemas.microsoft.com/office/drawing/2014/main" id="{597CB4B9-7224-4B58-8778-31A5A84906C1}"/>
              </a:ext>
            </a:extLst>
          </p:cNvPr>
          <p:cNvSpPr>
            <a:spLocks noGrp="1"/>
          </p:cNvSpPr>
          <p:nvPr>
            <p:ph type="ftr" sz="quarter" idx="11"/>
          </p:nvPr>
        </p:nvSpPr>
        <p:spPr>
          <a:xfrm>
            <a:off x="5562600" y="6356351"/>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 name="Titre 5">
            <a:extLst>
              <a:ext uri="{FF2B5EF4-FFF2-40B4-BE49-F238E27FC236}">
                <a16:creationId xmlns:a16="http://schemas.microsoft.com/office/drawing/2014/main" id="{5CB21F56-71E5-CC47-2FB0-EDB1C923C697}"/>
              </a:ext>
            </a:extLst>
          </p:cNvPr>
          <p:cNvSpPr>
            <a:spLocks noGrp="1"/>
          </p:cNvSpPr>
          <p:nvPr>
            <p:ph type="title"/>
          </p:nvPr>
        </p:nvSpPr>
        <p:spPr>
          <a:xfrm>
            <a:off x="2024721" y="179402"/>
            <a:ext cx="9979211" cy="749870"/>
          </a:xfrm>
        </p:spPr>
        <p:txBody>
          <a:bodyPr>
            <a:normAutofit fontScale="90000"/>
          </a:bodyPr>
          <a:lstStyle/>
          <a:p>
            <a:r>
              <a:rPr lang="fr-FR" b="1" dirty="0"/>
              <a:t>Reprise en main du marché par l’OPEP+</a:t>
            </a:r>
          </a:p>
        </p:txBody>
      </p:sp>
    </p:spTree>
    <p:extLst>
      <p:ext uri="{BB962C8B-B14F-4D97-AF65-F5344CB8AC3E}">
        <p14:creationId xmlns:p14="http://schemas.microsoft.com/office/powerpoint/2010/main" val="30829473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nq5Tjb5Q8e9bDOgAGV4gA"/>
</p:tagLst>
</file>

<file path=ppt/theme/theme1.xml><?xml version="1.0" encoding="utf-8"?>
<a:theme xmlns:a="http://schemas.openxmlformats.org/drawingml/2006/main" name="WEC_PowerPoint_template_for MCs_2_9_13">
  <a:themeElements>
    <a:clrScheme name="WEC-PrimaryColours">
      <a:dk1>
        <a:srgbClr val="165788"/>
      </a:dk1>
      <a:lt1>
        <a:sysClr val="window" lastClr="FFFFFF"/>
      </a:lt1>
      <a:dk2>
        <a:srgbClr val="1F497D"/>
      </a:dk2>
      <a:lt2>
        <a:srgbClr val="FFFFFF"/>
      </a:lt2>
      <a:accent1>
        <a:srgbClr val="165788"/>
      </a:accent1>
      <a:accent2>
        <a:srgbClr val="E98300"/>
      </a:accent2>
      <a:accent3>
        <a:srgbClr val="8B8D8E"/>
      </a:accent3>
      <a:accent4>
        <a:srgbClr val="8BABC3"/>
      </a:accent4>
      <a:accent5>
        <a:srgbClr val="F4C180"/>
      </a:accent5>
      <a:accent6>
        <a:srgbClr val="C5C6C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smtClean="0">
            <a:solidFill>
              <a:schemeClr val="tx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47064</TotalTime>
  <Words>2252</Words>
  <Application>Microsoft Macintosh PowerPoint</Application>
  <PresentationFormat>Grand écran</PresentationFormat>
  <Paragraphs>129</Paragraphs>
  <Slides>12</Slides>
  <Notes>12</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25" baseType="lpstr">
      <vt:lpstr>Arial Unicode MS</vt:lpstr>
      <vt:lpstr>ＭＳ Ｐゴシック</vt:lpstr>
      <vt:lpstr>Arial</vt:lpstr>
      <vt:lpstr>Calibri</vt:lpstr>
      <vt:lpstr>Century Gothic</vt:lpstr>
      <vt:lpstr>Helvetica</vt:lpstr>
      <vt:lpstr>Helvetica Neue</vt:lpstr>
      <vt:lpstr>Helvetica Neue Light</vt:lpstr>
      <vt:lpstr>Lucida Grande</vt:lpstr>
      <vt:lpstr>Tw Cen MT</vt:lpstr>
      <vt:lpstr>Wingdings</vt:lpstr>
      <vt:lpstr>WEC_PowerPoint_template_for MCs_2_9_13</vt:lpstr>
      <vt:lpstr>Diapositive think-cell</vt:lpstr>
      <vt:lpstr>Un monde énergétique en crise</vt:lpstr>
      <vt:lpstr>Présentation PowerPoint</vt:lpstr>
      <vt:lpstr>Une crise comparable aux chocs pétroliers</vt:lpstr>
      <vt:lpstr>La Chine, un acteur incontournable</vt:lpstr>
      <vt:lpstr>Rôle de la Chine dans la transition énergétique?</vt:lpstr>
      <vt:lpstr>Des exportations de pétrole russe stables</vt:lpstr>
      <vt:lpstr>Les Etats Unis, leaders mondiaux du marché pétrolier </vt:lpstr>
      <vt:lpstr>  Les US un acteur majeur du GNL</vt:lpstr>
      <vt:lpstr>Reprise en main du marché par l’OPEP+</vt:lpstr>
      <vt:lpstr>     La politique allemande: une fuite en avant</vt:lpstr>
      <vt:lpstr>Dépendance aux métaux/énergies fossiles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monde énergétique bouleversé</dc:title>
  <dc:creator>Olivier APPERT</dc:creator>
  <cp:lastModifiedBy>Anne Etchegoyen</cp:lastModifiedBy>
  <cp:revision>261</cp:revision>
  <cp:lastPrinted>2024-02-08T15:58:23Z</cp:lastPrinted>
  <dcterms:created xsi:type="dcterms:W3CDTF">2020-06-03T09:15:54Z</dcterms:created>
  <dcterms:modified xsi:type="dcterms:W3CDTF">2024-02-27T10:22:42Z</dcterms:modified>
</cp:coreProperties>
</file>