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4">
  <p:sldMasterIdLst>
    <p:sldMasterId id="2147483667" r:id="rId1"/>
    <p:sldMasterId id="2147483828" r:id="rId2"/>
  </p:sldMasterIdLst>
  <p:notesMasterIdLst>
    <p:notesMasterId r:id="rId13"/>
  </p:notesMasterIdLst>
  <p:handoutMasterIdLst>
    <p:handoutMasterId r:id="rId14"/>
  </p:handoutMasterIdLst>
  <p:sldIdLst>
    <p:sldId id="331" r:id="rId3"/>
    <p:sldId id="343" r:id="rId4"/>
    <p:sldId id="595" r:id="rId5"/>
    <p:sldId id="597" r:id="rId6"/>
    <p:sldId id="583" r:id="rId7"/>
    <p:sldId id="600" r:id="rId8"/>
    <p:sldId id="509" r:id="rId9"/>
    <p:sldId id="510" r:id="rId10"/>
    <p:sldId id="511" r:id="rId11"/>
    <p:sldId id="512" r:id="rId12"/>
  </p:sldIdLst>
  <p:sldSz cx="9144000" cy="5143500" type="screen16x9"/>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GOUVERNEMENT" id="{0B896E98-F45E-4768-8620-EDDF394BE181}">
          <p14:sldIdLst>
            <p14:sldId id="331"/>
            <p14:sldId id="343"/>
            <p14:sldId id="595"/>
            <p14:sldId id="597"/>
            <p14:sldId id="583"/>
            <p14:sldId id="600"/>
            <p14:sldId id="509"/>
            <p14:sldId id="510"/>
            <p14:sldId id="511"/>
            <p14:sldId id="512"/>
          </p14:sldIdLst>
        </p14:section>
      </p14:sectionLst>
    </p:ext>
    <p:ext uri="{EFAFB233-063F-42B5-8137-9DF3F51BA10A}">
      <p15:sldGuideLst xmlns:p15="http://schemas.microsoft.com/office/powerpoint/2012/main">
        <p15:guide id="1" orient="horz" pos="1620">
          <p15:clr>
            <a:srgbClr val="A4A3A4"/>
          </p15:clr>
        </p15:guide>
        <p15:guide id="2" orient="horz" pos="191">
          <p15:clr>
            <a:srgbClr val="A4A3A4"/>
          </p15:clr>
        </p15:guide>
        <p15:guide id="3" orient="horz" pos="854">
          <p15:clr>
            <a:srgbClr val="A4A3A4"/>
          </p15:clr>
        </p15:guide>
        <p15:guide id="4" orient="horz" pos="821">
          <p15:clr>
            <a:srgbClr val="A4A3A4"/>
          </p15:clr>
        </p15:guide>
        <p15:guide id="5" orient="horz" pos="3049">
          <p15:clr>
            <a:srgbClr val="A4A3A4"/>
          </p15:clr>
        </p15:guide>
        <p15:guide id="6" orient="horz" pos="3151">
          <p15:clr>
            <a:srgbClr val="A4A3A4"/>
          </p15:clr>
        </p15:guide>
        <p15:guide id="7" pos="2880">
          <p15:clr>
            <a:srgbClr val="A4A3A4"/>
          </p15:clr>
        </p15:guide>
        <p15:guide id="8" pos="476">
          <p15:clr>
            <a:srgbClr val="A4A3A4"/>
          </p15:clr>
        </p15:guide>
        <p15:guide id="9" pos="5193">
          <p15:clr>
            <a:srgbClr val="A4A3A4"/>
          </p15:clr>
        </p15:guide>
        <p15:guide id="10" pos="546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ILPAIN Gabin" initials="GG" lastIdx="3" clrIdx="0">
    <p:extLst>
      <p:ext uri="{19B8F6BF-5375-455C-9EA6-DF929625EA0E}">
        <p15:presenceInfo xmlns:p15="http://schemas.microsoft.com/office/powerpoint/2012/main" userId="S-1-5-21-2043104406-512064258-1538882281-242082" providerId="AD"/>
      </p:ext>
    </p:extLst>
  </p:cmAuthor>
  <p:cmAuthor id="2" name="GIESECKE Carl" initials="GC" lastIdx="11" clrIdx="1">
    <p:extLst>
      <p:ext uri="{19B8F6BF-5375-455C-9EA6-DF929625EA0E}">
        <p15:presenceInfo xmlns:p15="http://schemas.microsoft.com/office/powerpoint/2012/main" userId="S-1-5-21-2043104406-512064258-1538882281-24813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3768"/>
    <a:srgbClr val="1500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229" autoAdjust="0"/>
    <p:restoredTop sz="94660"/>
  </p:normalViewPr>
  <p:slideViewPr>
    <p:cSldViewPr showGuides="1">
      <p:cViewPr varScale="1">
        <p:scale>
          <a:sx n="171" d="100"/>
          <a:sy n="171" d="100"/>
        </p:scale>
        <p:origin x="616" y="168"/>
      </p:cViewPr>
      <p:guideLst>
        <p:guide orient="horz" pos="1620"/>
        <p:guide orient="horz" pos="191"/>
        <p:guide orient="horz" pos="854"/>
        <p:guide orient="horz" pos="821"/>
        <p:guide orient="horz" pos="3049"/>
        <p:guide orient="horz" pos="3151"/>
        <p:guide pos="2880"/>
        <p:guide pos="476"/>
        <p:guide pos="5193"/>
        <p:guide pos="5465"/>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B5BD56C-1DE8-4B44-A851-254DB627F7F5}"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fr-FR"/>
        </a:p>
      </dgm:t>
    </dgm:pt>
    <dgm:pt modelId="{2D26AA19-C4F3-4C9B-8532-DCF8F334714F}">
      <dgm:prSet phldrT="[Texte]"/>
      <dgm:spPr/>
      <dgm:t>
        <a:bodyPr/>
        <a:lstStyle/>
        <a:p>
          <a:r>
            <a:rPr lang="fr-FR" b="1" dirty="0"/>
            <a:t>Automne 2022</a:t>
          </a:r>
        </a:p>
      </dgm:t>
    </dgm:pt>
    <dgm:pt modelId="{8CAD7E79-54F1-491E-B071-C4C7588782DD}" type="parTrans" cxnId="{BBE524F1-F744-4ED0-8748-370BB36BDB00}">
      <dgm:prSet/>
      <dgm:spPr/>
      <dgm:t>
        <a:bodyPr/>
        <a:lstStyle/>
        <a:p>
          <a:endParaRPr lang="fr-FR"/>
        </a:p>
      </dgm:t>
    </dgm:pt>
    <dgm:pt modelId="{78F2D3EC-C3FB-43B2-A631-533676BAEED2}" type="sibTrans" cxnId="{BBE524F1-F744-4ED0-8748-370BB36BDB00}">
      <dgm:prSet/>
      <dgm:spPr/>
      <dgm:t>
        <a:bodyPr/>
        <a:lstStyle/>
        <a:p>
          <a:endParaRPr lang="fr-FR"/>
        </a:p>
      </dgm:t>
    </dgm:pt>
    <dgm:pt modelId="{40C945CF-9DBE-4AE4-AE8A-F400A08528A9}">
      <dgm:prSet phldrT="[Texte]"/>
      <dgm:spPr/>
      <dgm:t>
        <a:bodyPr/>
        <a:lstStyle/>
        <a:p>
          <a:r>
            <a:rPr lang="fr-FR" b="1" dirty="0"/>
            <a:t>Mars 2022</a:t>
          </a:r>
        </a:p>
      </dgm:t>
    </dgm:pt>
    <dgm:pt modelId="{4E4118E8-B1CB-4487-B4B8-EAEDDAB1667F}" type="parTrans" cxnId="{61E7086D-7FF2-4F2C-938E-D53B2EE0F368}">
      <dgm:prSet/>
      <dgm:spPr/>
      <dgm:t>
        <a:bodyPr/>
        <a:lstStyle/>
        <a:p>
          <a:endParaRPr lang="fr-FR"/>
        </a:p>
      </dgm:t>
    </dgm:pt>
    <dgm:pt modelId="{3C33EBBE-5CC1-47E1-AE2C-CE3706ED2B5B}" type="sibTrans" cxnId="{61E7086D-7FF2-4F2C-938E-D53B2EE0F368}">
      <dgm:prSet/>
      <dgm:spPr/>
      <dgm:t>
        <a:bodyPr/>
        <a:lstStyle/>
        <a:p>
          <a:endParaRPr lang="fr-FR"/>
        </a:p>
      </dgm:t>
    </dgm:pt>
    <dgm:pt modelId="{990BB665-66F2-4095-AE36-842444BCB6A9}">
      <dgm:prSet phldrT="[Texte]"/>
      <dgm:spPr/>
      <dgm:t>
        <a:bodyPr/>
        <a:lstStyle/>
        <a:p>
          <a:r>
            <a:rPr lang="fr-FR" b="1" dirty="0"/>
            <a:t>Juin 2022</a:t>
          </a:r>
        </a:p>
      </dgm:t>
    </dgm:pt>
    <dgm:pt modelId="{4EAA4BE3-99E5-424A-888A-561872A2B5DF}" type="parTrans" cxnId="{F24DB0EA-F58B-4EBD-87A0-D64B9AC11447}">
      <dgm:prSet/>
      <dgm:spPr/>
      <dgm:t>
        <a:bodyPr/>
        <a:lstStyle/>
        <a:p>
          <a:endParaRPr lang="fr-FR"/>
        </a:p>
      </dgm:t>
    </dgm:pt>
    <dgm:pt modelId="{F98F5193-8B6D-418E-8023-FE58CAAACEC9}" type="sibTrans" cxnId="{F24DB0EA-F58B-4EBD-87A0-D64B9AC11447}">
      <dgm:prSet/>
      <dgm:spPr/>
      <dgm:t>
        <a:bodyPr/>
        <a:lstStyle/>
        <a:p>
          <a:endParaRPr lang="fr-FR"/>
        </a:p>
      </dgm:t>
    </dgm:pt>
    <dgm:pt modelId="{C0D9DFBB-2B56-49AA-8714-795BD91BE423}" type="pres">
      <dgm:prSet presAssocID="{5B5BD56C-1DE8-4B44-A851-254DB627F7F5}" presName="Name0" presStyleCnt="0">
        <dgm:presLayoutVars>
          <dgm:chMax val="7"/>
          <dgm:chPref val="7"/>
          <dgm:dir/>
          <dgm:animLvl val="lvl"/>
        </dgm:presLayoutVars>
      </dgm:prSet>
      <dgm:spPr/>
    </dgm:pt>
    <dgm:pt modelId="{8B8259F6-D8E7-48C1-B7E0-E2A261B339C5}" type="pres">
      <dgm:prSet presAssocID="{2D26AA19-C4F3-4C9B-8532-DCF8F334714F}" presName="Accent1" presStyleCnt="0"/>
      <dgm:spPr/>
    </dgm:pt>
    <dgm:pt modelId="{D46223B9-98DB-45E2-91C5-3A1E80CA63B7}" type="pres">
      <dgm:prSet presAssocID="{2D26AA19-C4F3-4C9B-8532-DCF8F334714F}" presName="Accent" presStyleLbl="node1" presStyleIdx="0" presStyleCnt="3" custLinFactNeighborX="-2440" custLinFactNeighborY="-8753"/>
      <dgm:spPr/>
    </dgm:pt>
    <dgm:pt modelId="{B93CDAD0-CE3B-4E0C-A7ED-E01839ABD7ED}" type="pres">
      <dgm:prSet presAssocID="{2D26AA19-C4F3-4C9B-8532-DCF8F334714F}" presName="Parent1" presStyleLbl="revTx" presStyleIdx="0" presStyleCnt="3" custLinFactNeighborX="1088" custLinFactNeighborY="-27005">
        <dgm:presLayoutVars>
          <dgm:chMax val="1"/>
          <dgm:chPref val="1"/>
          <dgm:bulletEnabled val="1"/>
        </dgm:presLayoutVars>
      </dgm:prSet>
      <dgm:spPr/>
    </dgm:pt>
    <dgm:pt modelId="{603B637E-A41D-4326-872B-B197E51A45A1}" type="pres">
      <dgm:prSet presAssocID="{40C945CF-9DBE-4AE4-AE8A-F400A08528A9}" presName="Accent2" presStyleCnt="0"/>
      <dgm:spPr/>
    </dgm:pt>
    <dgm:pt modelId="{DBB732BB-4039-49EB-B384-7464D4417BA8}" type="pres">
      <dgm:prSet presAssocID="{40C945CF-9DBE-4AE4-AE8A-F400A08528A9}" presName="Accent" presStyleLbl="node1" presStyleIdx="1" presStyleCnt="3"/>
      <dgm:spPr/>
    </dgm:pt>
    <dgm:pt modelId="{EF581761-91C3-4F48-82A2-D27C7E723A1C}" type="pres">
      <dgm:prSet presAssocID="{40C945CF-9DBE-4AE4-AE8A-F400A08528A9}" presName="Parent2" presStyleLbl="revTx" presStyleIdx="1" presStyleCnt="3" custLinFactNeighborX="-7073" custLinFactNeighborY="-14098">
        <dgm:presLayoutVars>
          <dgm:chMax val="1"/>
          <dgm:chPref val="1"/>
          <dgm:bulletEnabled val="1"/>
        </dgm:presLayoutVars>
      </dgm:prSet>
      <dgm:spPr/>
    </dgm:pt>
    <dgm:pt modelId="{6107F620-9B19-49CB-A3F9-9539D1813E2E}" type="pres">
      <dgm:prSet presAssocID="{990BB665-66F2-4095-AE36-842444BCB6A9}" presName="Accent3" presStyleCnt="0"/>
      <dgm:spPr/>
    </dgm:pt>
    <dgm:pt modelId="{E87AA6C4-4A40-49F7-8B69-EF811B3164DF}" type="pres">
      <dgm:prSet presAssocID="{990BB665-66F2-4095-AE36-842444BCB6A9}" presName="Accent" presStyleLbl="node1" presStyleIdx="2" presStyleCnt="3"/>
      <dgm:spPr/>
    </dgm:pt>
    <dgm:pt modelId="{A5BAC4D8-E26F-428D-8BA7-D4846CBB0E2E}" type="pres">
      <dgm:prSet presAssocID="{990BB665-66F2-4095-AE36-842444BCB6A9}" presName="Parent3" presStyleLbl="revTx" presStyleIdx="2" presStyleCnt="3" custLinFactNeighborX="851" custLinFactNeighborY="32891">
        <dgm:presLayoutVars>
          <dgm:chMax val="1"/>
          <dgm:chPref val="1"/>
          <dgm:bulletEnabled val="1"/>
        </dgm:presLayoutVars>
      </dgm:prSet>
      <dgm:spPr/>
    </dgm:pt>
  </dgm:ptLst>
  <dgm:cxnLst>
    <dgm:cxn modelId="{FE84190A-9433-46D4-BDA7-15B5EAB0859E}" type="presOf" srcId="{5B5BD56C-1DE8-4B44-A851-254DB627F7F5}" destId="{C0D9DFBB-2B56-49AA-8714-795BD91BE423}" srcOrd="0" destOrd="0" presId="urn:microsoft.com/office/officeart/2009/layout/CircleArrowProcess"/>
    <dgm:cxn modelId="{53998028-97A0-4052-AC3A-8A5855F3BCD8}" type="presOf" srcId="{990BB665-66F2-4095-AE36-842444BCB6A9}" destId="{A5BAC4D8-E26F-428D-8BA7-D4846CBB0E2E}" srcOrd="0" destOrd="0" presId="urn:microsoft.com/office/officeart/2009/layout/CircleArrowProcess"/>
    <dgm:cxn modelId="{61E7086D-7FF2-4F2C-938E-D53B2EE0F368}" srcId="{5B5BD56C-1DE8-4B44-A851-254DB627F7F5}" destId="{40C945CF-9DBE-4AE4-AE8A-F400A08528A9}" srcOrd="1" destOrd="0" parTransId="{4E4118E8-B1CB-4487-B4B8-EAEDDAB1667F}" sibTransId="{3C33EBBE-5CC1-47E1-AE2C-CE3706ED2B5B}"/>
    <dgm:cxn modelId="{9429A3D4-45AC-40B0-A416-95A9F999E394}" type="presOf" srcId="{40C945CF-9DBE-4AE4-AE8A-F400A08528A9}" destId="{EF581761-91C3-4F48-82A2-D27C7E723A1C}" srcOrd="0" destOrd="0" presId="urn:microsoft.com/office/officeart/2009/layout/CircleArrowProcess"/>
    <dgm:cxn modelId="{F24DB0EA-F58B-4EBD-87A0-D64B9AC11447}" srcId="{5B5BD56C-1DE8-4B44-A851-254DB627F7F5}" destId="{990BB665-66F2-4095-AE36-842444BCB6A9}" srcOrd="2" destOrd="0" parTransId="{4EAA4BE3-99E5-424A-888A-561872A2B5DF}" sibTransId="{F98F5193-8B6D-418E-8023-FE58CAAACEC9}"/>
    <dgm:cxn modelId="{BBE524F1-F744-4ED0-8748-370BB36BDB00}" srcId="{5B5BD56C-1DE8-4B44-A851-254DB627F7F5}" destId="{2D26AA19-C4F3-4C9B-8532-DCF8F334714F}" srcOrd="0" destOrd="0" parTransId="{8CAD7E79-54F1-491E-B071-C4C7588782DD}" sibTransId="{78F2D3EC-C3FB-43B2-A631-533676BAEED2}"/>
    <dgm:cxn modelId="{1505E3FB-74E0-412F-8C1B-2B9ED35E2A13}" type="presOf" srcId="{2D26AA19-C4F3-4C9B-8532-DCF8F334714F}" destId="{B93CDAD0-CE3B-4E0C-A7ED-E01839ABD7ED}" srcOrd="0" destOrd="0" presId="urn:microsoft.com/office/officeart/2009/layout/CircleArrowProcess"/>
    <dgm:cxn modelId="{EE8C4CF9-07A3-402B-A2AC-6CD0548C8881}" type="presParOf" srcId="{C0D9DFBB-2B56-49AA-8714-795BD91BE423}" destId="{8B8259F6-D8E7-48C1-B7E0-E2A261B339C5}" srcOrd="0" destOrd="0" presId="urn:microsoft.com/office/officeart/2009/layout/CircleArrowProcess"/>
    <dgm:cxn modelId="{E590A630-3394-407B-BF2F-7C156C0F15F2}" type="presParOf" srcId="{8B8259F6-D8E7-48C1-B7E0-E2A261B339C5}" destId="{D46223B9-98DB-45E2-91C5-3A1E80CA63B7}" srcOrd="0" destOrd="0" presId="urn:microsoft.com/office/officeart/2009/layout/CircleArrowProcess"/>
    <dgm:cxn modelId="{E387B917-1298-4F2E-96D5-A2397B90E134}" type="presParOf" srcId="{C0D9DFBB-2B56-49AA-8714-795BD91BE423}" destId="{B93CDAD0-CE3B-4E0C-A7ED-E01839ABD7ED}" srcOrd="1" destOrd="0" presId="urn:microsoft.com/office/officeart/2009/layout/CircleArrowProcess"/>
    <dgm:cxn modelId="{3EAD1D0A-75F6-4B2C-8F4F-16E4B182A5C2}" type="presParOf" srcId="{C0D9DFBB-2B56-49AA-8714-795BD91BE423}" destId="{603B637E-A41D-4326-872B-B197E51A45A1}" srcOrd="2" destOrd="0" presId="urn:microsoft.com/office/officeart/2009/layout/CircleArrowProcess"/>
    <dgm:cxn modelId="{43D8DEE7-2A75-403F-9047-B39476C27ABD}" type="presParOf" srcId="{603B637E-A41D-4326-872B-B197E51A45A1}" destId="{DBB732BB-4039-49EB-B384-7464D4417BA8}" srcOrd="0" destOrd="0" presId="urn:microsoft.com/office/officeart/2009/layout/CircleArrowProcess"/>
    <dgm:cxn modelId="{CFF04787-8FDD-40B3-9465-80C3869A2A08}" type="presParOf" srcId="{C0D9DFBB-2B56-49AA-8714-795BD91BE423}" destId="{EF581761-91C3-4F48-82A2-D27C7E723A1C}" srcOrd="3" destOrd="0" presId="urn:microsoft.com/office/officeart/2009/layout/CircleArrowProcess"/>
    <dgm:cxn modelId="{AC330CD1-7177-4CA9-818B-03EB5581B2CB}" type="presParOf" srcId="{C0D9DFBB-2B56-49AA-8714-795BD91BE423}" destId="{6107F620-9B19-49CB-A3F9-9539D1813E2E}" srcOrd="4" destOrd="0" presId="urn:microsoft.com/office/officeart/2009/layout/CircleArrowProcess"/>
    <dgm:cxn modelId="{50ACA612-2034-49C1-A8B0-AB6EFF9418FA}" type="presParOf" srcId="{6107F620-9B19-49CB-A3F9-9539D1813E2E}" destId="{E87AA6C4-4A40-49F7-8B69-EF811B3164DF}" srcOrd="0" destOrd="0" presId="urn:microsoft.com/office/officeart/2009/layout/CircleArrowProcess"/>
    <dgm:cxn modelId="{C8AFDBEB-559B-410B-B6E8-F6BCB6087BFA}" type="presParOf" srcId="{C0D9DFBB-2B56-49AA-8714-795BD91BE423}" destId="{A5BAC4D8-E26F-428D-8BA7-D4846CBB0E2E}"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223B9-98DB-45E2-91C5-3A1E80CA63B7}">
      <dsp:nvSpPr>
        <dsp:cNvPr id="0" name=""/>
        <dsp:cNvSpPr/>
      </dsp:nvSpPr>
      <dsp:spPr>
        <a:xfrm>
          <a:off x="742661" y="-71273"/>
          <a:ext cx="1341900" cy="1342104"/>
        </a:xfrm>
        <a:prstGeom prst="circularArrow">
          <a:avLst>
            <a:gd name="adj1" fmla="val 10980"/>
            <a:gd name="adj2" fmla="val 1142322"/>
            <a:gd name="adj3" fmla="val 4500000"/>
            <a:gd name="adj4" fmla="val 108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3CDAD0-CE3B-4E0C-A7ED-E01839ABD7ED}">
      <dsp:nvSpPr>
        <dsp:cNvPr id="0" name=""/>
        <dsp:cNvSpPr/>
      </dsp:nvSpPr>
      <dsp:spPr>
        <a:xfrm>
          <a:off x="1080120" y="430081"/>
          <a:ext cx="745668" cy="372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b="1" kern="1200" dirty="0"/>
            <a:t>Automne 2022</a:t>
          </a:r>
        </a:p>
      </dsp:txBody>
      <dsp:txXfrm>
        <a:off x="1080120" y="430081"/>
        <a:ext cx="745668" cy="372744"/>
      </dsp:txXfrm>
    </dsp:sp>
    <dsp:sp modelId="{DBB732BB-4039-49EB-B384-7464D4417BA8}">
      <dsp:nvSpPr>
        <dsp:cNvPr id="0" name=""/>
        <dsp:cNvSpPr/>
      </dsp:nvSpPr>
      <dsp:spPr>
        <a:xfrm>
          <a:off x="402696" y="817338"/>
          <a:ext cx="1341900" cy="1342104"/>
        </a:xfrm>
        <a:prstGeom prst="leftCircularArrow">
          <a:avLst>
            <a:gd name="adj1" fmla="val 10980"/>
            <a:gd name="adj2" fmla="val 1142322"/>
            <a:gd name="adj3" fmla="val 6300000"/>
            <a:gd name="adj4" fmla="val 18900000"/>
            <a:gd name="adj5" fmla="val 125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F581761-91C3-4F48-82A2-D27C7E723A1C}">
      <dsp:nvSpPr>
        <dsp:cNvPr id="0" name=""/>
        <dsp:cNvSpPr/>
      </dsp:nvSpPr>
      <dsp:spPr>
        <a:xfrm>
          <a:off x="648070" y="1253790"/>
          <a:ext cx="745668" cy="372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b="1" kern="1200" dirty="0"/>
            <a:t>Mars 2022</a:t>
          </a:r>
        </a:p>
      </dsp:txBody>
      <dsp:txXfrm>
        <a:off x="648070" y="1253790"/>
        <a:ext cx="745668" cy="372744"/>
      </dsp:txXfrm>
    </dsp:sp>
    <dsp:sp modelId="{E87AA6C4-4A40-49F7-8B69-EF811B3164DF}">
      <dsp:nvSpPr>
        <dsp:cNvPr id="0" name=""/>
        <dsp:cNvSpPr/>
      </dsp:nvSpPr>
      <dsp:spPr>
        <a:xfrm>
          <a:off x="870912" y="1680757"/>
          <a:ext cx="1152900" cy="1153362"/>
        </a:xfrm>
        <a:prstGeom prst="blockArc">
          <a:avLst>
            <a:gd name="adj1" fmla="val 13500000"/>
            <a:gd name="adj2" fmla="val 10800000"/>
            <a:gd name="adj3" fmla="val 1274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BAC4D8-E26F-428D-8BA7-D4846CBB0E2E}">
      <dsp:nvSpPr>
        <dsp:cNvPr id="0" name=""/>
        <dsp:cNvSpPr/>
      </dsp:nvSpPr>
      <dsp:spPr>
        <a:xfrm>
          <a:off x="1080117" y="2205653"/>
          <a:ext cx="745668" cy="3727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fr-FR" sz="1300" b="1" kern="1200" dirty="0"/>
            <a:t>Juin 2022</a:t>
          </a:r>
        </a:p>
      </dsp:txBody>
      <dsp:txXfrm>
        <a:off x="1080117" y="2205653"/>
        <a:ext cx="745668" cy="372744"/>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06244C7F-FA9B-4477-AFF0-EF5DC8CD81CA}" type="datetimeFigureOut">
              <a:rPr lang="fr-FR" smtClean="0"/>
              <a:t>22/03/2024</a:t>
            </a:fld>
            <a:endParaRPr lang="fr-FR"/>
          </a:p>
        </p:txBody>
      </p:sp>
      <p:sp>
        <p:nvSpPr>
          <p:cNvPr id="4" name="Espace réservé du pied de page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E2D08ED-A265-40BC-9622-784E46E69477}" type="slidenum">
              <a:rPr lang="fr-FR" smtClean="0"/>
              <a:t>‹N°›</a:t>
            </a:fld>
            <a:endParaRPr lang="fr-FR"/>
          </a:p>
        </p:txBody>
      </p:sp>
    </p:spTree>
    <p:extLst>
      <p:ext uri="{BB962C8B-B14F-4D97-AF65-F5344CB8AC3E}">
        <p14:creationId xmlns:p14="http://schemas.microsoft.com/office/powerpoint/2010/main" val="185802619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atin typeface="Arial" pitchFamily="34" charset="0"/>
              </a:defRPr>
            </a:lvl1pPr>
          </a:lstStyle>
          <a:p>
            <a:endParaRPr lang="fr-FR" dirty="0"/>
          </a:p>
        </p:txBody>
      </p:sp>
      <p:sp>
        <p:nvSpPr>
          <p:cNvPr id="3" name="Espace réservé de la date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atin typeface="Arial" pitchFamily="34" charset="0"/>
              </a:defRPr>
            </a:lvl1pPr>
          </a:lstStyle>
          <a:p>
            <a:fld id="{D680E798-53FF-4C51-A981-953463752515}" type="datetimeFigureOut">
              <a:rPr lang="fr-FR" smtClean="0"/>
              <a:pPr/>
              <a:t>22/03/2024</a:t>
            </a:fld>
            <a:endParaRPr lang="fr-FR" dirty="0"/>
          </a:p>
        </p:txBody>
      </p:sp>
      <p:sp>
        <p:nvSpPr>
          <p:cNvPr id="4" name="Espace réservé de l'image des diapositives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r-FR" dirty="0"/>
          </a:p>
        </p:txBody>
      </p:sp>
      <p:sp>
        <p:nvSpPr>
          <p:cNvPr id="5" name="Espace réservé des commentair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6" name="Espace réservé du pied de page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atin typeface="Arial" pitchFamily="34" charset="0"/>
              </a:defRPr>
            </a:lvl1pPr>
          </a:lstStyle>
          <a:p>
            <a:endParaRPr lang="fr-FR" dirty="0"/>
          </a:p>
        </p:txBody>
      </p:sp>
      <p:sp>
        <p:nvSpPr>
          <p:cNvPr id="7" name="Espace réservé du numéro de diapositive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atin typeface="Arial" pitchFamily="34" charset="0"/>
              </a:defRPr>
            </a:lvl1pPr>
          </a:lstStyle>
          <a:p>
            <a:fld id="{1B06CD8F-B7ED-4A05-9FB1-A01CC0EF02CC}" type="slidenum">
              <a:rPr lang="fr-FR" smtClean="0"/>
              <a:pPr/>
              <a:t>‹N°›</a:t>
            </a:fld>
            <a:endParaRPr lang="fr-FR" dirty="0"/>
          </a:p>
        </p:txBody>
      </p:sp>
    </p:spTree>
    <p:extLst>
      <p:ext uri="{BB962C8B-B14F-4D97-AF65-F5344CB8AC3E}">
        <p14:creationId xmlns:p14="http://schemas.microsoft.com/office/powerpoint/2010/main" val="4116626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itchFamily="34" charset="0"/>
        <a:ea typeface="+mn-ea"/>
        <a:cs typeface="+mn-cs"/>
      </a:defRPr>
    </a:lvl1pPr>
    <a:lvl2pPr marL="457200" algn="l" defTabSz="914400" rtl="0" eaLnBrk="1" latinLnBrk="0" hangingPunct="1">
      <a:defRPr sz="1200" kern="1200">
        <a:solidFill>
          <a:schemeClr val="tx1"/>
        </a:solidFill>
        <a:latin typeface="Arial" pitchFamily="34" charset="0"/>
        <a:ea typeface="+mn-ea"/>
        <a:cs typeface="+mn-cs"/>
      </a:defRPr>
    </a:lvl2pPr>
    <a:lvl3pPr marL="914400" algn="l" defTabSz="914400" rtl="0" eaLnBrk="1" latinLnBrk="0" hangingPunct="1">
      <a:defRPr sz="1200" kern="1200">
        <a:solidFill>
          <a:schemeClr val="tx1"/>
        </a:solidFill>
        <a:latin typeface="Arial" pitchFamily="34" charset="0"/>
        <a:ea typeface="+mn-ea"/>
        <a:cs typeface="+mn-cs"/>
      </a:defRPr>
    </a:lvl3pPr>
    <a:lvl4pPr marL="1371600" algn="l" defTabSz="914400" rtl="0" eaLnBrk="1" latinLnBrk="0" hangingPunct="1">
      <a:defRPr sz="1200" kern="1200">
        <a:solidFill>
          <a:schemeClr val="tx1"/>
        </a:solidFill>
        <a:latin typeface="Arial" pitchFamily="34" charset="0"/>
        <a:ea typeface="+mn-ea"/>
        <a:cs typeface="+mn-cs"/>
      </a:defRPr>
    </a:lvl4pPr>
    <a:lvl5pPr marL="1828800" algn="l" defTabSz="914400" rtl="0" eaLnBrk="1" latinLnBrk="0" hangingPunct="1">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5" name="Image 4">
            <a:extLst>
              <a:ext uri="{FF2B5EF4-FFF2-40B4-BE49-F238E27FC236}">
                <a16:creationId xmlns:a16="http://schemas.microsoft.com/office/drawing/2014/main" id="{AA4740EF-9130-4D15-A41A-0E68A42A5924}"/>
              </a:ext>
            </a:extLst>
          </p:cNvPr>
          <p:cNvPicPr>
            <a:picLocks noChangeAspect="1"/>
          </p:cNvPicPr>
          <p:nvPr userDrawn="1"/>
        </p:nvPicPr>
        <p:blipFill>
          <a:blip r:embed="rId2"/>
          <a:stretch>
            <a:fillRect/>
          </a:stretch>
        </p:blipFill>
        <p:spPr>
          <a:xfrm>
            <a:off x="683568" y="4700669"/>
            <a:ext cx="2833719" cy="216000"/>
          </a:xfrm>
          <a:prstGeom prst="rect">
            <a:avLst/>
          </a:prstGeom>
        </p:spPr>
      </p:pic>
      <p:pic>
        <p:nvPicPr>
          <p:cNvPr id="2" name="Imag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00089" y="627534"/>
            <a:ext cx="3655524" cy="2925904"/>
          </a:xfrm>
          <a:prstGeom prst="rect">
            <a:avLst/>
          </a:prstGeom>
        </p:spPr>
      </p:pic>
    </p:spTree>
    <p:extLst>
      <p:ext uri="{BB962C8B-B14F-4D97-AF65-F5344CB8AC3E}">
        <p14:creationId xmlns:p14="http://schemas.microsoft.com/office/powerpoint/2010/main" val="343261095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pic>
        <p:nvPicPr>
          <p:cNvPr id="6" name="Image 5">
            <a:extLst>
              <a:ext uri="{FF2B5EF4-FFF2-40B4-BE49-F238E27FC236}">
                <a16:creationId xmlns:a16="http://schemas.microsoft.com/office/drawing/2014/main" id="{C9B778A7-B71E-4437-9CCA-4A4B85316C3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9998" y="4899492"/>
            <a:ext cx="1679451" cy="128016"/>
          </a:xfrm>
          <a:prstGeom prst="rect">
            <a:avLst/>
          </a:prstGeom>
        </p:spPr>
      </p:pic>
    </p:spTree>
    <p:extLst>
      <p:ext uri="{BB962C8B-B14F-4D97-AF65-F5344CB8AC3E}">
        <p14:creationId xmlns:p14="http://schemas.microsoft.com/office/powerpoint/2010/main" val="882460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2D84F4C7-2667-42E4-8539-652A0A98C569}"/>
              </a:ext>
            </a:extLst>
          </p:cNvPr>
          <p:cNvPicPr>
            <a:picLocks noChangeAspect="1"/>
          </p:cNvPicPr>
          <p:nvPr userDrawn="1"/>
        </p:nvPicPr>
        <p:blipFill>
          <a:blip r:embed="rId2"/>
          <a:stretch>
            <a:fillRect/>
          </a:stretch>
        </p:blipFill>
        <p:spPr>
          <a:xfrm>
            <a:off x="-1" y="731032"/>
            <a:ext cx="9144000" cy="4401311"/>
          </a:xfrm>
          <a:prstGeom prst="rect">
            <a:avLst/>
          </a:prstGeom>
        </p:spPr>
      </p:pic>
      <p:sp>
        <p:nvSpPr>
          <p:cNvPr id="8" name="Espace réservé pour une image  7"/>
          <p:cNvSpPr>
            <a:spLocks noGrp="1"/>
          </p:cNvSpPr>
          <p:nvPr>
            <p:ph type="pic" sz="quarter" idx="13" hasCustomPrompt="1"/>
          </p:nvPr>
        </p:nvSpPr>
        <p:spPr bwMode="gray">
          <a:xfrm>
            <a:off x="0" y="738000"/>
            <a:ext cx="9144000" cy="44064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endParaRPr lang="fr-FR" cap="all"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pic>
        <p:nvPicPr>
          <p:cNvPr id="6" name="Image 5">
            <a:extLst>
              <a:ext uri="{FF2B5EF4-FFF2-40B4-BE49-F238E27FC236}">
                <a16:creationId xmlns:a16="http://schemas.microsoft.com/office/drawing/2014/main" id="{9FA19BF4-B96F-43EE-A862-286C6B29506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59999" y="4894363"/>
            <a:ext cx="1679451" cy="128016"/>
          </a:xfrm>
          <a:prstGeom prst="rect">
            <a:avLst/>
          </a:prstGeom>
        </p:spPr>
      </p:pic>
    </p:spTree>
    <p:extLst>
      <p:ext uri="{BB962C8B-B14F-4D97-AF65-F5344CB8AC3E}">
        <p14:creationId xmlns:p14="http://schemas.microsoft.com/office/powerpoint/2010/main" val="25254920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3" name="Espace réservé de la date 2"/>
          <p:cNvSpPr>
            <a:spLocks noGrp="1"/>
          </p:cNvSpPr>
          <p:nvPr>
            <p:ph type="dt" sz="half" idx="10"/>
          </p:nvPr>
        </p:nvSpPr>
        <p:spPr bwMode="gray"/>
        <p:txBody>
          <a:bodyPr/>
          <a:lstStyle/>
          <a:p>
            <a:pPr algn="r"/>
            <a:endParaRPr lang="fr-FR" cap="all"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pic>
        <p:nvPicPr>
          <p:cNvPr id="6" name="Image 5">
            <a:extLst>
              <a:ext uri="{FF2B5EF4-FFF2-40B4-BE49-F238E27FC236}">
                <a16:creationId xmlns:a16="http://schemas.microsoft.com/office/drawing/2014/main" id="{699F8D4B-13D1-4198-9444-B2CA68B4C48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9999" y="4899492"/>
            <a:ext cx="1679451" cy="128016"/>
          </a:xfrm>
          <a:prstGeom prst="rect">
            <a:avLst/>
          </a:prstGeom>
        </p:spPr>
      </p:pic>
    </p:spTree>
    <p:extLst>
      <p:ext uri="{BB962C8B-B14F-4D97-AF65-F5344CB8AC3E}">
        <p14:creationId xmlns:p14="http://schemas.microsoft.com/office/powerpoint/2010/main" val="222845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dirty="0"/>
              <a:t>Titre</a:t>
            </a:r>
            <a:endParaRPr lang="fr-FR" dirty="0"/>
          </a:p>
        </p:txBody>
      </p:sp>
      <p:sp>
        <p:nvSpPr>
          <p:cNvPr id="5" name="Espace réservé de la date 4"/>
          <p:cNvSpPr>
            <a:spLocks noGrp="1"/>
          </p:cNvSpPr>
          <p:nvPr>
            <p:ph type="dt" sz="half" idx="10"/>
          </p:nvPr>
        </p:nvSpPr>
        <p:spPr bwMode="gray"/>
        <p:txBody>
          <a:bodyPr/>
          <a:lstStyle/>
          <a:p>
            <a:pPr algn="r"/>
            <a:endParaRPr lang="fr-FR" cap="all" dirty="0"/>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pic>
        <p:nvPicPr>
          <p:cNvPr id="6" name="Image 5">
            <a:extLst>
              <a:ext uri="{FF2B5EF4-FFF2-40B4-BE49-F238E27FC236}">
                <a16:creationId xmlns:a16="http://schemas.microsoft.com/office/drawing/2014/main" id="{4A10266D-2AAC-45B2-9988-A95ECF5D45D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9998" y="4899492"/>
            <a:ext cx="1679451" cy="128016"/>
          </a:xfrm>
          <a:prstGeom prst="rect">
            <a:avLst/>
          </a:prstGeom>
        </p:spPr>
      </p:pic>
    </p:spTree>
    <p:extLst>
      <p:ext uri="{BB962C8B-B14F-4D97-AF65-F5344CB8AC3E}">
        <p14:creationId xmlns:p14="http://schemas.microsoft.com/office/powerpoint/2010/main" val="34259043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323850" y="4797631"/>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endParaRPr lang="fr-FR" cap="all" dirty="0"/>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1" y="1320687"/>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a:xfrm>
            <a:off x="323850" y="771550"/>
            <a:ext cx="8424863" cy="539991"/>
          </a:xfrm>
        </p:spPr>
        <p:txBody>
          <a:bodyPr/>
          <a:lstStyle/>
          <a:p>
            <a:r>
              <a:rPr lang="fr-FR" dirty="0"/>
              <a:t>Titre</a:t>
            </a:r>
          </a:p>
        </p:txBody>
      </p:sp>
      <p:sp>
        <p:nvSpPr>
          <p:cNvPr id="20" name="Espace réservé du pied de page 4">
            <a:extLst>
              <a:ext uri="{FF2B5EF4-FFF2-40B4-BE49-F238E27FC236}">
                <a16:creationId xmlns:a16="http://schemas.microsoft.com/office/drawing/2014/main" id="{99BFD6E0-B235-DA4F-9D70-E9444B53C48F}"/>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endParaRPr lang="fr-FR" dirty="0"/>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2232644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endParaRPr lang="fr-FR" cap="all"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3528" y="323543"/>
            <a:ext cx="1999153" cy="1600135"/>
          </a:xfrm>
          <a:prstGeom prst="rect">
            <a:avLst/>
          </a:prstGeom>
        </p:spPr>
      </p:pic>
      <p:pic>
        <p:nvPicPr>
          <p:cNvPr id="5" name="Image 4">
            <a:extLst>
              <a:ext uri="{FF2B5EF4-FFF2-40B4-BE49-F238E27FC236}">
                <a16:creationId xmlns:a16="http://schemas.microsoft.com/office/drawing/2014/main" id="{D78DF5F4-B7F8-42EE-8A97-62310915D708}"/>
              </a:ext>
            </a:extLst>
          </p:cNvPr>
          <p:cNvPicPr>
            <a:picLocks noChangeAspect="1"/>
          </p:cNvPicPr>
          <p:nvPr userDrawn="1"/>
        </p:nvPicPr>
        <p:blipFill>
          <a:blip r:embed="rId3"/>
          <a:stretch>
            <a:fillRect/>
          </a:stretch>
        </p:blipFill>
        <p:spPr>
          <a:xfrm>
            <a:off x="360000" y="4899942"/>
            <a:ext cx="1679451" cy="128016"/>
          </a:xfrm>
          <a:prstGeom prst="rect">
            <a:avLst/>
          </a:prstGeom>
        </p:spPr>
      </p:pic>
    </p:spTree>
    <p:extLst>
      <p:ext uri="{BB962C8B-B14F-4D97-AF65-F5344CB8AC3E}">
        <p14:creationId xmlns:p14="http://schemas.microsoft.com/office/powerpoint/2010/main" val="3483904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359998" y="1891968"/>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3312000"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6263999" y="1893600"/>
            <a:ext cx="2520000" cy="2530800"/>
          </a:xfrm>
        </p:spPr>
        <p:txBody>
          <a:bodyPr/>
          <a:lstStyle>
            <a:lvl1pPr marL="144000" indent="-144000">
              <a:spcBef>
                <a:spcPts val="400"/>
              </a:spcBef>
              <a:spcAft>
                <a:spcPts val="800"/>
              </a:spcAft>
              <a:buFont typeface="+mj-lt"/>
              <a:buAutoNum type="arabicPeriod"/>
              <a:defRPr b="1"/>
            </a:lvl1pPr>
            <a:lvl2pPr marL="324000" indent="-144000">
              <a:spcBef>
                <a:spcPts val="600"/>
              </a:spcBef>
              <a:spcAft>
                <a:spcPts val="800"/>
              </a:spcAft>
              <a:buFont typeface="+mj-lt"/>
              <a:buAutoNum type="alphaLcPeriod"/>
              <a:defRPr/>
            </a:lvl2pPr>
          </a:lstStyle>
          <a:p>
            <a:pPr lvl="0"/>
            <a:r>
              <a:rPr lang="fr-FR" dirty="0"/>
              <a:t>Titre de la partie</a:t>
            </a:r>
          </a:p>
          <a:p>
            <a:pPr lvl="1"/>
            <a:r>
              <a:rPr lang="fr-FR" dirty="0"/>
              <a:t>Deuxième niveau</a:t>
            </a:r>
          </a:p>
        </p:txBody>
      </p:sp>
    </p:spTree>
    <p:extLst>
      <p:ext uri="{BB962C8B-B14F-4D97-AF65-F5344CB8AC3E}">
        <p14:creationId xmlns:p14="http://schemas.microsoft.com/office/powerpoint/2010/main" val="1641030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itre">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2D84F4C7-2667-42E4-8539-652A0A98C569}"/>
              </a:ext>
            </a:extLst>
          </p:cNvPr>
          <p:cNvPicPr>
            <a:picLocks noChangeAspect="1"/>
          </p:cNvPicPr>
          <p:nvPr userDrawn="1"/>
        </p:nvPicPr>
        <p:blipFill>
          <a:blip r:embed="rId2"/>
          <a:stretch>
            <a:fillRect/>
          </a:stretch>
        </p:blipFill>
        <p:spPr>
          <a:xfrm>
            <a:off x="-1" y="731032"/>
            <a:ext cx="9144000" cy="4401311"/>
          </a:xfrm>
          <a:prstGeom prst="rect">
            <a:avLst/>
          </a:prstGeom>
        </p:spPr>
      </p:pic>
      <p:sp>
        <p:nvSpPr>
          <p:cNvPr id="8" name="Espace réservé pour une image  7"/>
          <p:cNvSpPr>
            <a:spLocks noGrp="1"/>
          </p:cNvSpPr>
          <p:nvPr>
            <p:ph type="pic" sz="quarter" idx="13" hasCustomPrompt="1"/>
          </p:nvPr>
        </p:nvSpPr>
        <p:spPr bwMode="gray">
          <a:xfrm>
            <a:off x="0" y="738000"/>
            <a:ext cx="9144000" cy="4406400"/>
          </a:xfrm>
          <a:solidFill>
            <a:schemeClr val="bg1">
              <a:lumMod val="85000"/>
            </a:schemeClr>
          </a:solidFill>
        </p:spPr>
        <p:txBody>
          <a:bodyPr tIns="1080000" anchor="ctr" anchorCtr="0"/>
          <a:lstStyle>
            <a:lvl1pPr algn="ctr">
              <a:defRPr cap="all" baseline="0"/>
            </a:lvl1pPr>
          </a:lstStyle>
          <a:p>
            <a:r>
              <a:rPr lang="fr-FR" dirty="0"/>
              <a:t>Sélectionner l’icône pour insérer une image, </a:t>
            </a:r>
            <a:br>
              <a:rPr lang="fr-FR" dirty="0"/>
            </a:br>
            <a:r>
              <a:rPr lang="fr-FR" dirty="0"/>
              <a:t>puis disposer l’image en arrière plan </a:t>
            </a:r>
            <a:br>
              <a:rPr lang="fr-FR" dirty="0"/>
            </a:br>
            <a:r>
              <a:rPr lang="fr-FR" dirty="0"/>
              <a:t>(Sélectionner l’image avec le bouton droit de la souris / </a:t>
            </a:r>
            <a:br>
              <a:rPr lang="fr-FR" dirty="0"/>
            </a:br>
            <a:r>
              <a:rPr lang="fr-FR" dirty="0"/>
              <a:t>Mettre à l’arrière plan)</a:t>
            </a:r>
          </a:p>
        </p:txBody>
      </p:sp>
      <p:sp>
        <p:nvSpPr>
          <p:cNvPr id="2" name="Titre 1"/>
          <p:cNvSpPr>
            <a:spLocks noGrp="1"/>
          </p:cNvSpPr>
          <p:nvPr>
            <p:ph type="title" hasCustomPrompt="1"/>
          </p:nvPr>
        </p:nvSpPr>
        <p:spPr bwMode="gray">
          <a:xfrm>
            <a:off x="359999" y="738000"/>
            <a:ext cx="8424000" cy="4046400"/>
          </a:xfrm>
          <a:custGeom>
            <a:avLst/>
            <a:gdLst>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 name="connsiteX2" fmla="*/ 8424000 w 8424000"/>
              <a:gd name="connsiteY2" fmla="*/ 0 h 4046400"/>
              <a:gd name="connsiteX0" fmla="*/ 8424000 w 8424000"/>
              <a:gd name="connsiteY0" fmla="*/ 4046400 h 4046400"/>
              <a:gd name="connsiteX1" fmla="*/ 0 w 8424000"/>
              <a:gd name="connsiteY1" fmla="*/ 4046360 h 4046400"/>
              <a:gd name="connsiteX2" fmla="*/ 0 w 8424000"/>
              <a:gd name="connsiteY2" fmla="*/ 40 h 4046400"/>
              <a:gd name="connsiteX3" fmla="*/ 8424000 w 8424000"/>
              <a:gd name="connsiteY3" fmla="*/ 0 h 4046400"/>
              <a:gd name="connsiteX4" fmla="*/ 8424000 w 8424000"/>
              <a:gd name="connsiteY4" fmla="*/ 4046400 h 4046400"/>
              <a:gd name="connsiteX0" fmla="*/ 8424000 w 8424000"/>
              <a:gd name="connsiteY0" fmla="*/ 4046400 h 4046400"/>
              <a:gd name="connsiteX1" fmla="*/ 0 w 8424000"/>
              <a:gd name="connsiteY1" fmla="*/ 4046360 h 4046400"/>
            </a:gdLst>
            <a:ahLst/>
            <a:cxnLst>
              <a:cxn ang="0">
                <a:pos x="connsiteX0" y="connsiteY0"/>
              </a:cxn>
              <a:cxn ang="0">
                <a:pos x="connsiteX1" y="connsiteY1"/>
              </a:cxn>
            </a:cxnLst>
            <a:rect l="l" t="t" r="r" b="b"/>
            <a:pathLst>
              <a:path w="8424000" h="4046400" stroke="0" extrusionOk="0">
                <a:moveTo>
                  <a:pt x="8424000" y="4046400"/>
                </a:moveTo>
                <a:lnTo>
                  <a:pt x="0" y="4046360"/>
                </a:lnTo>
                <a:lnTo>
                  <a:pt x="0" y="40"/>
                </a:lnTo>
                <a:cubicBezTo>
                  <a:pt x="0" y="18"/>
                  <a:pt x="3771553" y="0"/>
                  <a:pt x="8424000" y="0"/>
                </a:cubicBezTo>
                <a:lnTo>
                  <a:pt x="8424000" y="4046400"/>
                </a:lnTo>
                <a:close/>
              </a:path>
              <a:path w="8424000" h="4046400" fill="none">
                <a:moveTo>
                  <a:pt x="8424000" y="4046400"/>
                </a:moveTo>
                <a:lnTo>
                  <a:pt x="0" y="4046360"/>
                </a:lnTo>
              </a:path>
            </a:pathLst>
          </a:custGeom>
          <a:ln w="10160">
            <a:solidFill>
              <a:schemeClr val="tx1"/>
            </a:solidFill>
          </a:ln>
        </p:spPr>
        <p:txBody>
          <a:bodyPr lIns="0" bIns="360000" anchor="ctr" anchorCtr="0"/>
          <a:lstStyle>
            <a:lvl1pPr marL="396000" indent="-396000">
              <a:buFont typeface="+mj-lt"/>
              <a:buAutoNum type="arabicPeriod"/>
              <a:defRPr sz="3250"/>
            </a:lvl1pPr>
          </a:lstStyle>
          <a:p>
            <a:r>
              <a:rPr lang="fr-FR" dirty="0"/>
              <a:t>Titre</a:t>
            </a:r>
          </a:p>
        </p:txBody>
      </p:sp>
      <p:sp>
        <p:nvSpPr>
          <p:cNvPr id="3" name="Espace réservé de la date 2"/>
          <p:cNvSpPr>
            <a:spLocks noGrp="1"/>
          </p:cNvSpPr>
          <p:nvPr>
            <p:ph type="dt" sz="half" idx="10"/>
          </p:nvPr>
        </p:nvSpPr>
        <p:spPr bwMode="gray"/>
        <p:txBody>
          <a:bodyPr/>
          <a:lstStyle/>
          <a:p>
            <a:pPr algn="r"/>
            <a:endParaRPr lang="fr-FR" cap="all" dirty="0"/>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pic>
        <p:nvPicPr>
          <p:cNvPr id="6" name="Image 5">
            <a:extLst>
              <a:ext uri="{FF2B5EF4-FFF2-40B4-BE49-F238E27FC236}">
                <a16:creationId xmlns:a16="http://schemas.microsoft.com/office/drawing/2014/main" id="{9FA19BF4-B96F-43EE-A862-286C6B295067}"/>
              </a:ext>
            </a:extLst>
          </p:cNvPr>
          <p:cNvPicPr>
            <a:picLocks noChangeAspect="1"/>
          </p:cNvPicPr>
          <p:nvPr userDrawn="1"/>
        </p:nvPicPr>
        <p:blipFill>
          <a:blip r:embed="rId3"/>
          <a:stretch>
            <a:fillRect/>
          </a:stretch>
        </p:blipFill>
        <p:spPr>
          <a:xfrm>
            <a:off x="359999" y="4894363"/>
            <a:ext cx="1679451" cy="128016"/>
          </a:xfrm>
          <a:prstGeom prst="rect">
            <a:avLst/>
          </a:prstGeom>
        </p:spPr>
      </p:pic>
    </p:spTree>
    <p:extLst>
      <p:ext uri="{BB962C8B-B14F-4D97-AF65-F5344CB8AC3E}">
        <p14:creationId xmlns:p14="http://schemas.microsoft.com/office/powerpoint/2010/main" val="1908596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t textes 3 colonnes">
    <p:spTree>
      <p:nvGrpSpPr>
        <p:cNvPr id="1" name=""/>
        <p:cNvGrpSpPr/>
        <p:nvPr/>
      </p:nvGrpSpPr>
      <p:grpSpPr>
        <a:xfrm>
          <a:off x="0" y="0"/>
          <a:ext cx="0" cy="0"/>
          <a:chOff x="0" y="0"/>
          <a:chExt cx="0" cy="0"/>
        </a:xfrm>
      </p:grpSpPr>
      <p:sp>
        <p:nvSpPr>
          <p:cNvPr id="2" name="Titre 1"/>
          <p:cNvSpPr>
            <a:spLocks noGrp="1"/>
          </p:cNvSpPr>
          <p:nvPr>
            <p:ph type="title" hasCustomPrompt="1"/>
          </p:nvPr>
        </p:nvSpPr>
        <p:spPr bwMode="gray">
          <a:xfrm>
            <a:off x="359999" y="900000"/>
            <a:ext cx="8424000" cy="720000"/>
          </a:xfrm>
        </p:spPr>
        <p:txBody>
          <a:bodyPr/>
          <a:lstStyle>
            <a:lvl1pPr>
              <a:defRPr/>
            </a:lvl1pPr>
          </a:lstStyle>
          <a:p>
            <a:r>
              <a:rPr lang="fr-FR" dirty="0"/>
              <a:t>Titre</a:t>
            </a:r>
          </a:p>
        </p:txBody>
      </p:sp>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0"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
        <p:nvSpPr>
          <p:cNvPr id="12" name="Espace réservé du texte 11"/>
          <p:cNvSpPr>
            <a:spLocks noGrp="1"/>
          </p:cNvSpPr>
          <p:nvPr>
            <p:ph type="body" sz="quarter" idx="14" hasCustomPrompt="1"/>
          </p:nvPr>
        </p:nvSpPr>
        <p:spPr bwMode="gray">
          <a:xfrm>
            <a:off x="359999"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3" name="Espace réservé du texte 11"/>
          <p:cNvSpPr>
            <a:spLocks noGrp="1"/>
          </p:cNvSpPr>
          <p:nvPr>
            <p:ph type="body" sz="quarter" idx="15" hasCustomPrompt="1"/>
          </p:nvPr>
        </p:nvSpPr>
        <p:spPr bwMode="gray">
          <a:xfrm>
            <a:off x="3312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4" name="Espace réservé du texte 11"/>
          <p:cNvSpPr>
            <a:spLocks noGrp="1"/>
          </p:cNvSpPr>
          <p:nvPr>
            <p:ph type="body" sz="quarter" idx="16" hasCustomPrompt="1"/>
          </p:nvPr>
        </p:nvSpPr>
        <p:spPr bwMode="gray">
          <a:xfrm>
            <a:off x="6264000" y="1836000"/>
            <a:ext cx="2520000" cy="257400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3840454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359999" y="900000"/>
            <a:ext cx="8424000" cy="720000"/>
          </a:xfrm>
        </p:spPr>
        <p:txBody>
          <a:bodyPr/>
          <a:lstStyle/>
          <a:p>
            <a:r>
              <a:rPr lang="fr-FR" noProof="0" dirty="0"/>
              <a:t>Titre</a:t>
            </a:r>
            <a:endParaRPr lang="fr-FR" dirty="0"/>
          </a:p>
        </p:txBody>
      </p:sp>
      <p:sp>
        <p:nvSpPr>
          <p:cNvPr id="7" name="Espace réservé du numéro de diapositive 6"/>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9" name="Espace réservé du contenu 8"/>
          <p:cNvSpPr>
            <a:spLocks noGrp="1"/>
          </p:cNvSpPr>
          <p:nvPr>
            <p:ph sz="quarter" idx="14" hasCustomPrompt="1"/>
          </p:nvPr>
        </p:nvSpPr>
        <p:spPr bwMode="gray">
          <a:xfrm>
            <a:off x="359998" y="1836000"/>
            <a:ext cx="8424000" cy="2574000"/>
          </a:xfrm>
        </p:spPr>
        <p:txBody>
          <a:bodyPr/>
          <a:lstStyle>
            <a:lvl1pPr>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3312000" y="180000"/>
            <a:ext cx="5472000" cy="360000"/>
          </a:xfrm>
        </p:spPr>
        <p:txBody>
          <a:bodyPr/>
          <a:lstStyle>
            <a:lvl1pPr marL="108000" indent="-108000" algn="r">
              <a:spcAft>
                <a:spcPts val="0"/>
              </a:spcAft>
              <a:buFont typeface="+mj-lt"/>
              <a:buAutoNum type="arabicPeriod"/>
              <a:defRPr sz="750" b="1"/>
            </a:lvl1pPr>
            <a:lvl2pPr marL="108000" indent="-108000" algn="r">
              <a:spcBef>
                <a:spcPts val="0"/>
              </a:spcBef>
              <a:spcAft>
                <a:spcPts val="0"/>
              </a:spcAft>
              <a:buFont typeface="+mj-lt"/>
              <a:buAutoNum type="alphaLcPeriod"/>
              <a:defRPr sz="750"/>
            </a:lvl2pPr>
          </a:lstStyle>
          <a:p>
            <a:pPr lvl="0"/>
            <a:r>
              <a:rPr lang="fr-FR" dirty="0"/>
              <a:t>Titre</a:t>
            </a:r>
          </a:p>
          <a:p>
            <a:pPr lvl="1"/>
            <a:r>
              <a:rPr lang="fr-FR" dirty="0"/>
              <a:t>Sous-titre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re / sous-titre / texte">
    <p:spTree>
      <p:nvGrpSpPr>
        <p:cNvPr id="1" name=""/>
        <p:cNvGrpSpPr/>
        <p:nvPr/>
      </p:nvGrpSpPr>
      <p:grpSpPr>
        <a:xfrm>
          <a:off x="0" y="0"/>
          <a:ext cx="0" cy="0"/>
          <a:chOff x="0" y="0"/>
          <a:chExt cx="0" cy="0"/>
        </a:xfrm>
      </p:grpSpPr>
      <p:sp>
        <p:nvSpPr>
          <p:cNvPr id="5" name="Espace réservé du numéro de diapositive 4">
            <a:extLst>
              <a:ext uri="{FF2B5EF4-FFF2-40B4-BE49-F238E27FC236}">
                <a16:creationId xmlns:a16="http://schemas.microsoft.com/office/drawing/2014/main" id="{5A4F0766-6309-644C-9BCE-2E607A270B78}"/>
              </a:ext>
            </a:extLst>
          </p:cNvPr>
          <p:cNvSpPr>
            <a:spLocks noGrp="1"/>
          </p:cNvSpPr>
          <p:nvPr>
            <p:ph type="sldNum" sz="quarter" idx="12"/>
          </p:nvPr>
        </p:nvSpPr>
        <p:spPr/>
        <p:txBody>
          <a:bodyPr/>
          <a:lstStyle/>
          <a:p>
            <a:fld id="{733122C9-A0B9-462F-8757-0847AD287B63}" type="slidenum">
              <a:rPr lang="fr-FR" smtClean="0"/>
              <a:pPr/>
              <a:t>‹N°›</a:t>
            </a:fld>
            <a:endParaRPr lang="fr-FR" dirty="0"/>
          </a:p>
        </p:txBody>
      </p:sp>
      <p:sp>
        <p:nvSpPr>
          <p:cNvPr id="9" name="Espace réservé de la date 3">
            <a:extLst>
              <a:ext uri="{FF2B5EF4-FFF2-40B4-BE49-F238E27FC236}">
                <a16:creationId xmlns:a16="http://schemas.microsoft.com/office/drawing/2014/main" id="{E9918C01-3017-D749-B811-9FCBA8038409}"/>
              </a:ext>
            </a:extLst>
          </p:cNvPr>
          <p:cNvSpPr>
            <a:spLocks noGrp="1"/>
          </p:cNvSpPr>
          <p:nvPr>
            <p:ph type="dt" sz="half" idx="2"/>
          </p:nvPr>
        </p:nvSpPr>
        <p:spPr bwMode="gray">
          <a:xfrm>
            <a:off x="323850" y="4797631"/>
            <a:ext cx="1170000" cy="345869"/>
          </a:xfrm>
          <a:prstGeom prst="rect">
            <a:avLst/>
          </a:prstGeom>
        </p:spPr>
        <p:txBody>
          <a:bodyPr vert="horz" lIns="0" tIns="0" rIns="0" bIns="0" rtlCol="0" anchor="ctr" anchorCtr="0">
            <a:noAutofit/>
          </a:bodyPr>
          <a:lstStyle>
            <a:lvl1pPr algn="l">
              <a:defRPr sz="750" b="1">
                <a:solidFill>
                  <a:schemeClr val="tx1"/>
                </a:solidFill>
              </a:defRPr>
            </a:lvl1pPr>
          </a:lstStyle>
          <a:p>
            <a:endParaRPr lang="fr-FR" cap="all" dirty="0"/>
          </a:p>
        </p:txBody>
      </p:sp>
      <p:sp>
        <p:nvSpPr>
          <p:cNvPr id="16" name="Espace réservé du texte 7">
            <a:extLst>
              <a:ext uri="{FF2B5EF4-FFF2-40B4-BE49-F238E27FC236}">
                <a16:creationId xmlns:a16="http://schemas.microsoft.com/office/drawing/2014/main" id="{EB9C9A62-C54B-3841-9346-5A54D3715808}"/>
              </a:ext>
            </a:extLst>
          </p:cNvPr>
          <p:cNvSpPr>
            <a:spLocks noGrp="1"/>
          </p:cNvSpPr>
          <p:nvPr>
            <p:ph type="body" sz="quarter" idx="13" hasCustomPrompt="1"/>
          </p:nvPr>
        </p:nvSpPr>
        <p:spPr bwMode="gray">
          <a:xfrm>
            <a:off x="323851" y="1320687"/>
            <a:ext cx="8424614" cy="242951"/>
          </a:xfrm>
        </p:spPr>
        <p:txBody>
          <a:bodyPr/>
          <a:lstStyle>
            <a:lvl1pPr marL="9525" indent="85725">
              <a:spcBef>
                <a:spcPts val="400"/>
              </a:spcBef>
              <a:spcAft>
                <a:spcPts val="800"/>
              </a:spcAft>
              <a:buFont typeface="+mj-lt"/>
              <a:buNone/>
              <a:tabLst/>
              <a:defRPr sz="1500" b="1">
                <a:solidFill>
                  <a:schemeClr val="tx1">
                    <a:lumMod val="50000"/>
                    <a:lumOff val="50000"/>
                  </a:schemeClr>
                </a:solidFill>
              </a:defRPr>
            </a:lvl1pPr>
            <a:lvl2pPr marL="324000" indent="-144000">
              <a:spcBef>
                <a:spcPts val="600"/>
              </a:spcBef>
              <a:spcAft>
                <a:spcPts val="800"/>
              </a:spcAft>
              <a:buFont typeface="+mj-lt"/>
              <a:buAutoNum type="alphaLcPeriod"/>
              <a:defRPr/>
            </a:lvl2pPr>
          </a:lstStyle>
          <a:p>
            <a:pPr lvl="0"/>
            <a:r>
              <a:rPr lang="fr-FR" dirty="0"/>
              <a:t>Sous-titre</a:t>
            </a:r>
          </a:p>
          <a:p>
            <a:pPr lvl="0"/>
            <a:endParaRPr lang="fr-FR" dirty="0"/>
          </a:p>
        </p:txBody>
      </p:sp>
      <p:sp>
        <p:nvSpPr>
          <p:cNvPr id="19" name="Titre 18">
            <a:extLst>
              <a:ext uri="{FF2B5EF4-FFF2-40B4-BE49-F238E27FC236}">
                <a16:creationId xmlns:a16="http://schemas.microsoft.com/office/drawing/2014/main" id="{8B219A12-DAFE-504E-9ED9-CFD78BD6A790}"/>
              </a:ext>
            </a:extLst>
          </p:cNvPr>
          <p:cNvSpPr>
            <a:spLocks noGrp="1"/>
          </p:cNvSpPr>
          <p:nvPr>
            <p:ph type="title" hasCustomPrompt="1"/>
          </p:nvPr>
        </p:nvSpPr>
        <p:spPr>
          <a:xfrm>
            <a:off x="323850" y="771550"/>
            <a:ext cx="8424863" cy="539991"/>
          </a:xfrm>
        </p:spPr>
        <p:txBody>
          <a:bodyPr/>
          <a:lstStyle/>
          <a:p>
            <a:r>
              <a:rPr lang="fr-FR" dirty="0"/>
              <a:t>Titre</a:t>
            </a:r>
          </a:p>
        </p:txBody>
      </p:sp>
      <p:sp>
        <p:nvSpPr>
          <p:cNvPr id="20" name="Espace réservé du pied de page 4">
            <a:extLst>
              <a:ext uri="{FF2B5EF4-FFF2-40B4-BE49-F238E27FC236}">
                <a16:creationId xmlns:a16="http://schemas.microsoft.com/office/drawing/2014/main" id="{99BFD6E0-B235-DA4F-9D70-E9444B53C48F}"/>
              </a:ext>
            </a:extLst>
          </p:cNvPr>
          <p:cNvSpPr>
            <a:spLocks noGrp="1"/>
          </p:cNvSpPr>
          <p:nvPr>
            <p:ph type="ftr" sz="quarter" idx="3"/>
          </p:nvPr>
        </p:nvSpPr>
        <p:spPr bwMode="gray">
          <a:xfrm>
            <a:off x="2868782" y="195486"/>
            <a:ext cx="5879931" cy="360000"/>
          </a:xfrm>
          <a:prstGeom prst="rect">
            <a:avLst/>
          </a:prstGeom>
        </p:spPr>
        <p:txBody>
          <a:bodyPr vert="horz" lIns="0" tIns="0" rIns="0" bIns="0" rtlCol="0" anchor="ctr" anchorCtr="0">
            <a:noAutofit/>
          </a:bodyPr>
          <a:lstStyle>
            <a:lvl1pPr algn="r">
              <a:defRPr sz="750" b="1">
                <a:solidFill>
                  <a:schemeClr val="tx1"/>
                </a:solidFill>
              </a:defRPr>
            </a:lvl1pPr>
          </a:lstStyle>
          <a:p>
            <a:endParaRPr lang="fr-FR" dirty="0"/>
          </a:p>
        </p:txBody>
      </p:sp>
      <p:sp>
        <p:nvSpPr>
          <p:cNvPr id="8" name="Espace réservé du texte 11">
            <a:extLst>
              <a:ext uri="{FF2B5EF4-FFF2-40B4-BE49-F238E27FC236}">
                <a16:creationId xmlns:a16="http://schemas.microsoft.com/office/drawing/2014/main" id="{0AF74C14-DE22-FE4D-B865-03FBE975D57C}"/>
              </a:ext>
            </a:extLst>
          </p:cNvPr>
          <p:cNvSpPr>
            <a:spLocks noGrp="1"/>
          </p:cNvSpPr>
          <p:nvPr>
            <p:ph type="body" sz="quarter" idx="14" hasCustomPrompt="1"/>
          </p:nvPr>
        </p:nvSpPr>
        <p:spPr bwMode="gray">
          <a:xfrm>
            <a:off x="323850" y="1707654"/>
            <a:ext cx="8424334" cy="2880320"/>
          </a:xfrm>
        </p:spPr>
        <p:txBody>
          <a:bodyPr/>
          <a:lstStyle>
            <a:lvl1pPr>
              <a:defRPr/>
            </a:lvl1pPr>
            <a:lvl2pPr>
              <a:defRPr/>
            </a:lvl2pPr>
            <a:lvl3pPr>
              <a:defRPr baseline="0"/>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Tree>
    <p:extLst>
      <p:ext uri="{BB962C8B-B14F-4D97-AF65-F5344CB8AC3E}">
        <p14:creationId xmlns:p14="http://schemas.microsoft.com/office/powerpoint/2010/main" val="28125257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endParaRPr lang="fr-FR" dirty="0"/>
          </a:p>
        </p:txBody>
      </p:sp>
      <p:sp>
        <p:nvSpPr>
          <p:cNvPr id="6" name="Espace réservé du numéro de diapositive 5"/>
          <p:cNvSpPr>
            <a:spLocks noGrp="1"/>
          </p:cNvSpPr>
          <p:nvPr>
            <p:ph type="sldNum" sz="quarter" idx="12"/>
          </p:nvPr>
        </p:nvSpPr>
        <p:spPr bwMode="gray">
          <a:xfrm>
            <a:off x="0" y="4963500"/>
            <a:ext cx="180000" cy="18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pPr/>
              <a:t>‹N°›</a:t>
            </a:fld>
            <a:endParaRPr lang="fr-FR" dirty="0"/>
          </a:p>
        </p:txBody>
      </p:sp>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5" name="Image 4">
            <a:extLst>
              <a:ext uri="{FF2B5EF4-FFF2-40B4-BE49-F238E27FC236}">
                <a16:creationId xmlns:a16="http://schemas.microsoft.com/office/drawing/2014/main" id="{AA4740EF-9130-4D15-A41A-0E68A42A592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83568" y="4700669"/>
            <a:ext cx="2833719" cy="216000"/>
          </a:xfrm>
          <a:prstGeom prst="rect">
            <a:avLst/>
          </a:prstGeom>
        </p:spPr>
      </p:pic>
      <p:pic>
        <p:nvPicPr>
          <p:cNvPr id="2" name="Imag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700089" y="627534"/>
            <a:ext cx="3655524" cy="2064257"/>
          </a:xfrm>
          <a:prstGeom prst="rect">
            <a:avLst/>
          </a:prstGeom>
        </p:spPr>
      </p:pic>
    </p:spTree>
    <p:extLst>
      <p:ext uri="{BB962C8B-B14F-4D97-AF65-F5344CB8AC3E}">
        <p14:creationId xmlns:p14="http://schemas.microsoft.com/office/powerpoint/2010/main" val="26602281"/>
      </p:ext>
    </p:extLst>
  </p:cSld>
  <p:clrMapOvr>
    <a:masterClrMapping/>
  </p:clrMapOvr>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re et sous-titre">
    <p:spTree>
      <p:nvGrpSpPr>
        <p:cNvPr id="1" name=""/>
        <p:cNvGrpSpPr/>
        <p:nvPr/>
      </p:nvGrpSpPr>
      <p:grpSpPr>
        <a:xfrm>
          <a:off x="0" y="0"/>
          <a:ext cx="0" cy="0"/>
          <a:chOff x="0" y="0"/>
          <a:chExt cx="0" cy="0"/>
        </a:xfrm>
      </p:grpSpPr>
      <p:sp>
        <p:nvSpPr>
          <p:cNvPr id="7" name="Titre 6"/>
          <p:cNvSpPr>
            <a:spLocks noGrp="1"/>
          </p:cNvSpPr>
          <p:nvPr>
            <p:ph type="title" hasCustomPrompt="1"/>
          </p:nvPr>
        </p:nvSpPr>
        <p:spPr bwMode="gray">
          <a:xfrm>
            <a:off x="0" y="0"/>
            <a:ext cx="180000" cy="180000"/>
          </a:xfrm>
          <a:ln>
            <a:solidFill>
              <a:schemeClr val="tx1">
                <a:alpha val="0"/>
              </a:schemeClr>
            </a:solidFill>
          </a:ln>
        </p:spPr>
        <p:txBody>
          <a:bodyPr/>
          <a:lstStyle>
            <a:lvl1pPr>
              <a:defRPr sz="100">
                <a:solidFill>
                  <a:schemeClr val="tx1">
                    <a:alpha val="0"/>
                  </a:schemeClr>
                </a:solidFill>
              </a:defRPr>
            </a:lvl1pPr>
          </a:lstStyle>
          <a:p>
            <a:r>
              <a:rPr lang="fr-FR" dirty="0"/>
              <a:t>Titre</a:t>
            </a:r>
          </a:p>
        </p:txBody>
      </p:sp>
      <p:sp>
        <p:nvSpPr>
          <p:cNvPr id="2" name="Espace réservé de la date 1"/>
          <p:cNvSpPr>
            <a:spLocks noGrp="1"/>
          </p:cNvSpPr>
          <p:nvPr>
            <p:ph type="dt" sz="half" idx="10"/>
          </p:nvPr>
        </p:nvSpPr>
        <p:spPr bwMode="gray"/>
        <p:txBody>
          <a:bodyPr/>
          <a:lstStyle/>
          <a:p>
            <a:pPr algn="r"/>
            <a:endParaRPr lang="fr-FR" cap="all" dirty="0"/>
          </a:p>
        </p:txBody>
      </p:sp>
      <p:sp>
        <p:nvSpPr>
          <p:cNvPr id="8" name="Espace réservé du numéro de diapositive 7"/>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11" name="Espace réservé du texte 10"/>
          <p:cNvSpPr>
            <a:spLocks noGrp="1"/>
          </p:cNvSpPr>
          <p:nvPr>
            <p:ph type="body" sz="quarter" idx="13" hasCustomPrompt="1"/>
          </p:nvPr>
        </p:nvSpPr>
        <p:spPr bwMode="gray">
          <a:xfrm>
            <a:off x="360000" y="2346046"/>
            <a:ext cx="8424000" cy="2077200"/>
          </a:xfrm>
        </p:spPr>
        <p:txBody>
          <a:bodyPr/>
          <a:lstStyle>
            <a:lvl1pPr>
              <a:lnSpc>
                <a:spcPct val="90000"/>
              </a:lnSpc>
              <a:spcAft>
                <a:spcPts val="0"/>
              </a:spcAft>
              <a:defRPr sz="3250" b="1" cap="all" baseline="0"/>
            </a:lvl1pPr>
            <a:lvl2pPr marL="0" indent="0">
              <a:spcBef>
                <a:spcPts val="500"/>
              </a:spcBef>
              <a:spcAft>
                <a:spcPts val="0"/>
              </a:spcAft>
              <a:buNone/>
              <a:defRPr sz="1850"/>
            </a:lvl2pPr>
          </a:lstStyle>
          <a:p>
            <a:pPr lvl="0"/>
            <a:r>
              <a:rPr lang="fr-FR" dirty="0"/>
              <a:t>Titre</a:t>
            </a:r>
          </a:p>
          <a:p>
            <a:pPr lvl="1"/>
            <a:r>
              <a:rPr lang="fr-FR" dirty="0"/>
              <a:t>Sous-titre</a:t>
            </a:r>
          </a:p>
        </p:txBody>
      </p:sp>
      <p:cxnSp>
        <p:nvCxnSpPr>
          <p:cNvPr id="12" name="Connecteur droit 11"/>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23528" y="290710"/>
            <a:ext cx="1999153" cy="1128912"/>
          </a:xfrm>
          <a:prstGeom prst="rect">
            <a:avLst/>
          </a:prstGeom>
        </p:spPr>
      </p:pic>
      <p:pic>
        <p:nvPicPr>
          <p:cNvPr id="5" name="Image 4">
            <a:extLst>
              <a:ext uri="{FF2B5EF4-FFF2-40B4-BE49-F238E27FC236}">
                <a16:creationId xmlns:a16="http://schemas.microsoft.com/office/drawing/2014/main" id="{D78DF5F4-B7F8-42EE-8A97-62310915D708}"/>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60000" y="4899942"/>
            <a:ext cx="1679451" cy="128016"/>
          </a:xfrm>
          <a:prstGeom prst="rect">
            <a:avLst/>
          </a:prstGeom>
        </p:spPr>
      </p:pic>
    </p:spTree>
    <p:extLst>
      <p:ext uri="{BB962C8B-B14F-4D97-AF65-F5344CB8AC3E}">
        <p14:creationId xmlns:p14="http://schemas.microsoft.com/office/powerpoint/2010/main" val="1833182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endParaRPr lang="fr-FR" dirty="0"/>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323528" y="106412"/>
            <a:ext cx="726762" cy="581705"/>
          </a:xfrm>
          <a:prstGeom prst="rect">
            <a:avLst/>
          </a:prstGeom>
        </p:spPr>
      </p:pic>
    </p:spTree>
  </p:cSld>
  <p:clrMap bg1="lt1" tx1="dk1" bg2="lt2" tx2="dk2" accent1="accent1" accent2="accent2" accent3="accent3" accent4="accent4" accent5="accent5" accent6="accent6" hlink="hlink" folHlink="folHlink"/>
  <p:sldLayoutIdLst>
    <p:sldLayoutId id="2147483808" r:id="rId1"/>
    <p:sldLayoutId id="2147483812" r:id="rId2"/>
    <p:sldLayoutId id="2147483810" r:id="rId3"/>
    <p:sldLayoutId id="2147483811" r:id="rId4"/>
    <p:sldLayoutId id="2147483809" r:id="rId5"/>
    <p:sldLayoutId id="2147483798" r:id="rId6"/>
    <p:sldLayoutId id="2147483813" r:id="rId7"/>
  </p:sldLayoutIdLst>
  <p:hf hdr="0" ftr="0" dt="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bwMode="gray">
          <a:xfrm>
            <a:off x="359999" y="900000"/>
            <a:ext cx="8424000" cy="720000"/>
          </a:xfrm>
          <a:prstGeom prst="rect">
            <a:avLst/>
          </a:prstGeom>
        </p:spPr>
        <p:txBody>
          <a:bodyPr vert="horz" lIns="0" tIns="0" rIns="0" bIns="0" rtlCol="0" anchor="t" anchorCtr="0">
            <a:noAutofit/>
          </a:bodyPr>
          <a:lstStyle/>
          <a:p>
            <a:r>
              <a:rPr lang="fr-FR" noProof="0" dirty="0"/>
              <a:t>Titre</a:t>
            </a:r>
          </a:p>
        </p:txBody>
      </p:sp>
      <p:sp>
        <p:nvSpPr>
          <p:cNvPr id="3" name="Espace réservé du texte 2"/>
          <p:cNvSpPr>
            <a:spLocks noGrp="1"/>
          </p:cNvSpPr>
          <p:nvPr>
            <p:ph type="body" idx="1"/>
          </p:nvPr>
        </p:nvSpPr>
        <p:spPr bwMode="gray">
          <a:xfrm>
            <a:off x="359999" y="1836000"/>
            <a:ext cx="8424000" cy="2574000"/>
          </a:xfrm>
          <a:prstGeom prst="rect">
            <a:avLst/>
          </a:prstGeom>
        </p:spPr>
        <p:txBody>
          <a:bodyPr vert="horz" lIns="0" tIns="0" rIns="0" bIns="0" rtlCol="0" anchor="t" anchorCtr="0">
            <a:noAutofit/>
          </a:bodyPr>
          <a:lstStyle/>
          <a:p>
            <a:pPr lvl="0"/>
            <a:r>
              <a:rPr lang="fr-FR" noProof="0" dirty="0"/>
              <a:t>Texte de niveau 1</a:t>
            </a:r>
          </a:p>
          <a:p>
            <a:pPr lvl="1"/>
            <a:r>
              <a:rPr lang="fr-FR" noProof="0" dirty="0"/>
              <a:t>Texte de niveau 2</a:t>
            </a:r>
          </a:p>
          <a:p>
            <a:pPr lvl="2"/>
            <a:r>
              <a:rPr lang="fr-FR" noProof="0" dirty="0"/>
              <a:t>Texte de niveau 3</a:t>
            </a:r>
          </a:p>
          <a:p>
            <a:pPr lvl="3"/>
            <a:r>
              <a:rPr lang="fr-FR" noProof="0" dirty="0"/>
              <a:t>Texte de niveau 4</a:t>
            </a:r>
          </a:p>
          <a:p>
            <a:pPr lvl="4"/>
            <a:r>
              <a:rPr lang="fr-FR" noProof="0" dirty="0"/>
              <a:t>Texte de niveau 5</a:t>
            </a:r>
          </a:p>
        </p:txBody>
      </p:sp>
      <p:sp>
        <p:nvSpPr>
          <p:cNvPr id="4" name="Espace réservé de la date 3"/>
          <p:cNvSpPr>
            <a:spLocks noGrp="1"/>
          </p:cNvSpPr>
          <p:nvPr>
            <p:ph type="dt" sz="half" idx="2"/>
          </p:nvPr>
        </p:nvSpPr>
        <p:spPr bwMode="gray">
          <a:xfrm>
            <a:off x="7614000" y="4783500"/>
            <a:ext cx="1170000" cy="360000"/>
          </a:xfrm>
          <a:prstGeom prst="rect">
            <a:avLst/>
          </a:prstGeom>
        </p:spPr>
        <p:txBody>
          <a:bodyPr vert="horz" lIns="0" tIns="0" rIns="0" bIns="0" rtlCol="0" anchor="ctr" anchorCtr="0">
            <a:noAutofit/>
          </a:bodyPr>
          <a:lstStyle>
            <a:lvl1pPr algn="ctr">
              <a:defRPr sz="750" b="1">
                <a:solidFill>
                  <a:schemeClr val="tx1"/>
                </a:solidFill>
              </a:defRPr>
            </a:lvl1pPr>
          </a:lstStyle>
          <a:p>
            <a:pPr algn="r"/>
            <a:endParaRPr lang="fr-FR" cap="all" dirty="0"/>
          </a:p>
        </p:txBody>
      </p:sp>
      <p:sp>
        <p:nvSpPr>
          <p:cNvPr id="5" name="Espace réservé du pied de page 4"/>
          <p:cNvSpPr>
            <a:spLocks noGrp="1"/>
          </p:cNvSpPr>
          <p:nvPr>
            <p:ph type="ftr" sz="quarter" idx="3"/>
          </p:nvPr>
        </p:nvSpPr>
        <p:spPr bwMode="gray">
          <a:xfrm>
            <a:off x="360000" y="4783500"/>
            <a:ext cx="5904000" cy="360000"/>
          </a:xfrm>
          <a:prstGeom prst="rect">
            <a:avLst/>
          </a:prstGeom>
        </p:spPr>
        <p:txBody>
          <a:bodyPr vert="horz" lIns="0" tIns="0" rIns="0" bIns="0" rtlCol="0" anchor="ctr" anchorCtr="0">
            <a:noAutofit/>
          </a:bodyPr>
          <a:lstStyle>
            <a:lvl1pPr algn="l">
              <a:defRPr sz="750" b="1">
                <a:solidFill>
                  <a:schemeClr val="tx1"/>
                </a:solidFill>
              </a:defRPr>
            </a:lvl1pPr>
          </a:lstStyle>
          <a:p>
            <a:endParaRPr lang="fr-FR" dirty="0"/>
          </a:p>
        </p:txBody>
      </p:sp>
      <p:sp>
        <p:nvSpPr>
          <p:cNvPr id="6" name="Espace réservé du numéro de diapositive 5"/>
          <p:cNvSpPr>
            <a:spLocks noGrp="1"/>
          </p:cNvSpPr>
          <p:nvPr>
            <p:ph type="sldNum" sz="quarter" idx="4"/>
          </p:nvPr>
        </p:nvSpPr>
        <p:spPr bwMode="gray">
          <a:xfrm>
            <a:off x="6264000" y="4783500"/>
            <a:ext cx="1350000" cy="360000"/>
          </a:xfrm>
          <a:prstGeom prst="rect">
            <a:avLst/>
          </a:prstGeom>
        </p:spPr>
        <p:txBody>
          <a:bodyPr vert="horz" lIns="0" tIns="0" rIns="0" bIns="0" rtlCol="0" anchor="ctr" anchorCtr="0">
            <a:noAutofit/>
          </a:bodyPr>
          <a:lstStyle>
            <a:lvl1pPr algn="r">
              <a:defRPr sz="750" b="1">
                <a:solidFill>
                  <a:schemeClr val="tx1"/>
                </a:solidFill>
              </a:defRPr>
            </a:lvl1pPr>
          </a:lstStyle>
          <a:p>
            <a:fld id="{733122C9-A0B9-462F-8757-0847AD287B63}" type="slidenum">
              <a:rPr lang="fr-FR" smtClean="0"/>
              <a:pPr/>
              <a:t>‹N°›</a:t>
            </a:fld>
            <a:endParaRPr lang="fr-FR" dirty="0"/>
          </a:p>
        </p:txBody>
      </p:sp>
      <p:cxnSp>
        <p:nvCxnSpPr>
          <p:cNvPr id="10" name="Connecteur droit 9"/>
          <p:cNvCxnSpPr/>
          <p:nvPr userDrawn="1"/>
        </p:nvCxnSpPr>
        <p:spPr bwMode="gray">
          <a:xfrm>
            <a:off x="360000" y="4784400"/>
            <a:ext cx="8424000" cy="0"/>
          </a:xfrm>
          <a:prstGeom prst="line">
            <a:avLst/>
          </a:prstGeom>
          <a:ln w="10160">
            <a:solidFill>
              <a:schemeClr val="tx1"/>
            </a:solidFill>
          </a:ln>
        </p:spPr>
        <p:style>
          <a:lnRef idx="1">
            <a:schemeClr val="accent1"/>
          </a:lnRef>
          <a:fillRef idx="0">
            <a:schemeClr val="accent1"/>
          </a:fillRef>
          <a:effectRef idx="0">
            <a:schemeClr val="accent1"/>
          </a:effectRef>
          <a:fontRef idx="minor">
            <a:schemeClr val="tx1"/>
          </a:fontRef>
        </p:style>
      </p:cxnSp>
      <p:pic>
        <p:nvPicPr>
          <p:cNvPr id="8" name="Image 7"/>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323528" y="289143"/>
            <a:ext cx="726762" cy="410399"/>
          </a:xfrm>
          <a:prstGeom prst="rect">
            <a:avLst/>
          </a:prstGeom>
        </p:spPr>
      </p:pic>
    </p:spTree>
    <p:extLst>
      <p:ext uri="{BB962C8B-B14F-4D97-AF65-F5344CB8AC3E}">
        <p14:creationId xmlns:p14="http://schemas.microsoft.com/office/powerpoint/2010/main" val="202250631"/>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Lst>
  <p:hf hdr="0" ftr="0" dt="0"/>
  <p:txStyles>
    <p:title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3.xml"/><Relationship Id="rId5" Type="http://schemas.openxmlformats.org/officeDocument/2006/relationships/image" Target="../media/image15.jp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latin typeface="Marianne" panose="02000000000000000000" pitchFamily="2" charset="0"/>
            </a:endParaRPr>
          </a:p>
        </p:txBody>
      </p:sp>
      <p:sp>
        <p:nvSpPr>
          <p:cNvPr id="6" name="Espace réservé du texte 5"/>
          <p:cNvSpPr>
            <a:spLocks noGrp="1"/>
          </p:cNvSpPr>
          <p:nvPr>
            <p:ph type="body" sz="quarter" idx="13"/>
          </p:nvPr>
        </p:nvSpPr>
        <p:spPr/>
        <p:txBody>
          <a:bodyPr/>
          <a:lstStyle/>
          <a:p>
            <a:r>
              <a:rPr lang="fr-FR" sz="2800" cap="none" dirty="0">
                <a:latin typeface="Marianne" panose="02000000000000000000" pitchFamily="2" charset="0"/>
              </a:rPr>
              <a:t>Politique industrielle - actions européennes et nationales en réponse à l’IRA américain</a:t>
            </a:r>
            <a:endParaRPr lang="fr-FR" sz="2800" dirty="0">
              <a:latin typeface="Marianne" panose="02000000000000000000" pitchFamily="2" charset="0"/>
            </a:endParaRPr>
          </a:p>
          <a:p>
            <a:pPr marL="756000" lvl="4" indent="0">
              <a:buNone/>
            </a:pPr>
            <a:endParaRPr lang="fr-FR" sz="1600" dirty="0">
              <a:latin typeface="Marianne" panose="02000000000000000000" pitchFamily="2" charset="0"/>
            </a:endParaRPr>
          </a:p>
          <a:p>
            <a:pPr marL="756000" lvl="4" indent="0">
              <a:buNone/>
            </a:pPr>
            <a:r>
              <a:rPr lang="fr-FR" sz="1600" dirty="0">
                <a:latin typeface="Marianne" panose="02000000000000000000" pitchFamily="2" charset="0"/>
              </a:rPr>
              <a:t>Benjamin DELOZIER </a:t>
            </a:r>
          </a:p>
          <a:p>
            <a:pPr marL="756000" lvl="4" indent="0">
              <a:buNone/>
            </a:pPr>
            <a:r>
              <a:rPr lang="fr-FR" sz="1600" dirty="0">
                <a:latin typeface="Marianne" panose="02000000000000000000" pitchFamily="2" charset="0"/>
              </a:rPr>
              <a:t>Chef du service </a:t>
            </a:r>
            <a:r>
              <a:rPr lang="fr-FR" sz="1600" i="1" dirty="0">
                <a:latin typeface="Marianne" panose="02000000000000000000" pitchFamily="2" charset="0"/>
              </a:rPr>
              <a:t>compétitivité, innovation, développement des entreprises</a:t>
            </a:r>
            <a:r>
              <a:rPr lang="fr-FR" sz="1600" dirty="0">
                <a:latin typeface="Marianne" panose="02000000000000000000" pitchFamily="2" charset="0"/>
              </a:rPr>
              <a:t> </a:t>
            </a:r>
          </a:p>
          <a:p>
            <a:pPr marL="756000" lvl="4" indent="0">
              <a:buNone/>
            </a:pPr>
            <a:r>
              <a:rPr lang="fr-FR" sz="1600" dirty="0">
                <a:latin typeface="Marianne" panose="02000000000000000000" pitchFamily="2" charset="0"/>
              </a:rPr>
              <a:t>Direction générale des entreprises</a:t>
            </a:r>
          </a:p>
        </p:txBody>
      </p:sp>
      <p:sp>
        <p:nvSpPr>
          <p:cNvPr id="3" name="Espace réservé du numéro de diapositive 2">
            <a:extLst>
              <a:ext uri="{FF2B5EF4-FFF2-40B4-BE49-F238E27FC236}">
                <a16:creationId xmlns:a16="http://schemas.microsoft.com/office/drawing/2014/main" id="{8E6FF84A-2214-4B16-BA51-2CB12C1A5D74}"/>
              </a:ext>
            </a:extLst>
          </p:cNvPr>
          <p:cNvSpPr>
            <a:spLocks noGrp="1"/>
          </p:cNvSpPr>
          <p:nvPr>
            <p:ph type="sldNum" sz="quarter" idx="12"/>
          </p:nvPr>
        </p:nvSpPr>
        <p:spPr/>
        <p:txBody>
          <a:bodyPr/>
          <a:lstStyle/>
          <a:p>
            <a:fld id="{733122C9-A0B9-462F-8757-0847AD287B63}" type="slidenum">
              <a:rPr lang="fr-FR" smtClean="0"/>
              <a:pPr/>
              <a:t>1</a:t>
            </a:fld>
            <a:endParaRPr lang="fr-FR" dirty="0"/>
          </a:p>
        </p:txBody>
      </p:sp>
    </p:spTree>
    <p:extLst>
      <p:ext uri="{BB962C8B-B14F-4D97-AF65-F5344CB8AC3E}">
        <p14:creationId xmlns:p14="http://schemas.microsoft.com/office/powerpoint/2010/main" val="41815159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numéro de diapositive 7"/>
          <p:cNvSpPr>
            <a:spLocks noGrp="1"/>
          </p:cNvSpPr>
          <p:nvPr>
            <p:ph type="sldNum" sz="quarter" idx="4"/>
          </p:nvPr>
        </p:nvSpPr>
        <p:spPr bwMode="gray">
          <a:xfrm>
            <a:off x="6160993" y="4797005"/>
            <a:ext cx="1350000" cy="344861"/>
          </a:xfrm>
          <a:prstGeom prst="rect">
            <a:avLst/>
          </a:prstGeom>
        </p:spPr>
        <p:txBody>
          <a:bodyPr vert="horz" lIns="0" tIns="0" rIns="0" bIns="0" rtlCol="0" anchor="ctr" anchorCtr="0">
            <a:noAutofit/>
          </a:bodyPr>
          <a:lstStyle>
            <a:defPPr>
              <a:defRPr lang="fr-FR"/>
            </a:defPPr>
            <a:lvl1pPr marL="0" algn="r" defTabSz="914400" rtl="0" eaLnBrk="1" latinLnBrk="0" hangingPunct="1">
              <a:defRPr sz="1001"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33122C9-A0B9-462F-8757-0847AD287B63}" type="slidenum">
              <a:rPr lang="fr-FR" smtClean="0"/>
              <a:pPr/>
              <a:t>10</a:t>
            </a:fld>
            <a:endParaRPr lang="fr-FR" sz="750" dirty="0"/>
          </a:p>
        </p:txBody>
      </p:sp>
      <p:sp>
        <p:nvSpPr>
          <p:cNvPr id="30" name="ZoneTexte 29"/>
          <p:cNvSpPr txBox="1"/>
          <p:nvPr/>
        </p:nvSpPr>
        <p:spPr>
          <a:xfrm>
            <a:off x="2159733" y="4761686"/>
            <a:ext cx="5112568" cy="200055"/>
          </a:xfrm>
          <a:prstGeom prst="rect">
            <a:avLst/>
          </a:prstGeom>
          <a:noFill/>
        </p:spPr>
        <p:txBody>
          <a:bodyPr wrap="square" rtlCol="0">
            <a:spAutoFit/>
          </a:bodyPr>
          <a:lstStyle/>
          <a:p>
            <a:pPr algn="r"/>
            <a:r>
              <a:rPr lang="fr-FR" sz="700" dirty="0">
                <a:latin typeface="Marianne" panose="02000000000000000000" pitchFamily="2" charset="0"/>
              </a:rPr>
              <a:t>  </a:t>
            </a:r>
          </a:p>
        </p:txBody>
      </p:sp>
      <p:sp>
        <p:nvSpPr>
          <p:cNvPr id="18" name="Titre 13"/>
          <p:cNvSpPr txBox="1">
            <a:spLocks/>
          </p:cNvSpPr>
          <p:nvPr/>
        </p:nvSpPr>
        <p:spPr bwMode="gray">
          <a:xfrm>
            <a:off x="1291377" y="224577"/>
            <a:ext cx="6376967" cy="360040"/>
          </a:xfrm>
          <a:prstGeom prst="rect">
            <a:avLst/>
          </a:prstGeom>
        </p:spPr>
        <p:txBody>
          <a:bodyPr vert="horz" lIns="0" tIns="0" rIns="0" bIns="0" rtlCol="0" anchor="t" anchorCtr="0">
            <a:noAutofit/>
          </a:bodyPr>
          <a:lstStyle>
            <a:lvl1pPr algn="l" defTabSz="1219139" rtl="0" eaLnBrk="1" latinLnBrk="0" hangingPunct="1">
              <a:lnSpc>
                <a:spcPct val="90000"/>
              </a:lnSpc>
              <a:spcBef>
                <a:spcPct val="0"/>
              </a:spcBef>
              <a:buNone/>
              <a:defRPr sz="3401" b="1" kern="1200">
                <a:solidFill>
                  <a:schemeClr val="tx1"/>
                </a:solidFill>
                <a:latin typeface="+mj-lt"/>
                <a:ea typeface="+mj-ea"/>
                <a:cs typeface="+mj-cs"/>
              </a:defRPr>
            </a:lvl1pPr>
          </a:lstStyle>
          <a:p>
            <a:r>
              <a:rPr lang="fr-FR" sz="2000" dirty="0">
                <a:solidFill>
                  <a:srgbClr val="000091"/>
                </a:solidFill>
                <a:latin typeface="Marianne" panose="02000000000000000000" pitchFamily="50" charset="0"/>
              </a:rPr>
              <a:t>Exemples d’enjeux justifiant un soutien public</a:t>
            </a:r>
            <a:endParaRPr lang="fr-FR" sz="1600" dirty="0">
              <a:solidFill>
                <a:schemeClr val="tx2"/>
              </a:solidFill>
              <a:latin typeface="Marianne" panose="02000000000000000000" pitchFamily="50" charset="0"/>
            </a:endParaRPr>
          </a:p>
        </p:txBody>
      </p:sp>
      <p:grpSp>
        <p:nvGrpSpPr>
          <p:cNvPr id="2" name="Groupe 1"/>
          <p:cNvGrpSpPr/>
          <p:nvPr/>
        </p:nvGrpSpPr>
        <p:grpSpPr>
          <a:xfrm>
            <a:off x="455642" y="839806"/>
            <a:ext cx="3960000" cy="1800000"/>
            <a:chOff x="455642" y="839806"/>
            <a:chExt cx="3960000" cy="1800000"/>
          </a:xfrm>
        </p:grpSpPr>
        <p:sp>
          <p:nvSpPr>
            <p:cNvPr id="11" name="Rectangle 10"/>
            <p:cNvSpPr/>
            <p:nvPr/>
          </p:nvSpPr>
          <p:spPr>
            <a:xfrm>
              <a:off x="455642" y="915566"/>
              <a:ext cx="3957752" cy="1724240"/>
            </a:xfrm>
            <a:prstGeom prst="rect">
              <a:avLst/>
            </a:prstGeom>
            <a:noFill/>
            <a:ln>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FR" sz="1000" dirty="0">
                <a:solidFill>
                  <a:schemeClr val="tx1"/>
                </a:solidFill>
                <a:latin typeface="Marianne" panose="02000000000000000000" pitchFamily="2" charset="0"/>
              </a:endParaRPr>
            </a:p>
            <a:p>
              <a:pPr marL="171450" indent="-171450" algn="just">
                <a:spcAft>
                  <a:spcPts val="200"/>
                </a:spcAft>
                <a:buFont typeface="Arial" panose="020B0604020202020204" pitchFamily="34" charset="0"/>
                <a:buChar char="•"/>
              </a:pPr>
              <a:r>
                <a:rPr lang="fr-FR" sz="1000" dirty="0">
                  <a:solidFill>
                    <a:schemeClr val="tx1"/>
                  </a:solidFill>
                  <a:latin typeface="Marianne" panose="02000000000000000000" pitchFamily="2" charset="0"/>
                </a:rPr>
                <a:t>Soutien de l’État à la fabrication des </a:t>
              </a:r>
              <a:r>
                <a:rPr lang="fr-FR" sz="1000" b="1" dirty="0">
                  <a:solidFill>
                    <a:schemeClr val="tx1"/>
                  </a:solidFill>
                  <a:latin typeface="Marianne" panose="02000000000000000000" pitchFamily="2" charset="0"/>
                </a:rPr>
                <a:t>composants clés des véhicules hydrogène</a:t>
              </a:r>
              <a:r>
                <a:rPr lang="fr-FR" sz="1000" dirty="0">
                  <a:solidFill>
                    <a:schemeClr val="tx1"/>
                  </a:solidFill>
                  <a:latin typeface="Marianne" panose="02000000000000000000" pitchFamily="2" charset="0"/>
                </a:rPr>
                <a:t> (projets de </a:t>
              </a:r>
              <a:r>
                <a:rPr lang="fr-FR" sz="1000" dirty="0" err="1">
                  <a:solidFill>
                    <a:schemeClr val="tx1"/>
                  </a:solidFill>
                  <a:latin typeface="Marianne" panose="02000000000000000000" pitchFamily="2" charset="0"/>
                </a:rPr>
                <a:t>Faurecia</a:t>
              </a:r>
              <a:r>
                <a:rPr lang="fr-FR" sz="1000" dirty="0">
                  <a:solidFill>
                    <a:schemeClr val="tx1"/>
                  </a:solidFill>
                  <a:latin typeface="Marianne" panose="02000000000000000000" pitchFamily="2" charset="0"/>
                </a:rPr>
                <a:t>, Plastic Omnium, </a:t>
              </a:r>
              <a:r>
                <a:rPr lang="fr-FR" sz="1000" dirty="0" err="1">
                  <a:solidFill>
                    <a:schemeClr val="tx1"/>
                  </a:solidFill>
                  <a:latin typeface="Marianne" panose="02000000000000000000" pitchFamily="2" charset="0"/>
                </a:rPr>
                <a:t>Symbio</a:t>
              </a:r>
              <a:r>
                <a:rPr lang="fr-FR" sz="1000" dirty="0">
                  <a:solidFill>
                    <a:schemeClr val="tx1"/>
                  </a:solidFill>
                  <a:latin typeface="Marianne" panose="02000000000000000000" pitchFamily="2" charset="0"/>
                </a:rPr>
                <a:t>, Michelin, </a:t>
              </a:r>
              <a:r>
                <a:rPr lang="fr-FR" sz="1000" dirty="0" err="1">
                  <a:solidFill>
                    <a:schemeClr val="tx1"/>
                  </a:solidFill>
                  <a:latin typeface="Marianne" panose="02000000000000000000" pitchFamily="2" charset="0"/>
                </a:rPr>
                <a:t>Hyvia</a:t>
              </a:r>
              <a:r>
                <a:rPr lang="fr-FR" sz="1000" dirty="0">
                  <a:solidFill>
                    <a:schemeClr val="tx1"/>
                  </a:solidFill>
                  <a:latin typeface="Marianne" panose="02000000000000000000" pitchFamily="2" charset="0"/>
                </a:rPr>
                <a:t>, usine de réservoirs à </a:t>
              </a:r>
              <a:r>
                <a:rPr lang="fr-FR" sz="1000" dirty="0" err="1">
                  <a:solidFill>
                    <a:schemeClr val="tx1"/>
                  </a:solidFill>
                  <a:latin typeface="Marianne" panose="02000000000000000000" pitchFamily="2" charset="0"/>
                </a:rPr>
                <a:t>Bavans</a:t>
              </a:r>
              <a:r>
                <a:rPr lang="fr-FR" sz="1000" dirty="0">
                  <a:solidFill>
                    <a:schemeClr val="tx1"/>
                  </a:solidFill>
                  <a:latin typeface="Marianne" panose="02000000000000000000" pitchFamily="2" charset="0"/>
                </a:rPr>
                <a:t>, usine de production de piles à combustibles près de Lyon) </a:t>
              </a:r>
            </a:p>
            <a:p>
              <a:pPr marL="171450" indent="-171450" algn="just">
                <a:buFont typeface="Wingdings" panose="05000000000000000000" pitchFamily="2" charset="2"/>
                <a:buChar char="Ø"/>
              </a:pPr>
              <a:r>
                <a:rPr lang="fr-FR" sz="1000" i="1" dirty="0">
                  <a:solidFill>
                    <a:srgbClr val="000091"/>
                  </a:solidFill>
                  <a:latin typeface="Marianne" panose="02000000000000000000" pitchFamily="2" charset="0"/>
                </a:rPr>
                <a:t>Devrait se traduire sur le marché automobile européen par : </a:t>
              </a:r>
              <a:r>
                <a:rPr lang="fr-FR" sz="1000" b="1" i="1" dirty="0">
                  <a:solidFill>
                    <a:srgbClr val="000091"/>
                  </a:solidFill>
                  <a:latin typeface="Marianne" panose="02000000000000000000" pitchFamily="2" charset="0"/>
                </a:rPr>
                <a:t>15 à 20 % de parts de marché portées par des acteurs français </a:t>
              </a:r>
              <a:r>
                <a:rPr lang="fr-FR" sz="1000" i="1" dirty="0">
                  <a:solidFill>
                    <a:srgbClr val="000091"/>
                  </a:solidFill>
                  <a:latin typeface="Marianne" panose="02000000000000000000" pitchFamily="2" charset="0"/>
                </a:rPr>
                <a:t>sur le segment des piles à combustible, sur un marché estimé à plus de 10 Md€ ; </a:t>
              </a:r>
              <a:r>
                <a:rPr lang="fr-FR" sz="1000" b="1" i="1" dirty="0">
                  <a:solidFill>
                    <a:srgbClr val="000091"/>
                  </a:solidFill>
                  <a:latin typeface="Marianne" panose="02000000000000000000" pitchFamily="2" charset="0"/>
                </a:rPr>
                <a:t>35 % de </a:t>
              </a:r>
            </a:p>
            <a:p>
              <a:pPr algn="just"/>
              <a:r>
                <a:rPr lang="fr-FR" sz="1000" b="1" i="1" dirty="0">
                  <a:solidFill>
                    <a:srgbClr val="000091"/>
                  </a:solidFill>
                  <a:latin typeface="Marianne" panose="02000000000000000000" pitchFamily="2" charset="0"/>
                </a:rPr>
                <a:t>     parts de marché sur le segment des </a:t>
              </a:r>
            </a:p>
            <a:p>
              <a:pPr algn="just"/>
              <a:r>
                <a:rPr lang="fr-FR" sz="1000" b="1" i="1" dirty="0">
                  <a:solidFill>
                    <a:srgbClr val="000091"/>
                  </a:solidFill>
                  <a:latin typeface="Marianne" panose="02000000000000000000" pitchFamily="2" charset="0"/>
                </a:rPr>
                <a:t>     réservoirs à hydrogène </a:t>
              </a:r>
              <a:r>
                <a:rPr lang="fr-FR" sz="1000" i="1" dirty="0">
                  <a:solidFill>
                    <a:srgbClr val="000091"/>
                  </a:solidFill>
                  <a:latin typeface="Marianne" panose="02000000000000000000" pitchFamily="2" charset="0"/>
                </a:rPr>
                <a:t>(contre 1 à 2 %)</a:t>
              </a:r>
            </a:p>
          </p:txBody>
        </p:sp>
        <p:sp>
          <p:nvSpPr>
            <p:cNvPr id="15" name="Rectangle 14"/>
            <p:cNvSpPr/>
            <p:nvPr/>
          </p:nvSpPr>
          <p:spPr>
            <a:xfrm>
              <a:off x="455642" y="839806"/>
              <a:ext cx="3960000" cy="194400"/>
            </a:xfrm>
            <a:prstGeom prst="rect">
              <a:avLst/>
            </a:prstGeom>
            <a:solidFill>
              <a:srgbClr val="00009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latin typeface="Marianne" panose="02000000000000000000" pitchFamily="2" charset="0"/>
                </a:rPr>
                <a:t>HYDROGENE</a:t>
              </a:r>
              <a:endParaRPr lang="fr-FR" sz="2800" b="1" dirty="0">
                <a:solidFill>
                  <a:schemeClr val="bg1"/>
                </a:solidFill>
                <a:latin typeface="Marianne" panose="02000000000000000000" pitchFamily="2" charset="0"/>
              </a:endParaRPr>
            </a:p>
          </p:txBody>
        </p:sp>
      </p:grpSp>
      <p:sp>
        <p:nvSpPr>
          <p:cNvPr id="14" name="Rectangle 13"/>
          <p:cNvSpPr/>
          <p:nvPr/>
        </p:nvSpPr>
        <p:spPr>
          <a:xfrm>
            <a:off x="4716017" y="839806"/>
            <a:ext cx="3960000" cy="1800000"/>
          </a:xfrm>
          <a:prstGeom prst="rect">
            <a:avLst/>
          </a:prstGeom>
          <a:noFill/>
          <a:ln>
            <a:solidFill>
              <a:srgbClr val="0000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FR" sz="1000" dirty="0">
              <a:solidFill>
                <a:schemeClr val="tx1"/>
              </a:solidFill>
              <a:latin typeface="Marianne" panose="02000000000000000000" pitchFamily="2" charset="0"/>
            </a:endParaRPr>
          </a:p>
          <a:p>
            <a:pPr algn="just"/>
            <a:r>
              <a:rPr lang="fr-FR" sz="1000" dirty="0">
                <a:solidFill>
                  <a:schemeClr val="tx1"/>
                </a:solidFill>
                <a:latin typeface="Marianne" panose="02000000000000000000" pitchFamily="2" charset="0"/>
              </a:rPr>
              <a:t>Un appel à manifestation d’intérêt a soutenu le projet </a:t>
            </a:r>
            <a:r>
              <a:rPr lang="fr-FR" sz="1000" b="1" dirty="0" err="1">
                <a:solidFill>
                  <a:schemeClr val="tx1"/>
                </a:solidFill>
                <a:latin typeface="Marianne" panose="02000000000000000000" pitchFamily="2" charset="0"/>
              </a:rPr>
              <a:t>BioTICan</a:t>
            </a:r>
            <a:r>
              <a:rPr lang="fr-FR" sz="1000" b="1" dirty="0">
                <a:solidFill>
                  <a:schemeClr val="tx1"/>
                </a:solidFill>
                <a:latin typeface="Marianne" panose="02000000000000000000" pitchFamily="2" charset="0"/>
              </a:rPr>
              <a:t> (</a:t>
            </a:r>
            <a:r>
              <a:rPr lang="fr-FR" sz="1000" b="1" dirty="0" err="1">
                <a:solidFill>
                  <a:schemeClr val="tx1"/>
                </a:solidFill>
                <a:latin typeface="Marianne" panose="02000000000000000000" pitchFamily="2" charset="0"/>
              </a:rPr>
              <a:t>BioThérapies</a:t>
            </a:r>
            <a:r>
              <a:rPr lang="fr-FR" sz="1000" b="1" dirty="0">
                <a:solidFill>
                  <a:schemeClr val="tx1"/>
                </a:solidFill>
                <a:latin typeface="Marianne" panose="02000000000000000000" pitchFamily="2" charset="0"/>
              </a:rPr>
              <a:t> Innovantes contre le Cancer) </a:t>
            </a:r>
            <a:r>
              <a:rPr lang="fr-FR" sz="1000" dirty="0">
                <a:solidFill>
                  <a:schemeClr val="tx1"/>
                </a:solidFill>
                <a:latin typeface="Marianne" panose="02000000000000000000" pitchFamily="2" charset="0"/>
              </a:rPr>
              <a:t>qui vise à développer les capacités de SERIPHARM (Le Mans) et à </a:t>
            </a:r>
            <a:r>
              <a:rPr lang="fr-FR" sz="1000" b="1" dirty="0">
                <a:solidFill>
                  <a:schemeClr val="tx1"/>
                </a:solidFill>
                <a:latin typeface="Marianne" panose="02000000000000000000" pitchFamily="2" charset="0"/>
              </a:rPr>
              <a:t>étendre son offre de production et d’analyse des anticorps monoclonaux conjugués</a:t>
            </a:r>
            <a:r>
              <a:rPr lang="fr-FR" sz="1000" dirty="0">
                <a:solidFill>
                  <a:schemeClr val="tx1"/>
                </a:solidFill>
                <a:latin typeface="Marianne" panose="02000000000000000000" pitchFamily="2" charset="0"/>
              </a:rPr>
              <a:t> (ADC) afin de </a:t>
            </a:r>
          </a:p>
          <a:p>
            <a:pPr algn="just"/>
            <a:r>
              <a:rPr lang="fr-FR" sz="1000" dirty="0">
                <a:solidFill>
                  <a:schemeClr val="tx1"/>
                </a:solidFill>
                <a:latin typeface="Marianne" panose="02000000000000000000" pitchFamily="2" charset="0"/>
              </a:rPr>
              <a:t>permettre à la France de se doter d’un leader</a:t>
            </a:r>
          </a:p>
          <a:p>
            <a:pPr algn="just"/>
            <a:r>
              <a:rPr lang="fr-FR" sz="1000" dirty="0">
                <a:solidFill>
                  <a:schemeClr val="tx1"/>
                </a:solidFill>
                <a:latin typeface="Marianne" panose="02000000000000000000" pitchFamily="2" charset="0"/>
              </a:rPr>
              <a:t>mondial dans ce domaine hautement </a:t>
            </a:r>
          </a:p>
          <a:p>
            <a:pPr algn="just"/>
            <a:r>
              <a:rPr lang="fr-FR" sz="1000" dirty="0">
                <a:solidFill>
                  <a:schemeClr val="tx1"/>
                </a:solidFill>
                <a:latin typeface="Marianne" panose="02000000000000000000" pitchFamily="2" charset="0"/>
              </a:rPr>
              <a:t>technologique et stratégique</a:t>
            </a:r>
          </a:p>
        </p:txBody>
      </p:sp>
      <p:sp>
        <p:nvSpPr>
          <p:cNvPr id="17" name="Rectangle 16"/>
          <p:cNvSpPr/>
          <p:nvPr/>
        </p:nvSpPr>
        <p:spPr>
          <a:xfrm>
            <a:off x="4716017" y="833792"/>
            <a:ext cx="3960000" cy="194400"/>
          </a:xfrm>
          <a:prstGeom prst="rect">
            <a:avLst/>
          </a:prstGeom>
          <a:solidFill>
            <a:srgbClr val="000091"/>
          </a:solidFill>
          <a:ln>
            <a:solidFill>
              <a:srgbClr val="0000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latin typeface="Marianne" panose="02000000000000000000" pitchFamily="2" charset="0"/>
              </a:rPr>
              <a:t>SANTE</a:t>
            </a:r>
            <a:endParaRPr lang="fr-FR" sz="2800" b="1" dirty="0">
              <a:solidFill>
                <a:schemeClr val="bg1"/>
              </a:solidFill>
              <a:latin typeface="Marianne" panose="02000000000000000000" pitchFamily="2" charset="0"/>
            </a:endParaRPr>
          </a:p>
        </p:txBody>
      </p:sp>
      <p:sp>
        <p:nvSpPr>
          <p:cNvPr id="13" name="Rectangle 12"/>
          <p:cNvSpPr/>
          <p:nvPr/>
        </p:nvSpPr>
        <p:spPr>
          <a:xfrm>
            <a:off x="4729323" y="2802998"/>
            <a:ext cx="3960000" cy="1800000"/>
          </a:xfrm>
          <a:prstGeom prst="rect">
            <a:avLst/>
          </a:prstGeom>
          <a:noFill/>
          <a:ln>
            <a:solidFill>
              <a:srgbClr val="0000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FR" sz="1000" b="1" dirty="0">
              <a:solidFill>
                <a:schemeClr val="tx1"/>
              </a:solidFill>
              <a:latin typeface="Marianne" panose="02000000000000000000" pitchFamily="2" charset="0"/>
            </a:endParaRPr>
          </a:p>
          <a:p>
            <a:pPr marL="171450" indent="-171450" algn="just">
              <a:buFont typeface="Arial" panose="020B0604020202020204" pitchFamily="34" charset="0"/>
              <a:buChar char="•"/>
            </a:pPr>
            <a:r>
              <a:rPr lang="fr-FR" sz="1000" dirty="0">
                <a:solidFill>
                  <a:schemeClr val="tx1"/>
                </a:solidFill>
                <a:latin typeface="Marianne" panose="02000000000000000000" pitchFamily="2" charset="0"/>
              </a:rPr>
              <a:t>Projets de </a:t>
            </a:r>
            <a:r>
              <a:rPr lang="fr-FR" sz="1000" b="1" dirty="0">
                <a:solidFill>
                  <a:schemeClr val="tx1"/>
                </a:solidFill>
                <a:latin typeface="Marianne" panose="02000000000000000000" pitchFamily="2" charset="0"/>
              </a:rPr>
              <a:t>plateformes d’expérimentation de la 5G </a:t>
            </a:r>
            <a:r>
              <a:rPr lang="fr-FR" sz="1000" dirty="0">
                <a:solidFill>
                  <a:schemeClr val="tx1"/>
                </a:solidFill>
                <a:latin typeface="Marianne" panose="02000000000000000000" pitchFamily="2" charset="0"/>
              </a:rPr>
              <a:t>sur des cas d’usage spécifiques comme la santé ou l’industrie, projets couvrant des briques technologiques prioritaires dans la </a:t>
            </a:r>
            <a:r>
              <a:rPr lang="fr-FR" sz="1000" b="1" dirty="0" err="1">
                <a:solidFill>
                  <a:schemeClr val="tx1"/>
                </a:solidFill>
                <a:latin typeface="Marianne" panose="02000000000000000000" pitchFamily="2" charset="0"/>
              </a:rPr>
              <a:t>cybersécurité</a:t>
            </a:r>
            <a:r>
              <a:rPr lang="fr-FR" sz="1000" dirty="0">
                <a:solidFill>
                  <a:schemeClr val="tx1"/>
                </a:solidFill>
                <a:latin typeface="Marianne" panose="02000000000000000000" pitchFamily="2" charset="0"/>
              </a:rPr>
              <a:t> ou le </a:t>
            </a:r>
            <a:r>
              <a:rPr lang="fr-FR" sz="1000" b="1" dirty="0">
                <a:solidFill>
                  <a:schemeClr val="tx1"/>
                </a:solidFill>
                <a:latin typeface="Marianne" panose="02000000000000000000" pitchFamily="2" charset="0"/>
              </a:rPr>
              <a:t>cloud</a:t>
            </a:r>
            <a:r>
              <a:rPr lang="fr-FR" sz="1000" dirty="0">
                <a:solidFill>
                  <a:schemeClr val="tx1"/>
                </a:solidFill>
                <a:latin typeface="Marianne" panose="02000000000000000000" pitchFamily="2" charset="0"/>
              </a:rPr>
              <a:t>, formations visant à doubler le nombre d’étudiants formés à l’IA</a:t>
            </a:r>
          </a:p>
          <a:p>
            <a:pPr marL="171450" indent="-171450" algn="just">
              <a:buFont typeface="Wingdings" panose="05000000000000000000" pitchFamily="2" charset="2"/>
              <a:buChar char="Ø"/>
            </a:pPr>
            <a:r>
              <a:rPr lang="fr-FR" sz="1000" i="1" dirty="0">
                <a:solidFill>
                  <a:srgbClr val="000091"/>
                </a:solidFill>
                <a:latin typeface="Marianne" panose="02000000000000000000" pitchFamily="2" charset="0"/>
              </a:rPr>
              <a:t>Doit permettre d’atteindre des objectifs ambitieux : </a:t>
            </a:r>
            <a:r>
              <a:rPr lang="fr-FR" sz="1000" b="1" i="1" dirty="0">
                <a:solidFill>
                  <a:srgbClr val="000091"/>
                </a:solidFill>
                <a:latin typeface="Marianne" panose="02000000000000000000" pitchFamily="2" charset="0"/>
              </a:rPr>
              <a:t>doublement des parts de marché des offreurs français de cloud</a:t>
            </a:r>
            <a:r>
              <a:rPr lang="fr-FR" sz="1000" i="1" dirty="0">
                <a:solidFill>
                  <a:srgbClr val="000091"/>
                </a:solidFill>
                <a:latin typeface="Marianne" panose="02000000000000000000" pitchFamily="2" charset="0"/>
              </a:rPr>
              <a:t>, </a:t>
            </a:r>
            <a:r>
              <a:rPr lang="fr-FR" sz="1000" b="1" i="1" dirty="0">
                <a:solidFill>
                  <a:srgbClr val="000091"/>
                </a:solidFill>
                <a:latin typeface="Marianne" panose="02000000000000000000" pitchFamily="2" charset="0"/>
              </a:rPr>
              <a:t>dépôt de 600 brevets sur la 6G</a:t>
            </a:r>
            <a:r>
              <a:rPr lang="fr-FR" sz="1000" i="1" dirty="0">
                <a:solidFill>
                  <a:srgbClr val="000091"/>
                </a:solidFill>
                <a:latin typeface="Marianne" panose="02000000000000000000" pitchFamily="2" charset="0"/>
              </a:rPr>
              <a:t>, passage </a:t>
            </a:r>
          </a:p>
          <a:p>
            <a:pPr algn="just"/>
            <a:r>
              <a:rPr lang="fr-FR" sz="1000" i="1" dirty="0">
                <a:solidFill>
                  <a:srgbClr val="000091"/>
                </a:solidFill>
                <a:latin typeface="Marianne" panose="02000000000000000000" pitchFamily="2" charset="0"/>
              </a:rPr>
              <a:t>     de la barre des 2 000 </a:t>
            </a:r>
            <a:r>
              <a:rPr lang="fr-FR" sz="1000" i="1" dirty="0" err="1">
                <a:solidFill>
                  <a:srgbClr val="000091"/>
                </a:solidFill>
                <a:latin typeface="Marianne" panose="02000000000000000000" pitchFamily="2" charset="0"/>
              </a:rPr>
              <a:t>qubits</a:t>
            </a:r>
            <a:r>
              <a:rPr lang="fr-FR" sz="1000" i="1" dirty="0">
                <a:solidFill>
                  <a:srgbClr val="000091"/>
                </a:solidFill>
                <a:latin typeface="Marianne" panose="02000000000000000000" pitchFamily="2" charset="0"/>
              </a:rPr>
              <a:t> utiles, </a:t>
            </a:r>
          </a:p>
          <a:p>
            <a:pPr algn="just"/>
            <a:r>
              <a:rPr lang="fr-FR" sz="1000" i="1" dirty="0">
                <a:solidFill>
                  <a:srgbClr val="000091"/>
                </a:solidFill>
                <a:latin typeface="Marianne" panose="02000000000000000000" pitchFamily="2" charset="0"/>
              </a:rPr>
              <a:t>     effectifs * 2 des entreprises de </a:t>
            </a:r>
            <a:r>
              <a:rPr lang="fr-FR" sz="1000" i="1" dirty="0" err="1">
                <a:solidFill>
                  <a:srgbClr val="000091"/>
                </a:solidFill>
                <a:latin typeface="Marianne" panose="02000000000000000000" pitchFamily="2" charset="0"/>
              </a:rPr>
              <a:t>cybersécurité</a:t>
            </a:r>
            <a:endParaRPr lang="fr-FR" sz="1000" i="1" dirty="0">
              <a:solidFill>
                <a:srgbClr val="000091"/>
              </a:solidFill>
              <a:latin typeface="Marianne" panose="02000000000000000000" pitchFamily="2" charset="0"/>
            </a:endParaRPr>
          </a:p>
        </p:txBody>
      </p:sp>
      <p:sp>
        <p:nvSpPr>
          <p:cNvPr id="19" name="Rectangle 18"/>
          <p:cNvSpPr/>
          <p:nvPr/>
        </p:nvSpPr>
        <p:spPr>
          <a:xfrm>
            <a:off x="4729323" y="2801913"/>
            <a:ext cx="3960000" cy="194400"/>
          </a:xfrm>
          <a:prstGeom prst="rect">
            <a:avLst/>
          </a:prstGeom>
          <a:solidFill>
            <a:srgbClr val="000091"/>
          </a:solidFill>
          <a:ln>
            <a:solidFill>
              <a:srgbClr val="0000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latin typeface="Marianne" panose="02000000000000000000" pitchFamily="2" charset="0"/>
              </a:rPr>
              <a:t>TECHNOLOGIES NUMERIQUES</a:t>
            </a:r>
            <a:endParaRPr lang="fr-FR" sz="2800" b="1" dirty="0">
              <a:solidFill>
                <a:schemeClr val="bg1"/>
              </a:solidFill>
              <a:latin typeface="Marianne" panose="02000000000000000000" pitchFamily="2" charset="0"/>
            </a:endParaRPr>
          </a:p>
        </p:txBody>
      </p:sp>
      <p:sp>
        <p:nvSpPr>
          <p:cNvPr id="12" name="Rectangle 11"/>
          <p:cNvSpPr/>
          <p:nvPr/>
        </p:nvSpPr>
        <p:spPr>
          <a:xfrm>
            <a:off x="455642" y="2861768"/>
            <a:ext cx="3960000" cy="1738978"/>
          </a:xfrm>
          <a:prstGeom prst="rect">
            <a:avLst/>
          </a:prstGeom>
          <a:noFill/>
          <a:ln>
            <a:solidFill>
              <a:srgbClr val="0000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FR" sz="1000" b="1" dirty="0">
              <a:solidFill>
                <a:schemeClr val="tx1"/>
              </a:solidFill>
              <a:latin typeface="Marianne" panose="02000000000000000000" pitchFamily="2" charset="0"/>
            </a:endParaRPr>
          </a:p>
          <a:p>
            <a:pPr algn="just"/>
            <a:r>
              <a:rPr lang="fr-FR" sz="1000" dirty="0">
                <a:solidFill>
                  <a:schemeClr val="tx1"/>
                </a:solidFill>
                <a:latin typeface="Marianne" panose="02000000000000000000" pitchFamily="2" charset="0"/>
              </a:rPr>
              <a:t>Le projet </a:t>
            </a:r>
            <a:r>
              <a:rPr lang="fr-FR" sz="1000" dirty="0" err="1">
                <a:solidFill>
                  <a:schemeClr val="tx1"/>
                </a:solidFill>
                <a:latin typeface="Marianne" panose="02000000000000000000" pitchFamily="2" charset="0"/>
              </a:rPr>
              <a:t>Scrap</a:t>
            </a:r>
            <a:r>
              <a:rPr lang="fr-FR" sz="1000" dirty="0">
                <a:solidFill>
                  <a:schemeClr val="tx1"/>
                </a:solidFill>
                <a:latin typeface="Marianne" panose="02000000000000000000" pitchFamily="2" charset="0"/>
              </a:rPr>
              <a:t> CO2MET doit permettre de </a:t>
            </a:r>
            <a:r>
              <a:rPr lang="fr-FR" sz="1000" b="1" dirty="0">
                <a:solidFill>
                  <a:schemeClr val="tx1"/>
                </a:solidFill>
                <a:latin typeface="Marianne" panose="02000000000000000000" pitchFamily="2" charset="0"/>
              </a:rPr>
              <a:t>produire en France des métaux critiques de haut niveau de qualité et de pureté, par recyclage des rebuts des </a:t>
            </a:r>
            <a:r>
              <a:rPr lang="fr-FR" sz="1000" b="1" dirty="0" err="1">
                <a:solidFill>
                  <a:schemeClr val="tx1"/>
                </a:solidFill>
                <a:latin typeface="Marianne" panose="02000000000000000000" pitchFamily="2" charset="0"/>
              </a:rPr>
              <a:t>Gigafactories</a:t>
            </a:r>
            <a:r>
              <a:rPr lang="fr-FR" sz="1000" dirty="0">
                <a:solidFill>
                  <a:schemeClr val="tx1"/>
                </a:solidFill>
                <a:latin typeface="Marianne" panose="02000000000000000000" pitchFamily="2" charset="0"/>
              </a:rPr>
              <a:t>. Trois entreprises partenaires sont impliquées, MECAWARE, MTB </a:t>
            </a:r>
            <a:r>
              <a:rPr lang="fr-FR" sz="1000" dirty="0" err="1">
                <a:solidFill>
                  <a:schemeClr val="tx1"/>
                </a:solidFill>
                <a:latin typeface="Marianne" panose="02000000000000000000" pitchFamily="2" charset="0"/>
              </a:rPr>
              <a:t>Manufacturing</a:t>
            </a:r>
            <a:r>
              <a:rPr lang="fr-FR" sz="1000" dirty="0">
                <a:solidFill>
                  <a:schemeClr val="tx1"/>
                </a:solidFill>
                <a:latin typeface="Marianne" panose="02000000000000000000" pitchFamily="2" charset="0"/>
              </a:rPr>
              <a:t> et VERKOR, avec deux laboratoires de recherche des universités Claude Bernard de Lyon (ICBMS) et de Grenoble, Savoie Mont Blanc, CNRS et INP (LEPMI). Le procédé innovant s’appuie sur une technologie qui utilise des émissions de CO2 au cœur du procédé et ne </a:t>
            </a:r>
          </a:p>
          <a:p>
            <a:pPr algn="just"/>
            <a:r>
              <a:rPr lang="fr-FR" sz="1000" dirty="0">
                <a:solidFill>
                  <a:schemeClr val="tx1"/>
                </a:solidFill>
                <a:latin typeface="Marianne" panose="02000000000000000000" pitchFamily="2" charset="0"/>
              </a:rPr>
              <a:t>génère pas d’effluents liquides. </a:t>
            </a:r>
          </a:p>
        </p:txBody>
      </p:sp>
      <p:sp>
        <p:nvSpPr>
          <p:cNvPr id="20" name="Rectangle 19"/>
          <p:cNvSpPr/>
          <p:nvPr/>
        </p:nvSpPr>
        <p:spPr>
          <a:xfrm>
            <a:off x="455642" y="2821327"/>
            <a:ext cx="3960000" cy="194400"/>
          </a:xfrm>
          <a:prstGeom prst="rect">
            <a:avLst/>
          </a:prstGeom>
          <a:solidFill>
            <a:srgbClr val="000091"/>
          </a:solidFill>
          <a:ln>
            <a:solidFill>
              <a:srgbClr val="0000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latin typeface="Marianne" panose="02000000000000000000" pitchFamily="2" charset="0"/>
              </a:rPr>
              <a:t>RECYCLAGE MATIERE PREMIERE</a:t>
            </a:r>
            <a:endParaRPr lang="fr-FR" sz="2800" b="1" dirty="0">
              <a:solidFill>
                <a:schemeClr val="bg1"/>
              </a:solidFill>
              <a:latin typeface="Marianne" panose="02000000000000000000" pitchFamily="2" charset="0"/>
            </a:endParaRPr>
          </a:p>
        </p:txBody>
      </p:sp>
      <p:pic>
        <p:nvPicPr>
          <p:cNvPr id="21" name="Imag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07862" y="2212179"/>
            <a:ext cx="695564" cy="359955"/>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71077" y="1911376"/>
            <a:ext cx="949648" cy="631948"/>
          </a:xfrm>
          <a:prstGeom prst="rect">
            <a:avLst/>
          </a:prstGeom>
        </p:spPr>
      </p:pic>
      <p:pic>
        <p:nvPicPr>
          <p:cNvPr id="23" name="Image 22"/>
          <p:cNvPicPr>
            <a:picLocks noChangeAspect="1"/>
          </p:cNvPicPr>
          <p:nvPr/>
        </p:nvPicPr>
        <p:blipFill>
          <a:blip r:embed="rId4"/>
          <a:stretch>
            <a:fillRect/>
          </a:stretch>
        </p:blipFill>
        <p:spPr>
          <a:xfrm>
            <a:off x="3611359" y="4252825"/>
            <a:ext cx="647756" cy="307919"/>
          </a:xfrm>
          <a:prstGeom prst="rect">
            <a:avLst/>
          </a:prstGeom>
        </p:spPr>
      </p:pic>
      <p:pic>
        <p:nvPicPr>
          <p:cNvPr id="22" name="Imag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56376" y="4147801"/>
            <a:ext cx="508656" cy="338488"/>
          </a:xfrm>
          <a:prstGeom prst="rect">
            <a:avLst/>
          </a:prstGeom>
        </p:spPr>
      </p:pic>
    </p:spTree>
    <p:extLst>
      <p:ext uri="{BB962C8B-B14F-4D97-AF65-F5344CB8AC3E}">
        <p14:creationId xmlns:p14="http://schemas.microsoft.com/office/powerpoint/2010/main" val="13521608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Espace réservé du contenu 11"/>
          <p:cNvSpPr>
            <a:spLocks noGrp="1"/>
          </p:cNvSpPr>
          <p:nvPr>
            <p:ph sz="quarter" idx="14"/>
          </p:nvPr>
        </p:nvSpPr>
        <p:spPr>
          <a:xfrm>
            <a:off x="359998" y="843558"/>
            <a:ext cx="8424000" cy="3816424"/>
          </a:xfrm>
        </p:spPr>
        <p:txBody>
          <a:bodyPr/>
          <a:lstStyle/>
          <a:p>
            <a:pPr marL="171450" indent="-171450">
              <a:spcAft>
                <a:spcPts val="300"/>
              </a:spcAft>
              <a:buClr>
                <a:schemeClr val="tx2">
                  <a:lumMod val="75000"/>
                </a:schemeClr>
              </a:buClr>
              <a:buFont typeface="Wingdings" panose="05000000000000000000" pitchFamily="2" charset="2"/>
              <a:buChar char="§"/>
            </a:pPr>
            <a:endParaRPr lang="fr-FR" b="1" dirty="0">
              <a:solidFill>
                <a:schemeClr val="tx2"/>
              </a:solidFill>
              <a:latin typeface="Marianne" panose="02000000000000000000" pitchFamily="2" charset="0"/>
            </a:endParaRPr>
          </a:p>
          <a:p>
            <a:pPr marL="171450" indent="-171450">
              <a:spcAft>
                <a:spcPts val="300"/>
              </a:spcAft>
              <a:buClr>
                <a:schemeClr val="tx2">
                  <a:lumMod val="75000"/>
                </a:schemeClr>
              </a:buClr>
              <a:buFont typeface="Wingdings" panose="05000000000000000000" pitchFamily="2" charset="2"/>
              <a:buChar char="§"/>
            </a:pPr>
            <a:r>
              <a:rPr lang="fr-FR" b="1" dirty="0">
                <a:solidFill>
                  <a:schemeClr val="tx2"/>
                </a:solidFill>
                <a:latin typeface="Marianne" panose="02000000000000000000" pitchFamily="2" charset="0"/>
              </a:rPr>
              <a:t>Planification industrielle </a:t>
            </a:r>
            <a:r>
              <a:rPr lang="fr-FR" dirty="0">
                <a:latin typeface="Marianne" panose="02000000000000000000" pitchFamily="2" charset="0"/>
              </a:rPr>
              <a:t>(Chine) : </a:t>
            </a:r>
          </a:p>
          <a:p>
            <a:pPr marL="537750" lvl="1" indent="-285750">
              <a:spcAft>
                <a:spcPts val="300"/>
              </a:spcAft>
              <a:buClr>
                <a:schemeClr val="tx2">
                  <a:lumMod val="75000"/>
                </a:schemeClr>
              </a:buClr>
              <a:buFont typeface="Wingdings" panose="05000000000000000000" pitchFamily="2" charset="2"/>
              <a:buChar char="Ø"/>
            </a:pPr>
            <a:r>
              <a:rPr lang="fr-FR" sz="1050" dirty="0">
                <a:latin typeface="Marianne" panose="02000000000000000000" pitchFamily="2" charset="0"/>
              </a:rPr>
              <a:t>Le plan « Made in China 2025 » : objectif de leadership mondial sur 10 industries clés (souveraineté technologique) </a:t>
            </a:r>
          </a:p>
          <a:p>
            <a:pPr marL="537750" lvl="1" indent="-285750">
              <a:spcAft>
                <a:spcPts val="300"/>
              </a:spcAft>
              <a:buClr>
                <a:schemeClr val="tx2">
                  <a:lumMod val="75000"/>
                </a:schemeClr>
              </a:buClr>
              <a:buFont typeface="Wingdings" panose="05000000000000000000" pitchFamily="2" charset="2"/>
              <a:buChar char="Ø"/>
            </a:pPr>
            <a:r>
              <a:rPr lang="fr-FR" sz="1050" dirty="0">
                <a:latin typeface="Marianne" panose="02000000000000000000" pitchFamily="2" charset="0"/>
              </a:rPr>
              <a:t>Subventions directes, soutien financier à la R&amp;D et aux transferts de technologies, fiscalité, protectionnisme…</a:t>
            </a:r>
            <a:br>
              <a:rPr lang="fr-FR" sz="1050" dirty="0">
                <a:latin typeface="Marianne" panose="02000000000000000000" pitchFamily="2" charset="0"/>
              </a:rPr>
            </a:br>
            <a:endParaRPr lang="fr-FR" sz="600" dirty="0">
              <a:latin typeface="Marianne" panose="02000000000000000000" pitchFamily="2" charset="0"/>
            </a:endParaRPr>
          </a:p>
          <a:p>
            <a:pPr marL="171450" indent="-171450">
              <a:spcAft>
                <a:spcPts val="300"/>
              </a:spcAft>
              <a:buClr>
                <a:schemeClr val="tx2">
                  <a:lumMod val="75000"/>
                </a:schemeClr>
              </a:buClr>
              <a:buFont typeface="Wingdings" panose="05000000000000000000" pitchFamily="2" charset="2"/>
              <a:buChar char="§"/>
            </a:pPr>
            <a:r>
              <a:rPr lang="fr-FR" b="1" dirty="0">
                <a:solidFill>
                  <a:schemeClr val="tx2"/>
                </a:solidFill>
                <a:latin typeface="Marianne" panose="02000000000000000000" pitchFamily="2" charset="0"/>
              </a:rPr>
              <a:t>Interventionnisme discrétionnaire </a:t>
            </a:r>
            <a:r>
              <a:rPr lang="fr-FR" dirty="0">
                <a:latin typeface="Marianne" panose="02000000000000000000" pitchFamily="2" charset="0"/>
              </a:rPr>
              <a:t>(Etats-Unis) : </a:t>
            </a:r>
          </a:p>
          <a:p>
            <a:pPr marL="537750" lvl="1" indent="-285750">
              <a:spcAft>
                <a:spcPts val="300"/>
              </a:spcAft>
              <a:buClr>
                <a:schemeClr val="tx2">
                  <a:lumMod val="75000"/>
                </a:schemeClr>
              </a:buClr>
              <a:buFont typeface="Wingdings" panose="05000000000000000000" pitchFamily="2" charset="2"/>
              <a:buChar char="Ø"/>
            </a:pPr>
            <a:r>
              <a:rPr lang="fr-FR" sz="1050" dirty="0">
                <a:latin typeface="Marianne" panose="02000000000000000000" pitchFamily="2" charset="0"/>
              </a:rPr>
              <a:t>Actions sectorielles de l’Etat fédéral (transport écologique / 2,7 Mds€ sur 5 ans annoncé en 2019 par le </a:t>
            </a:r>
            <a:r>
              <a:rPr lang="fr-FR" sz="1050" dirty="0" err="1">
                <a:latin typeface="Marianne" panose="02000000000000000000" pitchFamily="2" charset="0"/>
              </a:rPr>
              <a:t>DoT</a:t>
            </a:r>
            <a:r>
              <a:rPr lang="fr-FR" sz="1050" dirty="0">
                <a:latin typeface="Marianne" panose="02000000000000000000" pitchFamily="2" charset="0"/>
              </a:rPr>
              <a:t>) et via la commande publique (</a:t>
            </a:r>
            <a:r>
              <a:rPr lang="fr-FR" sz="1050" dirty="0" err="1">
                <a:latin typeface="Marianne" panose="02000000000000000000" pitchFamily="2" charset="0"/>
              </a:rPr>
              <a:t>Space</a:t>
            </a:r>
            <a:r>
              <a:rPr lang="fr-FR" sz="1050" dirty="0">
                <a:latin typeface="Marianne" panose="02000000000000000000" pitchFamily="2" charset="0"/>
              </a:rPr>
              <a:t> X - </a:t>
            </a:r>
            <a:r>
              <a:rPr lang="fr-FR" sz="1050" dirty="0" err="1">
                <a:latin typeface="Marianne" panose="02000000000000000000" pitchFamily="2" charset="0"/>
              </a:rPr>
              <a:t>Buy</a:t>
            </a:r>
            <a:r>
              <a:rPr lang="fr-FR" sz="1050" dirty="0">
                <a:latin typeface="Marianne" panose="02000000000000000000" pitchFamily="2" charset="0"/>
              </a:rPr>
              <a:t> American </a:t>
            </a:r>
            <a:r>
              <a:rPr lang="fr-FR" sz="1050" dirty="0" err="1">
                <a:latin typeface="Marianne" panose="02000000000000000000" pitchFamily="2" charset="0"/>
              </a:rPr>
              <a:t>Act</a:t>
            </a:r>
            <a:r>
              <a:rPr lang="fr-FR" sz="1050" dirty="0">
                <a:latin typeface="Marianne" panose="02000000000000000000" pitchFamily="2" charset="0"/>
              </a:rPr>
              <a:t>) </a:t>
            </a:r>
          </a:p>
          <a:p>
            <a:pPr marL="537750" lvl="1" indent="-285750">
              <a:spcAft>
                <a:spcPts val="300"/>
              </a:spcAft>
              <a:buClr>
                <a:schemeClr val="tx2">
                  <a:lumMod val="75000"/>
                </a:schemeClr>
              </a:buClr>
              <a:buFont typeface="Wingdings" panose="05000000000000000000" pitchFamily="2" charset="2"/>
              <a:buChar char="Ø"/>
            </a:pPr>
            <a:r>
              <a:rPr lang="fr-FR" sz="1050" dirty="0">
                <a:latin typeface="Marianne" panose="02000000000000000000" pitchFamily="2" charset="0"/>
              </a:rPr>
              <a:t>Investissements massifs dans l’industrie (notamment énergie / technologies vertes) dans le cadre du </a:t>
            </a:r>
            <a:r>
              <a:rPr lang="fr-FR" sz="1050" b="1" i="1" dirty="0">
                <a:latin typeface="Marianne" panose="02000000000000000000" pitchFamily="2" charset="0"/>
              </a:rPr>
              <a:t>Inflation Reduction </a:t>
            </a:r>
            <a:r>
              <a:rPr lang="fr-FR" sz="1050" b="1" i="1" dirty="0" err="1">
                <a:latin typeface="Marianne" panose="02000000000000000000" pitchFamily="2" charset="0"/>
              </a:rPr>
              <a:t>Act</a:t>
            </a:r>
            <a:r>
              <a:rPr lang="fr-FR" sz="1050" i="1" dirty="0">
                <a:latin typeface="Marianne" panose="02000000000000000000" pitchFamily="2" charset="0"/>
              </a:rPr>
              <a:t>, </a:t>
            </a:r>
            <a:r>
              <a:rPr lang="fr-FR" sz="1050" dirty="0">
                <a:latin typeface="Marianne" panose="02000000000000000000" pitchFamily="2" charset="0"/>
              </a:rPr>
              <a:t>l</a:t>
            </a:r>
            <a:r>
              <a:rPr lang="fr-FR" sz="1000" dirty="0">
                <a:latin typeface="Marianne" panose="02000000000000000000" pitchFamily="2" charset="0"/>
              </a:rPr>
              <a:t>oi américaine promulguée le 16 août 2022.</a:t>
            </a:r>
          </a:p>
          <a:p>
            <a:pPr marL="515525" lvl="1" indent="-171450" algn="just">
              <a:buFont typeface="Symbol" panose="05050102010706020507" pitchFamily="18" charset="2"/>
              <a:buChar char="Þ"/>
            </a:pPr>
            <a:r>
              <a:rPr lang="fr-FR" sz="1000" dirty="0">
                <a:latin typeface="Marianne" panose="02000000000000000000" pitchFamily="2" charset="0"/>
              </a:rPr>
              <a:t>L’IRA finalise un paquet législatif, composé du Bipartisan Infrastructure Law (BILA, 2021). L’IRA propose des crédits d’impôts en phase d’industrialisation ou développement, la ou le BILA propose des subventions pour la recherche et pré-industrialisation. Signe de l’engagement du président Biden pour la lutte contre le changement climatique et la réindustrialisation (verte) du territoire américain.</a:t>
            </a:r>
          </a:p>
          <a:p>
            <a:pPr marL="515525" lvl="1" indent="-171450" algn="just">
              <a:buFont typeface="Symbol" panose="05050102010706020507" pitchFamily="18" charset="2"/>
              <a:buChar char="Þ"/>
            </a:pPr>
            <a:r>
              <a:rPr lang="fr-FR" sz="1000" dirty="0">
                <a:latin typeface="Marianne" panose="02000000000000000000" pitchFamily="2" charset="0"/>
              </a:rPr>
              <a:t>L’IRA vise en particulier : (i) une baisse du coût des soins, de l'énergie et des transports, (ii) la transition bas carbone de l'économie, (iii) la taxation des entreprises (impôt min. 15% sur les bénéfices).</a:t>
            </a:r>
          </a:p>
          <a:p>
            <a:pPr marL="515525" lvl="1" indent="-171450" algn="just">
              <a:buFont typeface="Symbol" panose="05050102010706020507" pitchFamily="18" charset="2"/>
              <a:buChar char="Þ"/>
            </a:pPr>
            <a:r>
              <a:rPr lang="fr-FR" sz="1000" dirty="0">
                <a:latin typeface="Marianne" panose="02000000000000000000" pitchFamily="2" charset="0"/>
              </a:rPr>
              <a:t>Leviers utilisés: (i) un financement massif (369Md$ annoncés), (ii) des mesures protectionnistes à l’achat &amp; la production  (critères de production et de contenu local), (iii) une prévisibilité pour les investisseurs (subventions jusqu’en 2031).</a:t>
            </a:r>
          </a:p>
          <a:p>
            <a:pPr marL="537750" lvl="1" indent="-285750">
              <a:spcAft>
                <a:spcPts val="300"/>
              </a:spcAft>
              <a:buClr>
                <a:schemeClr val="tx2">
                  <a:lumMod val="75000"/>
                </a:schemeClr>
              </a:buClr>
              <a:buFont typeface="Wingdings" panose="05000000000000000000" pitchFamily="2" charset="2"/>
              <a:buChar char="Ø"/>
            </a:pPr>
            <a:endParaRPr lang="fr-FR" sz="1050" b="1" i="1" u="sng" dirty="0">
              <a:latin typeface="Marianne" panose="02000000000000000000" pitchFamily="2" charset="0"/>
            </a:endParaRPr>
          </a:p>
        </p:txBody>
      </p:sp>
      <p:sp>
        <p:nvSpPr>
          <p:cNvPr id="8" name="Titre 9"/>
          <p:cNvSpPr txBox="1">
            <a:spLocks/>
          </p:cNvSpPr>
          <p:nvPr/>
        </p:nvSpPr>
        <p:spPr bwMode="gray">
          <a:xfrm>
            <a:off x="1187624" y="120036"/>
            <a:ext cx="7452358" cy="720000"/>
          </a:xfrm>
          <a:prstGeom prst="rect">
            <a:avLst/>
          </a:prstGeom>
        </p:spPr>
        <p:txBody>
          <a:bodyPr vert="horz" lIns="0" tIns="0" rIns="0" bIns="0" rtlCol="0" anchor="ctr"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2000" dirty="0"/>
              <a:t>Les principaux pays industriels mettent en œuvre des plans d’action offensifs ciblés sur des industries « stratégiques »</a:t>
            </a:r>
          </a:p>
        </p:txBody>
      </p:sp>
      <p:pic>
        <p:nvPicPr>
          <p:cNvPr id="6" name="Image 5"/>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228598" y="1333230"/>
            <a:ext cx="262800" cy="158400"/>
          </a:xfrm>
          <a:prstGeom prst="rect">
            <a:avLst/>
          </a:prstGeom>
        </p:spPr>
      </p:pic>
      <p:pic>
        <p:nvPicPr>
          <p:cNvPr id="9" name="Image 8"/>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228598" y="2139702"/>
            <a:ext cx="262800" cy="158400"/>
          </a:xfrm>
          <a:prstGeom prst="rect">
            <a:avLst/>
          </a:prstGeom>
        </p:spPr>
      </p:pic>
      <p:sp>
        <p:nvSpPr>
          <p:cNvPr id="2" name="Espace réservé du numéro de diapositive 1">
            <a:extLst>
              <a:ext uri="{FF2B5EF4-FFF2-40B4-BE49-F238E27FC236}">
                <a16:creationId xmlns:a16="http://schemas.microsoft.com/office/drawing/2014/main" id="{747DC227-4C42-4941-ACFD-56DD321ACB6C}"/>
              </a:ext>
            </a:extLst>
          </p:cNvPr>
          <p:cNvSpPr>
            <a:spLocks noGrp="1"/>
          </p:cNvSpPr>
          <p:nvPr>
            <p:ph type="sldNum" sz="quarter" idx="12"/>
          </p:nvPr>
        </p:nvSpPr>
        <p:spPr/>
        <p:txBody>
          <a:bodyPr/>
          <a:lstStyle/>
          <a:p>
            <a:fld id="{733122C9-A0B9-462F-8757-0847AD287B63}" type="slidenum">
              <a:rPr lang="fr-FR" smtClean="0"/>
              <a:pPr/>
              <a:t>2</a:t>
            </a:fld>
            <a:endParaRPr lang="fr-FR" dirty="0"/>
          </a:p>
        </p:txBody>
      </p:sp>
    </p:spTree>
    <p:extLst>
      <p:ext uri="{BB962C8B-B14F-4D97-AF65-F5344CB8AC3E}">
        <p14:creationId xmlns:p14="http://schemas.microsoft.com/office/powerpoint/2010/main" val="31115372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E50409A5-85CD-47A4-A2FF-055D71222BFC}"/>
              </a:ext>
            </a:extLst>
          </p:cNvPr>
          <p:cNvSpPr txBox="1">
            <a:spLocks/>
          </p:cNvSpPr>
          <p:nvPr/>
        </p:nvSpPr>
        <p:spPr bwMode="gray">
          <a:xfrm>
            <a:off x="1187624" y="224258"/>
            <a:ext cx="7290150" cy="539991"/>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r>
              <a:rPr lang="fr-FR" sz="1800" dirty="0">
                <a:latin typeface="Marianne" panose="02000000000000000000" pitchFamily="2" charset="0"/>
              </a:rPr>
              <a:t>Une réponse européenne à l’IRA qui se concrétise en mars 2022, sous l’impulsion du couple franco-allemand</a:t>
            </a:r>
          </a:p>
        </p:txBody>
      </p:sp>
      <p:graphicFrame>
        <p:nvGraphicFramePr>
          <p:cNvPr id="7" name="Diagramme 6">
            <a:extLst>
              <a:ext uri="{FF2B5EF4-FFF2-40B4-BE49-F238E27FC236}">
                <a16:creationId xmlns:a16="http://schemas.microsoft.com/office/drawing/2014/main" id="{9F52D35B-2DD5-4565-9E1F-1CAB40E96FB8}"/>
              </a:ext>
            </a:extLst>
          </p:cNvPr>
          <p:cNvGraphicFramePr/>
          <p:nvPr>
            <p:extLst>
              <p:ext uri="{D42A27DB-BD31-4B8C-83A1-F6EECF244321}">
                <p14:modId xmlns:p14="http://schemas.microsoft.com/office/powerpoint/2010/main" val="3290626968"/>
              </p:ext>
            </p:extLst>
          </p:nvPr>
        </p:nvGraphicFramePr>
        <p:xfrm>
          <a:off x="179512" y="1300009"/>
          <a:ext cx="2520000" cy="288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ZoneTexte 7">
            <a:extLst>
              <a:ext uri="{FF2B5EF4-FFF2-40B4-BE49-F238E27FC236}">
                <a16:creationId xmlns:a16="http://schemas.microsoft.com/office/drawing/2014/main" id="{19672E57-4DDC-478C-9277-53F0493E779D}"/>
              </a:ext>
            </a:extLst>
          </p:cNvPr>
          <p:cNvSpPr txBox="1"/>
          <p:nvPr/>
        </p:nvSpPr>
        <p:spPr>
          <a:xfrm>
            <a:off x="2411760" y="1398945"/>
            <a:ext cx="5738155" cy="461665"/>
          </a:xfrm>
          <a:prstGeom prst="rect">
            <a:avLst/>
          </a:prstGeom>
          <a:noFill/>
          <a:ln>
            <a:solidFill>
              <a:schemeClr val="tx1">
                <a:lumMod val="85000"/>
                <a:lumOff val="15000"/>
              </a:schemeClr>
            </a:solidFill>
          </a:ln>
        </p:spPr>
        <p:txBody>
          <a:bodyPr wrap="square" rtlCol="0">
            <a:spAutoFit/>
          </a:bodyPr>
          <a:lstStyle/>
          <a:p>
            <a:r>
              <a:rPr lang="fr-FR" sz="1200" dirty="0">
                <a:latin typeface="Marianne" panose="02000000000000000000" pitchFamily="2" charset="0"/>
              </a:rPr>
              <a:t>Mise en place d’une </a:t>
            </a:r>
            <a:r>
              <a:rPr lang="fr-FR" sz="1200" b="1" dirty="0">
                <a:latin typeface="Marianne" panose="02000000000000000000" pitchFamily="2" charset="0"/>
              </a:rPr>
              <a:t>taskforce UE-US </a:t>
            </a:r>
            <a:r>
              <a:rPr lang="fr-FR" sz="1200" dirty="0">
                <a:latin typeface="Marianne" panose="02000000000000000000" pitchFamily="2" charset="0"/>
              </a:rPr>
              <a:t>(dialogue de transparence sur les subventions aux énergies renouvelables)</a:t>
            </a:r>
          </a:p>
        </p:txBody>
      </p:sp>
      <p:sp>
        <p:nvSpPr>
          <p:cNvPr id="9" name="ZoneTexte 8">
            <a:extLst>
              <a:ext uri="{FF2B5EF4-FFF2-40B4-BE49-F238E27FC236}">
                <a16:creationId xmlns:a16="http://schemas.microsoft.com/office/drawing/2014/main" id="{8639AFBC-06FE-4E82-8D66-96F67E0461DC}"/>
              </a:ext>
            </a:extLst>
          </p:cNvPr>
          <p:cNvSpPr txBox="1"/>
          <p:nvPr/>
        </p:nvSpPr>
        <p:spPr>
          <a:xfrm>
            <a:off x="2411760" y="2047672"/>
            <a:ext cx="5738155" cy="1200329"/>
          </a:xfrm>
          <a:prstGeom prst="rect">
            <a:avLst/>
          </a:prstGeom>
          <a:noFill/>
          <a:ln>
            <a:solidFill>
              <a:schemeClr val="tx1">
                <a:lumMod val="85000"/>
                <a:lumOff val="15000"/>
              </a:schemeClr>
            </a:solidFill>
          </a:ln>
        </p:spPr>
        <p:txBody>
          <a:bodyPr wrap="square" rtlCol="0">
            <a:spAutoFit/>
          </a:bodyPr>
          <a:lstStyle/>
          <a:p>
            <a:r>
              <a:rPr lang="fr-FR" sz="1200" dirty="0">
                <a:latin typeface="Marianne" panose="02000000000000000000" pitchFamily="2" charset="0"/>
              </a:rPr>
              <a:t>Publication du </a:t>
            </a:r>
            <a:r>
              <a:rPr lang="fr-FR" sz="1200" b="1" dirty="0">
                <a:latin typeface="Marianne" panose="02000000000000000000" pitchFamily="2" charset="0"/>
              </a:rPr>
              <a:t>Plan industriel pour le pacte vert par la Commission européenne</a:t>
            </a:r>
            <a:r>
              <a:rPr lang="fr-FR" sz="1200" dirty="0">
                <a:latin typeface="Marianne" panose="02000000000000000000" pitchFamily="2" charset="0"/>
              </a:rPr>
              <a:t>, suivi d’une série de propositions:</a:t>
            </a:r>
          </a:p>
          <a:p>
            <a:pPr marL="285750" indent="-285750">
              <a:buFontTx/>
              <a:buChar char="-"/>
            </a:pPr>
            <a:r>
              <a:rPr lang="fr-FR" sz="1200" dirty="0">
                <a:latin typeface="Marianne" panose="02000000000000000000" pitchFamily="2" charset="0"/>
              </a:rPr>
              <a:t>Loi sur les matières premières critiques (CRM </a:t>
            </a:r>
            <a:r>
              <a:rPr lang="fr-FR" sz="1200" dirty="0" err="1">
                <a:latin typeface="Marianne" panose="02000000000000000000" pitchFamily="2" charset="0"/>
              </a:rPr>
              <a:t>Act</a:t>
            </a:r>
            <a:r>
              <a:rPr lang="fr-FR" sz="1200" dirty="0">
                <a:latin typeface="Marianne" panose="02000000000000000000" pitchFamily="2" charset="0"/>
              </a:rPr>
              <a:t>)</a:t>
            </a:r>
          </a:p>
          <a:p>
            <a:pPr marL="285750" indent="-285750">
              <a:buFontTx/>
              <a:buChar char="-"/>
            </a:pPr>
            <a:r>
              <a:rPr lang="fr-FR" sz="1200" dirty="0">
                <a:latin typeface="Marianne" panose="02000000000000000000" pitchFamily="2" charset="0"/>
              </a:rPr>
              <a:t>Loi en faveur d’une industrie zéro émission nette (NZIA)</a:t>
            </a:r>
          </a:p>
          <a:p>
            <a:pPr marL="285750" indent="-285750">
              <a:buFontTx/>
              <a:buChar char="-"/>
            </a:pPr>
            <a:r>
              <a:rPr lang="fr-FR" sz="1200" dirty="0">
                <a:latin typeface="Marianne" panose="02000000000000000000" pitchFamily="2" charset="0"/>
              </a:rPr>
              <a:t>Révision du cadre temporaire de crise et de transition (TCTF)</a:t>
            </a:r>
          </a:p>
          <a:p>
            <a:pPr marL="285750" indent="-285750">
              <a:buFontTx/>
              <a:buChar char="-"/>
            </a:pPr>
            <a:r>
              <a:rPr lang="fr-FR" sz="1200" dirty="0">
                <a:latin typeface="Marianne" panose="02000000000000000000" pitchFamily="2" charset="0"/>
              </a:rPr>
              <a:t>Réforme du marché de l’électricité </a:t>
            </a:r>
          </a:p>
        </p:txBody>
      </p:sp>
      <p:sp>
        <p:nvSpPr>
          <p:cNvPr id="10" name="ZoneTexte 9">
            <a:extLst>
              <a:ext uri="{FF2B5EF4-FFF2-40B4-BE49-F238E27FC236}">
                <a16:creationId xmlns:a16="http://schemas.microsoft.com/office/drawing/2014/main" id="{34EA927B-7A08-4DB5-8683-C2FE4C6AE9B6}"/>
              </a:ext>
            </a:extLst>
          </p:cNvPr>
          <p:cNvSpPr txBox="1"/>
          <p:nvPr/>
        </p:nvSpPr>
        <p:spPr>
          <a:xfrm>
            <a:off x="2411760" y="3509076"/>
            <a:ext cx="5738155" cy="646331"/>
          </a:xfrm>
          <a:prstGeom prst="rect">
            <a:avLst/>
          </a:prstGeom>
          <a:noFill/>
          <a:ln>
            <a:solidFill>
              <a:schemeClr val="tx1">
                <a:lumMod val="85000"/>
                <a:lumOff val="15000"/>
              </a:schemeClr>
            </a:solidFill>
          </a:ln>
        </p:spPr>
        <p:txBody>
          <a:bodyPr wrap="square" rtlCol="0">
            <a:spAutoFit/>
          </a:bodyPr>
          <a:lstStyle/>
          <a:p>
            <a:r>
              <a:rPr lang="fr-FR" sz="1200" dirty="0">
                <a:latin typeface="Marianne" panose="02000000000000000000" pitchFamily="2" charset="0"/>
              </a:rPr>
              <a:t>Révision du </a:t>
            </a:r>
            <a:r>
              <a:rPr lang="fr-FR" sz="1200" b="1" dirty="0">
                <a:latin typeface="Marianne" panose="02000000000000000000" pitchFamily="2" charset="0"/>
              </a:rPr>
              <a:t>cadre financier pluriannuel 2021-2027 </a:t>
            </a:r>
            <a:r>
              <a:rPr lang="fr-FR" sz="1200" dirty="0">
                <a:latin typeface="Marianne" panose="02000000000000000000" pitchFamily="2" charset="0"/>
              </a:rPr>
              <a:t>(dont proposition ‘STEP’ - </a:t>
            </a:r>
            <a:r>
              <a:rPr lang="fr-FR" sz="1200" i="1" dirty="0">
                <a:latin typeface="Marianne" panose="02000000000000000000" pitchFamily="2" charset="0"/>
              </a:rPr>
              <a:t>Strategic Technologies for Europe Platform</a:t>
            </a:r>
            <a:r>
              <a:rPr lang="fr-FR" sz="1200" dirty="0">
                <a:latin typeface="Marianne" panose="02000000000000000000" pitchFamily="2" charset="0"/>
              </a:rPr>
              <a:t>, pilote vers un potentiel fonds de souveraineté)</a:t>
            </a:r>
          </a:p>
        </p:txBody>
      </p:sp>
      <p:sp>
        <p:nvSpPr>
          <p:cNvPr id="2" name="Espace réservé du numéro de diapositive 1">
            <a:extLst>
              <a:ext uri="{FF2B5EF4-FFF2-40B4-BE49-F238E27FC236}">
                <a16:creationId xmlns:a16="http://schemas.microsoft.com/office/drawing/2014/main" id="{63B68D36-0CFD-49CE-ACDF-6652EDE9B185}"/>
              </a:ext>
            </a:extLst>
          </p:cNvPr>
          <p:cNvSpPr>
            <a:spLocks noGrp="1"/>
          </p:cNvSpPr>
          <p:nvPr>
            <p:ph type="sldNum" sz="quarter" idx="12"/>
          </p:nvPr>
        </p:nvSpPr>
        <p:spPr/>
        <p:txBody>
          <a:bodyPr/>
          <a:lstStyle/>
          <a:p>
            <a:fld id="{733122C9-A0B9-462F-8757-0847AD287B63}" type="slidenum">
              <a:rPr lang="fr-FR" smtClean="0"/>
              <a:pPr/>
              <a:t>3</a:t>
            </a:fld>
            <a:endParaRPr lang="fr-FR" dirty="0"/>
          </a:p>
        </p:txBody>
      </p:sp>
    </p:spTree>
    <p:extLst>
      <p:ext uri="{BB962C8B-B14F-4D97-AF65-F5344CB8AC3E}">
        <p14:creationId xmlns:p14="http://schemas.microsoft.com/office/powerpoint/2010/main" val="15277019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A2AC27A-5D70-4E1B-9726-EFDE10EC2FB0}"/>
              </a:ext>
            </a:extLst>
          </p:cNvPr>
          <p:cNvSpPr>
            <a:spLocks noGrp="1"/>
          </p:cNvSpPr>
          <p:nvPr>
            <p:ph type="title"/>
          </p:nvPr>
        </p:nvSpPr>
        <p:spPr>
          <a:xfrm>
            <a:off x="1331640" y="334378"/>
            <a:ext cx="6984776" cy="797212"/>
          </a:xfrm>
        </p:spPr>
        <p:txBody>
          <a:bodyPr/>
          <a:lstStyle/>
          <a:p>
            <a:r>
              <a:rPr lang="fr-FR" sz="1600" dirty="0">
                <a:solidFill>
                  <a:srgbClr val="15006D"/>
                </a:solidFill>
                <a:latin typeface="Marianne" panose="02000000000000000000" pitchFamily="2" charset="0"/>
              </a:rPr>
              <a:t>Le Net </a:t>
            </a:r>
            <a:r>
              <a:rPr lang="fr-FR" sz="1600" dirty="0" err="1">
                <a:solidFill>
                  <a:srgbClr val="15006D"/>
                </a:solidFill>
                <a:latin typeface="Marianne" panose="02000000000000000000" pitchFamily="2" charset="0"/>
              </a:rPr>
              <a:t>Zero</a:t>
            </a:r>
            <a:r>
              <a:rPr lang="fr-FR" sz="1600" dirty="0">
                <a:solidFill>
                  <a:srgbClr val="15006D"/>
                </a:solidFill>
                <a:latin typeface="Marianne" panose="02000000000000000000" pitchFamily="2" charset="0"/>
              </a:rPr>
              <a:t> Industry </a:t>
            </a:r>
            <a:r>
              <a:rPr lang="fr-FR" sz="1600" dirty="0" err="1">
                <a:solidFill>
                  <a:srgbClr val="15006D"/>
                </a:solidFill>
                <a:latin typeface="Marianne" panose="02000000000000000000" pitchFamily="2" charset="0"/>
              </a:rPr>
              <a:t>Act</a:t>
            </a:r>
            <a:r>
              <a:rPr lang="fr-FR" sz="1600" dirty="0">
                <a:solidFill>
                  <a:srgbClr val="15006D"/>
                </a:solidFill>
                <a:latin typeface="Marianne" panose="02000000000000000000" pitchFamily="2" charset="0"/>
              </a:rPr>
              <a:t> (NZIA) vise à renforcer le déploiement de capacités de production de technologies vertes en Europe</a:t>
            </a:r>
            <a:br>
              <a:rPr lang="fr-FR" sz="1000" b="0" dirty="0">
                <a:latin typeface="Marianne" panose="02000000000000000000" pitchFamily="2" charset="0"/>
              </a:rPr>
            </a:br>
            <a:endParaRPr lang="fr-FR" sz="1000" b="0" dirty="0">
              <a:latin typeface="Marianne" panose="02000000000000000000" pitchFamily="2" charset="0"/>
            </a:endParaRPr>
          </a:p>
        </p:txBody>
      </p:sp>
      <p:sp>
        <p:nvSpPr>
          <p:cNvPr id="5" name="Espace réservé du texte 4">
            <a:extLst>
              <a:ext uri="{FF2B5EF4-FFF2-40B4-BE49-F238E27FC236}">
                <a16:creationId xmlns:a16="http://schemas.microsoft.com/office/drawing/2014/main" id="{CD6FE0F0-5F3A-4810-963B-1B8A93515FD0}"/>
              </a:ext>
            </a:extLst>
          </p:cNvPr>
          <p:cNvSpPr>
            <a:spLocks noGrp="1"/>
          </p:cNvSpPr>
          <p:nvPr>
            <p:ph type="body" sz="quarter" idx="14"/>
          </p:nvPr>
        </p:nvSpPr>
        <p:spPr>
          <a:xfrm>
            <a:off x="323528" y="987574"/>
            <a:ext cx="8640051" cy="3795926"/>
          </a:xfrm>
        </p:spPr>
        <p:txBody>
          <a:bodyPr/>
          <a:lstStyle/>
          <a:p>
            <a:pPr marL="537750" lvl="1" indent="-285750">
              <a:spcAft>
                <a:spcPts val="300"/>
              </a:spcAft>
              <a:buClr>
                <a:schemeClr val="tx2">
                  <a:lumMod val="75000"/>
                </a:schemeClr>
              </a:buClr>
              <a:buFont typeface="Wingdings" panose="05000000000000000000" pitchFamily="2" charset="2"/>
              <a:buChar char="Ø"/>
            </a:pPr>
            <a:r>
              <a:rPr lang="fr-FR" sz="1050" b="1" dirty="0">
                <a:latin typeface="Marianne" panose="02000000000000000000" pitchFamily="2" charset="0"/>
              </a:rPr>
              <a:t>Calendrier:</a:t>
            </a:r>
            <a:r>
              <a:rPr lang="fr-FR" sz="1050" dirty="0">
                <a:latin typeface="Marianne" panose="02000000000000000000" pitchFamily="2" charset="0"/>
              </a:rPr>
              <a:t> Texte présenté en mars 2023 par la Commission européenne. Accord trouvé entre Etats membres le 7 décembre 2023. Trilogues avec le Parlement européen jusqu’au 6 février 2024. Adoption formelle attendue pour mai 2024.</a:t>
            </a:r>
          </a:p>
          <a:p>
            <a:pPr marL="537750" lvl="1" indent="-285750">
              <a:spcAft>
                <a:spcPts val="300"/>
              </a:spcAft>
              <a:buClr>
                <a:schemeClr val="tx2">
                  <a:lumMod val="75000"/>
                </a:schemeClr>
              </a:buClr>
              <a:buFont typeface="Wingdings" panose="05000000000000000000" pitchFamily="2" charset="2"/>
              <a:buChar char="Ø"/>
            </a:pPr>
            <a:r>
              <a:rPr lang="fr-FR" sz="1050" b="1" dirty="0">
                <a:latin typeface="Marianne" panose="02000000000000000000" pitchFamily="2" charset="0"/>
              </a:rPr>
              <a:t>Premier objectif: établir une liste au niveau européen de technologies NZIA vertes et bas-carbones </a:t>
            </a:r>
            <a:r>
              <a:rPr lang="fr-FR" sz="1050" dirty="0">
                <a:latin typeface="Marianne" panose="02000000000000000000" pitchFamily="2" charset="0"/>
              </a:rPr>
              <a:t>jugées essentielles à la transition verte du continent. Au total, 19 technologies listées, dont reconnaissance du rôle des technologies nucléaires au même titre que les énergies renouvelables (avec pour objectif de nous référer à cette liste dans de futures législations UE).</a:t>
            </a:r>
          </a:p>
          <a:p>
            <a:pPr marL="537750" lvl="1" indent="-285750">
              <a:spcAft>
                <a:spcPts val="300"/>
              </a:spcAft>
              <a:buClr>
                <a:schemeClr val="tx2">
                  <a:lumMod val="75000"/>
                </a:schemeClr>
              </a:buClr>
              <a:buFont typeface="Wingdings" panose="05000000000000000000" pitchFamily="2" charset="2"/>
              <a:buChar char="Ø"/>
            </a:pPr>
            <a:r>
              <a:rPr lang="fr-FR" sz="1050" b="1" dirty="0">
                <a:latin typeface="Marianne" panose="02000000000000000000" pitchFamily="2" charset="0"/>
              </a:rPr>
              <a:t>Signal envoyé aux investisseurs: une cible indicative au niveau européen de 40% de couverture de nos besoins à horizon 2030 </a:t>
            </a:r>
            <a:r>
              <a:rPr lang="fr-FR" sz="1050" dirty="0">
                <a:latin typeface="Marianne" panose="02000000000000000000" pitchFamily="2" charset="0"/>
              </a:rPr>
              <a:t>en terme de capacité de production pour les technologies NZIA. </a:t>
            </a:r>
          </a:p>
          <a:p>
            <a:pPr marL="537750" lvl="1" indent="-285750">
              <a:spcAft>
                <a:spcPts val="300"/>
              </a:spcAft>
              <a:buClr>
                <a:schemeClr val="tx2">
                  <a:lumMod val="75000"/>
                </a:schemeClr>
              </a:buClr>
              <a:buFont typeface="Wingdings" panose="05000000000000000000" pitchFamily="2" charset="2"/>
              <a:buChar char="Ø"/>
            </a:pPr>
            <a:r>
              <a:rPr lang="fr-FR" sz="1050" b="1" dirty="0">
                <a:latin typeface="Marianne" panose="02000000000000000000" pitchFamily="2" charset="0"/>
              </a:rPr>
              <a:t>Simplifier et réduire les délais des procédures de permis pour l’installation et la construction d’usines</a:t>
            </a:r>
            <a:r>
              <a:rPr lang="fr-FR" sz="1050" dirty="0">
                <a:latin typeface="Marianne" panose="02000000000000000000" pitchFamily="2" charset="0"/>
              </a:rPr>
              <a:t> destinées à produire les produits finaux et composants principaux des technologies NZIA. Des délais maximums encadrent les procédures (avec un enjeu côté français d’assurer une cohérence maximale avec les dispositions de la loi industrie verte).</a:t>
            </a:r>
            <a:r>
              <a:rPr lang="fr-FR" sz="1050" dirty="0">
                <a:solidFill>
                  <a:srgbClr val="FF0000"/>
                </a:solidFill>
                <a:latin typeface="Marianne" panose="02000000000000000000" pitchFamily="2" charset="0"/>
              </a:rPr>
              <a:t> </a:t>
            </a:r>
          </a:p>
          <a:p>
            <a:pPr marL="537750" lvl="1" indent="-285750">
              <a:spcAft>
                <a:spcPts val="300"/>
              </a:spcAft>
              <a:buClr>
                <a:schemeClr val="tx2">
                  <a:lumMod val="75000"/>
                </a:schemeClr>
              </a:buClr>
              <a:buFont typeface="Wingdings" panose="05000000000000000000" pitchFamily="2" charset="2"/>
              <a:buChar char="Ø"/>
            </a:pPr>
            <a:r>
              <a:rPr lang="fr-FR" sz="1050" b="1" dirty="0">
                <a:latin typeface="Marianne" panose="02000000000000000000" pitchFamily="2" charset="0"/>
              </a:rPr>
              <a:t>Objectif de stockage carbone de 50Mt d’ici 2030 </a:t>
            </a:r>
            <a:r>
              <a:rPr lang="fr-FR" sz="1050" dirty="0">
                <a:latin typeface="Marianne" panose="02000000000000000000" pitchFamily="2" charset="0"/>
              </a:rPr>
              <a:t>dans des sites de stockage situés sur le territoire de l'Union. </a:t>
            </a:r>
          </a:p>
          <a:p>
            <a:pPr marL="537750" lvl="1" indent="-285750">
              <a:spcAft>
                <a:spcPts val="300"/>
              </a:spcAft>
              <a:buClr>
                <a:schemeClr val="tx2">
                  <a:lumMod val="75000"/>
                </a:schemeClr>
              </a:buClr>
              <a:buFont typeface="Wingdings" panose="05000000000000000000" pitchFamily="2" charset="2"/>
              <a:buChar char="Ø"/>
            </a:pPr>
            <a:r>
              <a:rPr lang="fr-FR" sz="1050" b="1" dirty="0">
                <a:latin typeface="Marianne" panose="02000000000000000000" pitchFamily="2" charset="0"/>
              </a:rPr>
              <a:t>Réponse à l’IRA: intégrer des critères se rapprochant d’une forme de contenu local</a:t>
            </a:r>
            <a:r>
              <a:rPr lang="fr-FR" sz="1050" dirty="0">
                <a:latin typeface="Marianne" panose="02000000000000000000" pitchFamily="2" charset="0"/>
              </a:rPr>
              <a:t>, tout en respectant le cadre OMC. Sortir d’une logique guidée uniquement par les prix, dans la commande publique et les enchères pour le déploiement des </a:t>
            </a:r>
            <a:r>
              <a:rPr lang="fr-FR" sz="1050" dirty="0" err="1">
                <a:latin typeface="Marianne" panose="02000000000000000000" pitchFamily="2" charset="0"/>
              </a:rPr>
              <a:t>EnR</a:t>
            </a:r>
            <a:r>
              <a:rPr lang="fr-FR" sz="1050" dirty="0">
                <a:latin typeface="Marianne" panose="02000000000000000000" pitchFamily="2" charset="0"/>
              </a:rPr>
              <a:t>. Intégration systématique de critères hors-prix dans ces procédures (notamment des critères de résilience des chaines d’approvisionnement, de durabilité environnementale, de cybersécurité, considérations sociales et normes RSE).</a:t>
            </a:r>
          </a:p>
          <a:p>
            <a:pPr marL="717750" lvl="2" indent="-285750">
              <a:spcAft>
                <a:spcPts val="300"/>
              </a:spcAft>
              <a:buClr>
                <a:schemeClr val="tx2">
                  <a:lumMod val="75000"/>
                </a:schemeClr>
              </a:buClr>
              <a:buFont typeface="Wingdings" panose="05000000000000000000" pitchFamily="2" charset="2"/>
              <a:buChar char="Ø"/>
            </a:pPr>
            <a:r>
              <a:rPr lang="fr-FR" sz="950" b="1" dirty="0">
                <a:latin typeface="Marianne" panose="02000000000000000000" pitchFamily="2" charset="0"/>
              </a:rPr>
              <a:t>Dans les prochains mois: influencer la législation secondaire</a:t>
            </a:r>
            <a:r>
              <a:rPr lang="fr-FR" sz="950" dirty="0">
                <a:latin typeface="Marianne" panose="02000000000000000000" pitchFamily="2" charset="0"/>
              </a:rPr>
              <a:t>, notamment les actes d’exécution préparés par la Commission, qui viennent préciser la définition des critères hors-prix mentionnés plus haut (et donc leur ambition). </a:t>
            </a:r>
          </a:p>
          <a:p>
            <a:endParaRPr lang="fr-FR" sz="1000" dirty="0">
              <a:latin typeface="Marianne" panose="02000000000000000000" pitchFamily="2" charset="0"/>
            </a:endParaRPr>
          </a:p>
          <a:p>
            <a:endParaRPr lang="fr-FR" sz="1000" dirty="0">
              <a:latin typeface="Marianne" panose="02000000000000000000" pitchFamily="2" charset="0"/>
            </a:endParaRPr>
          </a:p>
        </p:txBody>
      </p:sp>
      <p:sp>
        <p:nvSpPr>
          <p:cNvPr id="6" name="Freeform 165">
            <a:extLst>
              <a:ext uri="{FF2B5EF4-FFF2-40B4-BE49-F238E27FC236}">
                <a16:creationId xmlns:a16="http://schemas.microsoft.com/office/drawing/2014/main" id="{DDD9E07E-0DFB-4E8C-A2B6-F7A4CD8A89C9}"/>
              </a:ext>
            </a:extLst>
          </p:cNvPr>
          <p:cNvSpPr>
            <a:spLocks noChangeAspect="1" noEditPoints="1"/>
          </p:cNvSpPr>
          <p:nvPr/>
        </p:nvSpPr>
        <p:spPr bwMode="auto">
          <a:xfrm>
            <a:off x="167566" y="2029032"/>
            <a:ext cx="293659" cy="334347"/>
          </a:xfrm>
          <a:custGeom>
            <a:avLst/>
            <a:gdLst>
              <a:gd name="T0" fmla="*/ 782 w 1992"/>
              <a:gd name="T1" fmla="*/ 1098 h 2268"/>
              <a:gd name="T2" fmla="*/ 644 w 1992"/>
              <a:gd name="T3" fmla="*/ 991 h 2268"/>
              <a:gd name="T4" fmla="*/ 452 w 1992"/>
              <a:gd name="T5" fmla="*/ 990 h 2268"/>
              <a:gd name="T6" fmla="*/ 214 w 1992"/>
              <a:gd name="T7" fmla="*/ 1015 h 2268"/>
              <a:gd name="T8" fmla="*/ 79 w 1992"/>
              <a:gd name="T9" fmla="*/ 1194 h 2268"/>
              <a:gd name="T10" fmla="*/ 191 w 1992"/>
              <a:gd name="T11" fmla="*/ 1457 h 2268"/>
              <a:gd name="T12" fmla="*/ 350 w 1992"/>
              <a:gd name="T13" fmla="*/ 1584 h 2268"/>
              <a:gd name="T14" fmla="*/ 543 w 1992"/>
              <a:gd name="T15" fmla="*/ 1601 h 2268"/>
              <a:gd name="T16" fmla="*/ 706 w 1992"/>
              <a:gd name="T17" fmla="*/ 1498 h 2268"/>
              <a:gd name="T18" fmla="*/ 808 w 1992"/>
              <a:gd name="T19" fmla="*/ 1566 h 2268"/>
              <a:gd name="T20" fmla="*/ 778 w 1992"/>
              <a:gd name="T21" fmla="*/ 1390 h 2268"/>
              <a:gd name="T22" fmla="*/ 705 w 1992"/>
              <a:gd name="T23" fmla="*/ 1302 h 2268"/>
              <a:gd name="T24" fmla="*/ 541 w 1992"/>
              <a:gd name="T25" fmla="*/ 1254 h 2268"/>
              <a:gd name="T26" fmla="*/ 359 w 1992"/>
              <a:gd name="T27" fmla="*/ 1223 h 2268"/>
              <a:gd name="T28" fmla="*/ 461 w 1992"/>
              <a:gd name="T29" fmla="*/ 1299 h 2268"/>
              <a:gd name="T30" fmla="*/ 651 w 1992"/>
              <a:gd name="T31" fmla="*/ 1320 h 2268"/>
              <a:gd name="T32" fmla="*/ 651 w 1992"/>
              <a:gd name="T33" fmla="*/ 1429 h 2268"/>
              <a:gd name="T34" fmla="*/ 532 w 1992"/>
              <a:gd name="T35" fmla="*/ 1513 h 2268"/>
              <a:gd name="T36" fmla="*/ 401 w 1992"/>
              <a:gd name="T37" fmla="*/ 1510 h 2268"/>
              <a:gd name="T38" fmla="*/ 269 w 1992"/>
              <a:gd name="T39" fmla="*/ 1415 h 2268"/>
              <a:gd name="T40" fmla="*/ 158 w 1992"/>
              <a:gd name="T41" fmla="*/ 1150 h 2268"/>
              <a:gd name="T42" fmla="*/ 367 w 1992"/>
              <a:gd name="T43" fmla="*/ 1099 h 2268"/>
              <a:gd name="T44" fmla="*/ 577 w 1992"/>
              <a:gd name="T45" fmla="*/ 1064 h 2268"/>
              <a:gd name="T46" fmla="*/ 690 w 1992"/>
              <a:gd name="T47" fmla="*/ 1120 h 2268"/>
              <a:gd name="T48" fmla="*/ 729 w 1992"/>
              <a:gd name="T49" fmla="*/ 1231 h 2268"/>
              <a:gd name="T50" fmla="*/ 1957 w 1992"/>
              <a:gd name="T51" fmla="*/ 231 h 2268"/>
              <a:gd name="T52" fmla="*/ 1634 w 1992"/>
              <a:gd name="T53" fmla="*/ 224 h 2268"/>
              <a:gd name="T54" fmla="*/ 1265 w 1992"/>
              <a:gd name="T55" fmla="*/ 319 h 2268"/>
              <a:gd name="T56" fmla="*/ 992 w 1992"/>
              <a:gd name="T57" fmla="*/ 417 h 2268"/>
              <a:gd name="T58" fmla="*/ 864 w 1992"/>
              <a:gd name="T59" fmla="*/ 563 h 2268"/>
              <a:gd name="T60" fmla="*/ 819 w 1992"/>
              <a:gd name="T61" fmla="*/ 801 h 2268"/>
              <a:gd name="T62" fmla="*/ 937 w 1992"/>
              <a:gd name="T63" fmla="*/ 1059 h 2268"/>
              <a:gd name="T64" fmla="*/ 946 w 1992"/>
              <a:gd name="T65" fmla="*/ 901 h 2268"/>
              <a:gd name="T66" fmla="*/ 912 w 1992"/>
              <a:gd name="T67" fmla="*/ 697 h 2268"/>
              <a:gd name="T68" fmla="*/ 1009 w 1992"/>
              <a:gd name="T69" fmla="*/ 528 h 2268"/>
              <a:gd name="T70" fmla="*/ 1277 w 1992"/>
              <a:gd name="T71" fmla="*/ 412 h 2268"/>
              <a:gd name="T72" fmla="*/ 1636 w 1992"/>
              <a:gd name="T73" fmla="*/ 325 h 2268"/>
              <a:gd name="T74" fmla="*/ 1891 w 1992"/>
              <a:gd name="T75" fmla="*/ 504 h 2268"/>
              <a:gd name="T76" fmla="*/ 1881 w 1992"/>
              <a:gd name="T77" fmla="*/ 819 h 2268"/>
              <a:gd name="T78" fmla="*/ 1770 w 1992"/>
              <a:gd name="T79" fmla="*/ 1057 h 2268"/>
              <a:gd name="T80" fmla="*/ 1587 w 1992"/>
              <a:gd name="T81" fmla="*/ 1203 h 2268"/>
              <a:gd name="T82" fmla="*/ 1398 w 1992"/>
              <a:gd name="T83" fmla="*/ 1225 h 2268"/>
              <a:gd name="T84" fmla="*/ 1190 w 1992"/>
              <a:gd name="T85" fmla="*/ 1154 h 2268"/>
              <a:gd name="T86" fmla="*/ 1140 w 1992"/>
              <a:gd name="T87" fmla="*/ 978 h 2268"/>
              <a:gd name="T88" fmla="*/ 1402 w 1992"/>
              <a:gd name="T89" fmla="*/ 783 h 2268"/>
              <a:gd name="T90" fmla="*/ 1603 w 1992"/>
              <a:gd name="T91" fmla="*/ 622 h 2268"/>
              <a:gd name="T92" fmla="*/ 1450 w 1992"/>
              <a:gd name="T93" fmla="*/ 707 h 2268"/>
              <a:gd name="T94" fmla="*/ 1160 w 1992"/>
              <a:gd name="T95" fmla="*/ 891 h 2268"/>
              <a:gd name="T96" fmla="*/ 1024 w 1992"/>
              <a:gd name="T97" fmla="*/ 1082 h 2268"/>
              <a:gd name="T98" fmla="*/ 991 w 1992"/>
              <a:gd name="T99" fmla="*/ 1155 h 2268"/>
              <a:gd name="T100" fmla="*/ 919 w 1992"/>
              <a:gd name="T101" fmla="*/ 1520 h 2268"/>
              <a:gd name="T102" fmla="*/ 947 w 1992"/>
              <a:gd name="T103" fmla="*/ 2115 h 2268"/>
              <a:gd name="T104" fmla="*/ 1002 w 1992"/>
              <a:gd name="T105" fmla="*/ 1748 h 2268"/>
              <a:gd name="T106" fmla="*/ 1025 w 1992"/>
              <a:gd name="T107" fmla="*/ 1372 h 2268"/>
              <a:gd name="T108" fmla="*/ 1144 w 1992"/>
              <a:gd name="T109" fmla="*/ 1234 h 2268"/>
              <a:gd name="T110" fmla="*/ 1364 w 1992"/>
              <a:gd name="T111" fmla="*/ 1314 h 2268"/>
              <a:gd name="T112" fmla="*/ 1597 w 1992"/>
              <a:gd name="T113" fmla="*/ 1298 h 2268"/>
              <a:gd name="T114" fmla="*/ 1828 w 1992"/>
              <a:gd name="T115" fmla="*/ 1136 h 2268"/>
              <a:gd name="T116" fmla="*/ 1947 w 1992"/>
              <a:gd name="T117" fmla="*/ 923 h 2268"/>
              <a:gd name="T118" fmla="*/ 1991 w 1992"/>
              <a:gd name="T119" fmla="*/ 619 h 2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992" h="2268">
                <a:moveTo>
                  <a:pt x="817" y="1231"/>
                </a:moveTo>
                <a:lnTo>
                  <a:pt x="817" y="1231"/>
                </a:lnTo>
                <a:lnTo>
                  <a:pt x="816" y="1216"/>
                </a:lnTo>
                <a:lnTo>
                  <a:pt x="815" y="1201"/>
                </a:lnTo>
                <a:lnTo>
                  <a:pt x="813" y="1186"/>
                </a:lnTo>
                <a:lnTo>
                  <a:pt x="810" y="1171"/>
                </a:lnTo>
                <a:lnTo>
                  <a:pt x="806" y="1156"/>
                </a:lnTo>
                <a:lnTo>
                  <a:pt x="802" y="1141"/>
                </a:lnTo>
                <a:lnTo>
                  <a:pt x="796" y="1126"/>
                </a:lnTo>
                <a:lnTo>
                  <a:pt x="790" y="1112"/>
                </a:lnTo>
                <a:lnTo>
                  <a:pt x="782" y="1098"/>
                </a:lnTo>
                <a:lnTo>
                  <a:pt x="774" y="1085"/>
                </a:lnTo>
                <a:lnTo>
                  <a:pt x="764" y="1073"/>
                </a:lnTo>
                <a:lnTo>
                  <a:pt x="754" y="1061"/>
                </a:lnTo>
                <a:lnTo>
                  <a:pt x="743" y="1049"/>
                </a:lnTo>
                <a:lnTo>
                  <a:pt x="730" y="1038"/>
                </a:lnTo>
                <a:lnTo>
                  <a:pt x="717" y="1028"/>
                </a:lnTo>
                <a:lnTo>
                  <a:pt x="702" y="1019"/>
                </a:lnTo>
                <a:lnTo>
                  <a:pt x="702" y="1019"/>
                </a:lnTo>
                <a:lnTo>
                  <a:pt x="683" y="1008"/>
                </a:lnTo>
                <a:lnTo>
                  <a:pt x="663" y="999"/>
                </a:lnTo>
                <a:lnTo>
                  <a:pt x="644" y="991"/>
                </a:lnTo>
                <a:lnTo>
                  <a:pt x="626" y="985"/>
                </a:lnTo>
                <a:lnTo>
                  <a:pt x="607" y="980"/>
                </a:lnTo>
                <a:lnTo>
                  <a:pt x="589" y="977"/>
                </a:lnTo>
                <a:lnTo>
                  <a:pt x="572" y="975"/>
                </a:lnTo>
                <a:lnTo>
                  <a:pt x="554" y="975"/>
                </a:lnTo>
                <a:lnTo>
                  <a:pt x="554" y="975"/>
                </a:lnTo>
                <a:lnTo>
                  <a:pt x="536" y="975"/>
                </a:lnTo>
                <a:lnTo>
                  <a:pt x="518" y="977"/>
                </a:lnTo>
                <a:lnTo>
                  <a:pt x="501" y="980"/>
                </a:lnTo>
                <a:lnTo>
                  <a:pt x="484" y="983"/>
                </a:lnTo>
                <a:lnTo>
                  <a:pt x="452" y="990"/>
                </a:lnTo>
                <a:lnTo>
                  <a:pt x="419" y="998"/>
                </a:lnTo>
                <a:lnTo>
                  <a:pt x="386" y="1006"/>
                </a:lnTo>
                <a:lnTo>
                  <a:pt x="352" y="1013"/>
                </a:lnTo>
                <a:lnTo>
                  <a:pt x="334" y="1016"/>
                </a:lnTo>
                <a:lnTo>
                  <a:pt x="315" y="1018"/>
                </a:lnTo>
                <a:lnTo>
                  <a:pt x="296" y="1019"/>
                </a:lnTo>
                <a:lnTo>
                  <a:pt x="275" y="1019"/>
                </a:lnTo>
                <a:lnTo>
                  <a:pt x="275" y="1019"/>
                </a:lnTo>
                <a:lnTo>
                  <a:pt x="256" y="1019"/>
                </a:lnTo>
                <a:lnTo>
                  <a:pt x="235" y="1018"/>
                </a:lnTo>
                <a:lnTo>
                  <a:pt x="214" y="1015"/>
                </a:lnTo>
                <a:lnTo>
                  <a:pt x="191" y="1012"/>
                </a:lnTo>
                <a:lnTo>
                  <a:pt x="167" y="1007"/>
                </a:lnTo>
                <a:lnTo>
                  <a:pt x="142" y="1001"/>
                </a:lnTo>
                <a:lnTo>
                  <a:pt x="115" y="994"/>
                </a:lnTo>
                <a:lnTo>
                  <a:pt x="87" y="985"/>
                </a:lnTo>
                <a:lnTo>
                  <a:pt x="0" y="955"/>
                </a:lnTo>
                <a:lnTo>
                  <a:pt x="31" y="1041"/>
                </a:lnTo>
                <a:lnTo>
                  <a:pt x="31" y="1041"/>
                </a:lnTo>
                <a:lnTo>
                  <a:pt x="45" y="1081"/>
                </a:lnTo>
                <a:lnTo>
                  <a:pt x="57" y="1119"/>
                </a:lnTo>
                <a:lnTo>
                  <a:pt x="79" y="1194"/>
                </a:lnTo>
                <a:lnTo>
                  <a:pt x="100" y="1265"/>
                </a:lnTo>
                <a:lnTo>
                  <a:pt x="111" y="1299"/>
                </a:lnTo>
                <a:lnTo>
                  <a:pt x="123" y="1332"/>
                </a:lnTo>
                <a:lnTo>
                  <a:pt x="123" y="1332"/>
                </a:lnTo>
                <a:lnTo>
                  <a:pt x="136" y="1364"/>
                </a:lnTo>
                <a:lnTo>
                  <a:pt x="144" y="1380"/>
                </a:lnTo>
                <a:lnTo>
                  <a:pt x="152" y="1396"/>
                </a:lnTo>
                <a:lnTo>
                  <a:pt x="160" y="1412"/>
                </a:lnTo>
                <a:lnTo>
                  <a:pt x="170" y="1427"/>
                </a:lnTo>
                <a:lnTo>
                  <a:pt x="180" y="1442"/>
                </a:lnTo>
                <a:lnTo>
                  <a:pt x="191" y="1457"/>
                </a:lnTo>
                <a:lnTo>
                  <a:pt x="202" y="1471"/>
                </a:lnTo>
                <a:lnTo>
                  <a:pt x="215" y="1485"/>
                </a:lnTo>
                <a:lnTo>
                  <a:pt x="228" y="1499"/>
                </a:lnTo>
                <a:lnTo>
                  <a:pt x="242" y="1513"/>
                </a:lnTo>
                <a:lnTo>
                  <a:pt x="257" y="1526"/>
                </a:lnTo>
                <a:lnTo>
                  <a:pt x="274" y="1538"/>
                </a:lnTo>
                <a:lnTo>
                  <a:pt x="291" y="1551"/>
                </a:lnTo>
                <a:lnTo>
                  <a:pt x="309" y="1562"/>
                </a:lnTo>
                <a:lnTo>
                  <a:pt x="309" y="1562"/>
                </a:lnTo>
                <a:lnTo>
                  <a:pt x="329" y="1574"/>
                </a:lnTo>
                <a:lnTo>
                  <a:pt x="350" y="1584"/>
                </a:lnTo>
                <a:lnTo>
                  <a:pt x="370" y="1592"/>
                </a:lnTo>
                <a:lnTo>
                  <a:pt x="390" y="1599"/>
                </a:lnTo>
                <a:lnTo>
                  <a:pt x="410" y="1604"/>
                </a:lnTo>
                <a:lnTo>
                  <a:pt x="431" y="1608"/>
                </a:lnTo>
                <a:lnTo>
                  <a:pt x="451" y="1610"/>
                </a:lnTo>
                <a:lnTo>
                  <a:pt x="470" y="1611"/>
                </a:lnTo>
                <a:lnTo>
                  <a:pt x="470" y="1611"/>
                </a:lnTo>
                <a:lnTo>
                  <a:pt x="489" y="1610"/>
                </a:lnTo>
                <a:lnTo>
                  <a:pt x="507" y="1608"/>
                </a:lnTo>
                <a:lnTo>
                  <a:pt x="525" y="1605"/>
                </a:lnTo>
                <a:lnTo>
                  <a:pt x="543" y="1601"/>
                </a:lnTo>
                <a:lnTo>
                  <a:pt x="560" y="1596"/>
                </a:lnTo>
                <a:lnTo>
                  <a:pt x="577" y="1590"/>
                </a:lnTo>
                <a:lnTo>
                  <a:pt x="593" y="1583"/>
                </a:lnTo>
                <a:lnTo>
                  <a:pt x="609" y="1575"/>
                </a:lnTo>
                <a:lnTo>
                  <a:pt x="624" y="1566"/>
                </a:lnTo>
                <a:lnTo>
                  <a:pt x="639" y="1557"/>
                </a:lnTo>
                <a:lnTo>
                  <a:pt x="654" y="1546"/>
                </a:lnTo>
                <a:lnTo>
                  <a:pt x="668" y="1535"/>
                </a:lnTo>
                <a:lnTo>
                  <a:pt x="681" y="1523"/>
                </a:lnTo>
                <a:lnTo>
                  <a:pt x="694" y="1511"/>
                </a:lnTo>
                <a:lnTo>
                  <a:pt x="706" y="1498"/>
                </a:lnTo>
                <a:lnTo>
                  <a:pt x="718" y="1485"/>
                </a:lnTo>
                <a:lnTo>
                  <a:pt x="718" y="1485"/>
                </a:lnTo>
                <a:lnTo>
                  <a:pt x="737" y="1461"/>
                </a:lnTo>
                <a:lnTo>
                  <a:pt x="754" y="1435"/>
                </a:lnTo>
                <a:lnTo>
                  <a:pt x="754" y="1435"/>
                </a:lnTo>
                <a:lnTo>
                  <a:pt x="763" y="1454"/>
                </a:lnTo>
                <a:lnTo>
                  <a:pt x="773" y="1473"/>
                </a:lnTo>
                <a:lnTo>
                  <a:pt x="782" y="1495"/>
                </a:lnTo>
                <a:lnTo>
                  <a:pt x="791" y="1517"/>
                </a:lnTo>
                <a:lnTo>
                  <a:pt x="800" y="1541"/>
                </a:lnTo>
                <a:lnTo>
                  <a:pt x="808" y="1566"/>
                </a:lnTo>
                <a:lnTo>
                  <a:pt x="816" y="1593"/>
                </a:lnTo>
                <a:lnTo>
                  <a:pt x="822" y="1620"/>
                </a:lnTo>
                <a:lnTo>
                  <a:pt x="822" y="1620"/>
                </a:lnTo>
                <a:lnTo>
                  <a:pt x="825" y="1555"/>
                </a:lnTo>
                <a:lnTo>
                  <a:pt x="829" y="1492"/>
                </a:lnTo>
                <a:lnTo>
                  <a:pt x="829" y="1492"/>
                </a:lnTo>
                <a:lnTo>
                  <a:pt x="816" y="1463"/>
                </a:lnTo>
                <a:lnTo>
                  <a:pt x="804" y="1436"/>
                </a:lnTo>
                <a:lnTo>
                  <a:pt x="791" y="1412"/>
                </a:lnTo>
                <a:lnTo>
                  <a:pt x="778" y="1390"/>
                </a:lnTo>
                <a:lnTo>
                  <a:pt x="778" y="1390"/>
                </a:lnTo>
                <a:lnTo>
                  <a:pt x="787" y="1371"/>
                </a:lnTo>
                <a:lnTo>
                  <a:pt x="795" y="1352"/>
                </a:lnTo>
                <a:lnTo>
                  <a:pt x="801" y="1332"/>
                </a:lnTo>
                <a:lnTo>
                  <a:pt x="806" y="1312"/>
                </a:lnTo>
                <a:lnTo>
                  <a:pt x="811" y="1292"/>
                </a:lnTo>
                <a:lnTo>
                  <a:pt x="814" y="1272"/>
                </a:lnTo>
                <a:lnTo>
                  <a:pt x="816" y="1251"/>
                </a:lnTo>
                <a:lnTo>
                  <a:pt x="817" y="1231"/>
                </a:lnTo>
                <a:close/>
                <a:moveTo>
                  <a:pt x="716" y="1311"/>
                </a:moveTo>
                <a:lnTo>
                  <a:pt x="716" y="1311"/>
                </a:lnTo>
                <a:lnTo>
                  <a:pt x="705" y="1302"/>
                </a:lnTo>
                <a:lnTo>
                  <a:pt x="694" y="1295"/>
                </a:lnTo>
                <a:lnTo>
                  <a:pt x="683" y="1288"/>
                </a:lnTo>
                <a:lnTo>
                  <a:pt x="672" y="1281"/>
                </a:lnTo>
                <a:lnTo>
                  <a:pt x="661" y="1276"/>
                </a:lnTo>
                <a:lnTo>
                  <a:pt x="650" y="1271"/>
                </a:lnTo>
                <a:lnTo>
                  <a:pt x="639" y="1267"/>
                </a:lnTo>
                <a:lnTo>
                  <a:pt x="628" y="1264"/>
                </a:lnTo>
                <a:lnTo>
                  <a:pt x="606" y="1259"/>
                </a:lnTo>
                <a:lnTo>
                  <a:pt x="584" y="1256"/>
                </a:lnTo>
                <a:lnTo>
                  <a:pt x="562" y="1255"/>
                </a:lnTo>
                <a:lnTo>
                  <a:pt x="541" y="1254"/>
                </a:lnTo>
                <a:lnTo>
                  <a:pt x="541" y="1254"/>
                </a:lnTo>
                <a:lnTo>
                  <a:pt x="480" y="1255"/>
                </a:lnTo>
                <a:lnTo>
                  <a:pt x="480" y="1255"/>
                </a:lnTo>
                <a:lnTo>
                  <a:pt x="463" y="1255"/>
                </a:lnTo>
                <a:lnTo>
                  <a:pt x="446" y="1254"/>
                </a:lnTo>
                <a:lnTo>
                  <a:pt x="430" y="1252"/>
                </a:lnTo>
                <a:lnTo>
                  <a:pt x="415" y="1249"/>
                </a:lnTo>
                <a:lnTo>
                  <a:pt x="400" y="1245"/>
                </a:lnTo>
                <a:lnTo>
                  <a:pt x="386" y="1240"/>
                </a:lnTo>
                <a:lnTo>
                  <a:pt x="372" y="1232"/>
                </a:lnTo>
                <a:lnTo>
                  <a:pt x="359" y="1223"/>
                </a:lnTo>
                <a:lnTo>
                  <a:pt x="331" y="1257"/>
                </a:lnTo>
                <a:lnTo>
                  <a:pt x="331" y="1257"/>
                </a:lnTo>
                <a:lnTo>
                  <a:pt x="340" y="1264"/>
                </a:lnTo>
                <a:lnTo>
                  <a:pt x="349" y="1270"/>
                </a:lnTo>
                <a:lnTo>
                  <a:pt x="359" y="1275"/>
                </a:lnTo>
                <a:lnTo>
                  <a:pt x="368" y="1279"/>
                </a:lnTo>
                <a:lnTo>
                  <a:pt x="386" y="1287"/>
                </a:lnTo>
                <a:lnTo>
                  <a:pt x="405" y="1292"/>
                </a:lnTo>
                <a:lnTo>
                  <a:pt x="424" y="1296"/>
                </a:lnTo>
                <a:lnTo>
                  <a:pt x="443" y="1298"/>
                </a:lnTo>
                <a:lnTo>
                  <a:pt x="461" y="1299"/>
                </a:lnTo>
                <a:lnTo>
                  <a:pt x="480" y="1299"/>
                </a:lnTo>
                <a:lnTo>
                  <a:pt x="480" y="1299"/>
                </a:lnTo>
                <a:lnTo>
                  <a:pt x="541" y="1298"/>
                </a:lnTo>
                <a:lnTo>
                  <a:pt x="541" y="1298"/>
                </a:lnTo>
                <a:lnTo>
                  <a:pt x="562" y="1299"/>
                </a:lnTo>
                <a:lnTo>
                  <a:pt x="583" y="1300"/>
                </a:lnTo>
                <a:lnTo>
                  <a:pt x="603" y="1303"/>
                </a:lnTo>
                <a:lnTo>
                  <a:pt x="623" y="1308"/>
                </a:lnTo>
                <a:lnTo>
                  <a:pt x="632" y="1311"/>
                </a:lnTo>
                <a:lnTo>
                  <a:pt x="642" y="1315"/>
                </a:lnTo>
                <a:lnTo>
                  <a:pt x="651" y="1320"/>
                </a:lnTo>
                <a:lnTo>
                  <a:pt x="661" y="1325"/>
                </a:lnTo>
                <a:lnTo>
                  <a:pt x="670" y="1331"/>
                </a:lnTo>
                <a:lnTo>
                  <a:pt x="679" y="1338"/>
                </a:lnTo>
                <a:lnTo>
                  <a:pt x="689" y="1346"/>
                </a:lnTo>
                <a:lnTo>
                  <a:pt x="698" y="1355"/>
                </a:lnTo>
                <a:lnTo>
                  <a:pt x="698" y="1355"/>
                </a:lnTo>
                <a:lnTo>
                  <a:pt x="688" y="1375"/>
                </a:lnTo>
                <a:lnTo>
                  <a:pt x="677" y="1393"/>
                </a:lnTo>
                <a:lnTo>
                  <a:pt x="664" y="1411"/>
                </a:lnTo>
                <a:lnTo>
                  <a:pt x="651" y="1429"/>
                </a:lnTo>
                <a:lnTo>
                  <a:pt x="651" y="1429"/>
                </a:lnTo>
                <a:lnTo>
                  <a:pt x="641" y="1439"/>
                </a:lnTo>
                <a:lnTo>
                  <a:pt x="632" y="1449"/>
                </a:lnTo>
                <a:lnTo>
                  <a:pt x="622" y="1459"/>
                </a:lnTo>
                <a:lnTo>
                  <a:pt x="611" y="1468"/>
                </a:lnTo>
                <a:lnTo>
                  <a:pt x="601" y="1476"/>
                </a:lnTo>
                <a:lnTo>
                  <a:pt x="590" y="1484"/>
                </a:lnTo>
                <a:lnTo>
                  <a:pt x="579" y="1491"/>
                </a:lnTo>
                <a:lnTo>
                  <a:pt x="567" y="1498"/>
                </a:lnTo>
                <a:lnTo>
                  <a:pt x="556" y="1503"/>
                </a:lnTo>
                <a:lnTo>
                  <a:pt x="544" y="1508"/>
                </a:lnTo>
                <a:lnTo>
                  <a:pt x="532" y="1513"/>
                </a:lnTo>
                <a:lnTo>
                  <a:pt x="520" y="1517"/>
                </a:lnTo>
                <a:lnTo>
                  <a:pt x="508" y="1519"/>
                </a:lnTo>
                <a:lnTo>
                  <a:pt x="495" y="1521"/>
                </a:lnTo>
                <a:lnTo>
                  <a:pt x="483" y="1523"/>
                </a:lnTo>
                <a:lnTo>
                  <a:pt x="470" y="1523"/>
                </a:lnTo>
                <a:lnTo>
                  <a:pt x="470" y="1523"/>
                </a:lnTo>
                <a:lnTo>
                  <a:pt x="457" y="1523"/>
                </a:lnTo>
                <a:lnTo>
                  <a:pt x="443" y="1521"/>
                </a:lnTo>
                <a:lnTo>
                  <a:pt x="429" y="1519"/>
                </a:lnTo>
                <a:lnTo>
                  <a:pt x="415" y="1515"/>
                </a:lnTo>
                <a:lnTo>
                  <a:pt x="401" y="1510"/>
                </a:lnTo>
                <a:lnTo>
                  <a:pt x="386" y="1504"/>
                </a:lnTo>
                <a:lnTo>
                  <a:pt x="372" y="1497"/>
                </a:lnTo>
                <a:lnTo>
                  <a:pt x="356" y="1488"/>
                </a:lnTo>
                <a:lnTo>
                  <a:pt x="356" y="1488"/>
                </a:lnTo>
                <a:lnTo>
                  <a:pt x="341" y="1478"/>
                </a:lnTo>
                <a:lnTo>
                  <a:pt x="326" y="1468"/>
                </a:lnTo>
                <a:lnTo>
                  <a:pt x="313" y="1458"/>
                </a:lnTo>
                <a:lnTo>
                  <a:pt x="301" y="1447"/>
                </a:lnTo>
                <a:lnTo>
                  <a:pt x="290" y="1437"/>
                </a:lnTo>
                <a:lnTo>
                  <a:pt x="279" y="1426"/>
                </a:lnTo>
                <a:lnTo>
                  <a:pt x="269" y="1415"/>
                </a:lnTo>
                <a:lnTo>
                  <a:pt x="260" y="1403"/>
                </a:lnTo>
                <a:lnTo>
                  <a:pt x="252" y="1392"/>
                </a:lnTo>
                <a:lnTo>
                  <a:pt x="244" y="1380"/>
                </a:lnTo>
                <a:lnTo>
                  <a:pt x="229" y="1355"/>
                </a:lnTo>
                <a:lnTo>
                  <a:pt x="216" y="1328"/>
                </a:lnTo>
                <a:lnTo>
                  <a:pt x="204" y="1300"/>
                </a:lnTo>
                <a:lnTo>
                  <a:pt x="204" y="1300"/>
                </a:lnTo>
                <a:lnTo>
                  <a:pt x="196" y="1278"/>
                </a:lnTo>
                <a:lnTo>
                  <a:pt x="188" y="1254"/>
                </a:lnTo>
                <a:lnTo>
                  <a:pt x="173" y="1204"/>
                </a:lnTo>
                <a:lnTo>
                  <a:pt x="158" y="1150"/>
                </a:lnTo>
                <a:lnTo>
                  <a:pt x="140" y="1091"/>
                </a:lnTo>
                <a:lnTo>
                  <a:pt x="140" y="1091"/>
                </a:lnTo>
                <a:lnTo>
                  <a:pt x="177" y="1098"/>
                </a:lnTo>
                <a:lnTo>
                  <a:pt x="212" y="1103"/>
                </a:lnTo>
                <a:lnTo>
                  <a:pt x="245" y="1106"/>
                </a:lnTo>
                <a:lnTo>
                  <a:pt x="275" y="1107"/>
                </a:lnTo>
                <a:lnTo>
                  <a:pt x="275" y="1107"/>
                </a:lnTo>
                <a:lnTo>
                  <a:pt x="300" y="1106"/>
                </a:lnTo>
                <a:lnTo>
                  <a:pt x="323" y="1105"/>
                </a:lnTo>
                <a:lnTo>
                  <a:pt x="346" y="1102"/>
                </a:lnTo>
                <a:lnTo>
                  <a:pt x="367" y="1099"/>
                </a:lnTo>
                <a:lnTo>
                  <a:pt x="406" y="1092"/>
                </a:lnTo>
                <a:lnTo>
                  <a:pt x="441" y="1084"/>
                </a:lnTo>
                <a:lnTo>
                  <a:pt x="473" y="1075"/>
                </a:lnTo>
                <a:lnTo>
                  <a:pt x="502" y="1068"/>
                </a:lnTo>
                <a:lnTo>
                  <a:pt x="516" y="1066"/>
                </a:lnTo>
                <a:lnTo>
                  <a:pt x="529" y="1064"/>
                </a:lnTo>
                <a:lnTo>
                  <a:pt x="542" y="1063"/>
                </a:lnTo>
                <a:lnTo>
                  <a:pt x="554" y="1062"/>
                </a:lnTo>
                <a:lnTo>
                  <a:pt x="554" y="1062"/>
                </a:lnTo>
                <a:lnTo>
                  <a:pt x="566" y="1063"/>
                </a:lnTo>
                <a:lnTo>
                  <a:pt x="577" y="1064"/>
                </a:lnTo>
                <a:lnTo>
                  <a:pt x="589" y="1066"/>
                </a:lnTo>
                <a:lnTo>
                  <a:pt x="601" y="1069"/>
                </a:lnTo>
                <a:lnTo>
                  <a:pt x="614" y="1073"/>
                </a:lnTo>
                <a:lnTo>
                  <a:pt x="628" y="1079"/>
                </a:lnTo>
                <a:lnTo>
                  <a:pt x="642" y="1086"/>
                </a:lnTo>
                <a:lnTo>
                  <a:pt x="657" y="1094"/>
                </a:lnTo>
                <a:lnTo>
                  <a:pt x="657" y="1094"/>
                </a:lnTo>
                <a:lnTo>
                  <a:pt x="666" y="1100"/>
                </a:lnTo>
                <a:lnTo>
                  <a:pt x="675" y="1107"/>
                </a:lnTo>
                <a:lnTo>
                  <a:pt x="682" y="1113"/>
                </a:lnTo>
                <a:lnTo>
                  <a:pt x="690" y="1120"/>
                </a:lnTo>
                <a:lnTo>
                  <a:pt x="696" y="1128"/>
                </a:lnTo>
                <a:lnTo>
                  <a:pt x="702" y="1136"/>
                </a:lnTo>
                <a:lnTo>
                  <a:pt x="707" y="1144"/>
                </a:lnTo>
                <a:lnTo>
                  <a:pt x="712" y="1153"/>
                </a:lnTo>
                <a:lnTo>
                  <a:pt x="716" y="1161"/>
                </a:lnTo>
                <a:lnTo>
                  <a:pt x="719" y="1170"/>
                </a:lnTo>
                <a:lnTo>
                  <a:pt x="722" y="1180"/>
                </a:lnTo>
                <a:lnTo>
                  <a:pt x="724" y="1189"/>
                </a:lnTo>
                <a:lnTo>
                  <a:pt x="728" y="1210"/>
                </a:lnTo>
                <a:lnTo>
                  <a:pt x="729" y="1231"/>
                </a:lnTo>
                <a:lnTo>
                  <a:pt x="729" y="1231"/>
                </a:lnTo>
                <a:lnTo>
                  <a:pt x="728" y="1251"/>
                </a:lnTo>
                <a:lnTo>
                  <a:pt x="725" y="1270"/>
                </a:lnTo>
                <a:lnTo>
                  <a:pt x="721" y="1291"/>
                </a:lnTo>
                <a:lnTo>
                  <a:pt x="716" y="1311"/>
                </a:lnTo>
                <a:close/>
                <a:moveTo>
                  <a:pt x="1990" y="591"/>
                </a:moveTo>
                <a:lnTo>
                  <a:pt x="1990" y="591"/>
                </a:lnTo>
                <a:lnTo>
                  <a:pt x="1987" y="534"/>
                </a:lnTo>
                <a:lnTo>
                  <a:pt x="1982" y="476"/>
                </a:lnTo>
                <a:lnTo>
                  <a:pt x="1969" y="357"/>
                </a:lnTo>
                <a:lnTo>
                  <a:pt x="1963" y="295"/>
                </a:lnTo>
                <a:lnTo>
                  <a:pt x="1957" y="231"/>
                </a:lnTo>
                <a:lnTo>
                  <a:pt x="1952" y="165"/>
                </a:lnTo>
                <a:lnTo>
                  <a:pt x="1949" y="96"/>
                </a:lnTo>
                <a:lnTo>
                  <a:pt x="1945" y="0"/>
                </a:lnTo>
                <a:lnTo>
                  <a:pt x="1872" y="63"/>
                </a:lnTo>
                <a:lnTo>
                  <a:pt x="1872" y="63"/>
                </a:lnTo>
                <a:lnTo>
                  <a:pt x="1829" y="98"/>
                </a:lnTo>
                <a:lnTo>
                  <a:pt x="1788" y="130"/>
                </a:lnTo>
                <a:lnTo>
                  <a:pt x="1748" y="158"/>
                </a:lnTo>
                <a:lnTo>
                  <a:pt x="1709" y="183"/>
                </a:lnTo>
                <a:lnTo>
                  <a:pt x="1671" y="205"/>
                </a:lnTo>
                <a:lnTo>
                  <a:pt x="1634" y="224"/>
                </a:lnTo>
                <a:lnTo>
                  <a:pt x="1599" y="241"/>
                </a:lnTo>
                <a:lnTo>
                  <a:pt x="1565" y="255"/>
                </a:lnTo>
                <a:lnTo>
                  <a:pt x="1532" y="267"/>
                </a:lnTo>
                <a:lnTo>
                  <a:pt x="1499" y="277"/>
                </a:lnTo>
                <a:lnTo>
                  <a:pt x="1468" y="285"/>
                </a:lnTo>
                <a:lnTo>
                  <a:pt x="1437" y="292"/>
                </a:lnTo>
                <a:lnTo>
                  <a:pt x="1407" y="298"/>
                </a:lnTo>
                <a:lnTo>
                  <a:pt x="1378" y="303"/>
                </a:lnTo>
                <a:lnTo>
                  <a:pt x="1321" y="312"/>
                </a:lnTo>
                <a:lnTo>
                  <a:pt x="1321" y="312"/>
                </a:lnTo>
                <a:lnTo>
                  <a:pt x="1265" y="319"/>
                </a:lnTo>
                <a:lnTo>
                  <a:pt x="1237" y="323"/>
                </a:lnTo>
                <a:lnTo>
                  <a:pt x="1209" y="328"/>
                </a:lnTo>
                <a:lnTo>
                  <a:pt x="1182" y="333"/>
                </a:lnTo>
                <a:lnTo>
                  <a:pt x="1154" y="340"/>
                </a:lnTo>
                <a:lnTo>
                  <a:pt x="1127" y="348"/>
                </a:lnTo>
                <a:lnTo>
                  <a:pt x="1100" y="358"/>
                </a:lnTo>
                <a:lnTo>
                  <a:pt x="1073" y="369"/>
                </a:lnTo>
                <a:lnTo>
                  <a:pt x="1046" y="383"/>
                </a:lnTo>
                <a:lnTo>
                  <a:pt x="1020" y="399"/>
                </a:lnTo>
                <a:lnTo>
                  <a:pt x="1006" y="407"/>
                </a:lnTo>
                <a:lnTo>
                  <a:pt x="992" y="417"/>
                </a:lnTo>
                <a:lnTo>
                  <a:pt x="980" y="427"/>
                </a:lnTo>
                <a:lnTo>
                  <a:pt x="967" y="438"/>
                </a:lnTo>
                <a:lnTo>
                  <a:pt x="954" y="450"/>
                </a:lnTo>
                <a:lnTo>
                  <a:pt x="941" y="462"/>
                </a:lnTo>
                <a:lnTo>
                  <a:pt x="929" y="476"/>
                </a:lnTo>
                <a:lnTo>
                  <a:pt x="916" y="490"/>
                </a:lnTo>
                <a:lnTo>
                  <a:pt x="904" y="505"/>
                </a:lnTo>
                <a:lnTo>
                  <a:pt x="892" y="521"/>
                </a:lnTo>
                <a:lnTo>
                  <a:pt x="892" y="521"/>
                </a:lnTo>
                <a:lnTo>
                  <a:pt x="877" y="542"/>
                </a:lnTo>
                <a:lnTo>
                  <a:pt x="864" y="563"/>
                </a:lnTo>
                <a:lnTo>
                  <a:pt x="864" y="563"/>
                </a:lnTo>
                <a:lnTo>
                  <a:pt x="852" y="586"/>
                </a:lnTo>
                <a:lnTo>
                  <a:pt x="841" y="609"/>
                </a:lnTo>
                <a:lnTo>
                  <a:pt x="833" y="633"/>
                </a:lnTo>
                <a:lnTo>
                  <a:pt x="826" y="657"/>
                </a:lnTo>
                <a:lnTo>
                  <a:pt x="821" y="681"/>
                </a:lnTo>
                <a:lnTo>
                  <a:pt x="818" y="705"/>
                </a:lnTo>
                <a:lnTo>
                  <a:pt x="816" y="729"/>
                </a:lnTo>
                <a:lnTo>
                  <a:pt x="815" y="753"/>
                </a:lnTo>
                <a:lnTo>
                  <a:pt x="816" y="777"/>
                </a:lnTo>
                <a:lnTo>
                  <a:pt x="819" y="801"/>
                </a:lnTo>
                <a:lnTo>
                  <a:pt x="823" y="825"/>
                </a:lnTo>
                <a:lnTo>
                  <a:pt x="828" y="849"/>
                </a:lnTo>
                <a:lnTo>
                  <a:pt x="835" y="872"/>
                </a:lnTo>
                <a:lnTo>
                  <a:pt x="843" y="896"/>
                </a:lnTo>
                <a:lnTo>
                  <a:pt x="852" y="918"/>
                </a:lnTo>
                <a:lnTo>
                  <a:pt x="862" y="941"/>
                </a:lnTo>
                <a:lnTo>
                  <a:pt x="862" y="941"/>
                </a:lnTo>
                <a:lnTo>
                  <a:pt x="878" y="971"/>
                </a:lnTo>
                <a:lnTo>
                  <a:pt x="896" y="1001"/>
                </a:lnTo>
                <a:lnTo>
                  <a:pt x="916" y="1030"/>
                </a:lnTo>
                <a:lnTo>
                  <a:pt x="937" y="1059"/>
                </a:lnTo>
                <a:lnTo>
                  <a:pt x="937" y="1059"/>
                </a:lnTo>
                <a:lnTo>
                  <a:pt x="949" y="1035"/>
                </a:lnTo>
                <a:lnTo>
                  <a:pt x="962" y="1013"/>
                </a:lnTo>
                <a:lnTo>
                  <a:pt x="974" y="992"/>
                </a:lnTo>
                <a:lnTo>
                  <a:pt x="988" y="972"/>
                </a:lnTo>
                <a:lnTo>
                  <a:pt x="988" y="972"/>
                </a:lnTo>
                <a:lnTo>
                  <a:pt x="976" y="954"/>
                </a:lnTo>
                <a:lnTo>
                  <a:pt x="965" y="937"/>
                </a:lnTo>
                <a:lnTo>
                  <a:pt x="955" y="919"/>
                </a:lnTo>
                <a:lnTo>
                  <a:pt x="946" y="901"/>
                </a:lnTo>
                <a:lnTo>
                  <a:pt x="946" y="901"/>
                </a:lnTo>
                <a:lnTo>
                  <a:pt x="937" y="882"/>
                </a:lnTo>
                <a:lnTo>
                  <a:pt x="930" y="863"/>
                </a:lnTo>
                <a:lnTo>
                  <a:pt x="924" y="845"/>
                </a:lnTo>
                <a:lnTo>
                  <a:pt x="918" y="826"/>
                </a:lnTo>
                <a:lnTo>
                  <a:pt x="914" y="807"/>
                </a:lnTo>
                <a:lnTo>
                  <a:pt x="911" y="789"/>
                </a:lnTo>
                <a:lnTo>
                  <a:pt x="909" y="770"/>
                </a:lnTo>
                <a:lnTo>
                  <a:pt x="908" y="752"/>
                </a:lnTo>
                <a:lnTo>
                  <a:pt x="908" y="733"/>
                </a:lnTo>
                <a:lnTo>
                  <a:pt x="910" y="715"/>
                </a:lnTo>
                <a:lnTo>
                  <a:pt x="912" y="697"/>
                </a:lnTo>
                <a:lnTo>
                  <a:pt x="916" y="679"/>
                </a:lnTo>
                <a:lnTo>
                  <a:pt x="921" y="661"/>
                </a:lnTo>
                <a:lnTo>
                  <a:pt x="928" y="644"/>
                </a:lnTo>
                <a:lnTo>
                  <a:pt x="935" y="626"/>
                </a:lnTo>
                <a:lnTo>
                  <a:pt x="944" y="609"/>
                </a:lnTo>
                <a:lnTo>
                  <a:pt x="944" y="609"/>
                </a:lnTo>
                <a:lnTo>
                  <a:pt x="954" y="593"/>
                </a:lnTo>
                <a:lnTo>
                  <a:pt x="966" y="576"/>
                </a:lnTo>
                <a:lnTo>
                  <a:pt x="966" y="576"/>
                </a:lnTo>
                <a:lnTo>
                  <a:pt x="987" y="551"/>
                </a:lnTo>
                <a:lnTo>
                  <a:pt x="1009" y="528"/>
                </a:lnTo>
                <a:lnTo>
                  <a:pt x="1029" y="508"/>
                </a:lnTo>
                <a:lnTo>
                  <a:pt x="1050" y="491"/>
                </a:lnTo>
                <a:lnTo>
                  <a:pt x="1070" y="476"/>
                </a:lnTo>
                <a:lnTo>
                  <a:pt x="1091" y="463"/>
                </a:lnTo>
                <a:lnTo>
                  <a:pt x="1112" y="453"/>
                </a:lnTo>
                <a:lnTo>
                  <a:pt x="1133" y="444"/>
                </a:lnTo>
                <a:lnTo>
                  <a:pt x="1155" y="436"/>
                </a:lnTo>
                <a:lnTo>
                  <a:pt x="1178" y="430"/>
                </a:lnTo>
                <a:lnTo>
                  <a:pt x="1201" y="424"/>
                </a:lnTo>
                <a:lnTo>
                  <a:pt x="1225" y="420"/>
                </a:lnTo>
                <a:lnTo>
                  <a:pt x="1277" y="412"/>
                </a:lnTo>
                <a:lnTo>
                  <a:pt x="1333" y="404"/>
                </a:lnTo>
                <a:lnTo>
                  <a:pt x="1333" y="404"/>
                </a:lnTo>
                <a:lnTo>
                  <a:pt x="1387" y="396"/>
                </a:lnTo>
                <a:lnTo>
                  <a:pt x="1415" y="391"/>
                </a:lnTo>
                <a:lnTo>
                  <a:pt x="1444" y="386"/>
                </a:lnTo>
                <a:lnTo>
                  <a:pt x="1474" y="379"/>
                </a:lnTo>
                <a:lnTo>
                  <a:pt x="1505" y="371"/>
                </a:lnTo>
                <a:lnTo>
                  <a:pt x="1536" y="362"/>
                </a:lnTo>
                <a:lnTo>
                  <a:pt x="1569" y="352"/>
                </a:lnTo>
                <a:lnTo>
                  <a:pt x="1602" y="339"/>
                </a:lnTo>
                <a:lnTo>
                  <a:pt x="1636" y="325"/>
                </a:lnTo>
                <a:lnTo>
                  <a:pt x="1672" y="309"/>
                </a:lnTo>
                <a:lnTo>
                  <a:pt x="1708" y="291"/>
                </a:lnTo>
                <a:lnTo>
                  <a:pt x="1745" y="270"/>
                </a:lnTo>
                <a:lnTo>
                  <a:pt x="1783" y="246"/>
                </a:lnTo>
                <a:lnTo>
                  <a:pt x="1822" y="220"/>
                </a:lnTo>
                <a:lnTo>
                  <a:pt x="1861" y="192"/>
                </a:lnTo>
                <a:lnTo>
                  <a:pt x="1861" y="192"/>
                </a:lnTo>
                <a:lnTo>
                  <a:pt x="1865" y="248"/>
                </a:lnTo>
                <a:lnTo>
                  <a:pt x="1871" y="303"/>
                </a:lnTo>
                <a:lnTo>
                  <a:pt x="1881" y="407"/>
                </a:lnTo>
                <a:lnTo>
                  <a:pt x="1891" y="504"/>
                </a:lnTo>
                <a:lnTo>
                  <a:pt x="1895" y="550"/>
                </a:lnTo>
                <a:lnTo>
                  <a:pt x="1898" y="595"/>
                </a:lnTo>
                <a:lnTo>
                  <a:pt x="1898" y="595"/>
                </a:lnTo>
                <a:lnTo>
                  <a:pt x="1899" y="647"/>
                </a:lnTo>
                <a:lnTo>
                  <a:pt x="1899" y="672"/>
                </a:lnTo>
                <a:lnTo>
                  <a:pt x="1898" y="698"/>
                </a:lnTo>
                <a:lnTo>
                  <a:pt x="1896" y="722"/>
                </a:lnTo>
                <a:lnTo>
                  <a:pt x="1894" y="747"/>
                </a:lnTo>
                <a:lnTo>
                  <a:pt x="1891" y="771"/>
                </a:lnTo>
                <a:lnTo>
                  <a:pt x="1886" y="795"/>
                </a:lnTo>
                <a:lnTo>
                  <a:pt x="1881" y="819"/>
                </a:lnTo>
                <a:lnTo>
                  <a:pt x="1875" y="843"/>
                </a:lnTo>
                <a:lnTo>
                  <a:pt x="1868" y="867"/>
                </a:lnTo>
                <a:lnTo>
                  <a:pt x="1860" y="891"/>
                </a:lnTo>
                <a:lnTo>
                  <a:pt x="1851" y="915"/>
                </a:lnTo>
                <a:lnTo>
                  <a:pt x="1840" y="939"/>
                </a:lnTo>
                <a:lnTo>
                  <a:pt x="1829" y="963"/>
                </a:lnTo>
                <a:lnTo>
                  <a:pt x="1815" y="987"/>
                </a:lnTo>
                <a:lnTo>
                  <a:pt x="1815" y="987"/>
                </a:lnTo>
                <a:lnTo>
                  <a:pt x="1794" y="1022"/>
                </a:lnTo>
                <a:lnTo>
                  <a:pt x="1770" y="1057"/>
                </a:lnTo>
                <a:lnTo>
                  <a:pt x="1770" y="1057"/>
                </a:lnTo>
                <a:lnTo>
                  <a:pt x="1755" y="1077"/>
                </a:lnTo>
                <a:lnTo>
                  <a:pt x="1740" y="1095"/>
                </a:lnTo>
                <a:lnTo>
                  <a:pt x="1724" y="1111"/>
                </a:lnTo>
                <a:lnTo>
                  <a:pt x="1708" y="1127"/>
                </a:lnTo>
                <a:lnTo>
                  <a:pt x="1692" y="1142"/>
                </a:lnTo>
                <a:lnTo>
                  <a:pt x="1675" y="1155"/>
                </a:lnTo>
                <a:lnTo>
                  <a:pt x="1657" y="1167"/>
                </a:lnTo>
                <a:lnTo>
                  <a:pt x="1640" y="1178"/>
                </a:lnTo>
                <a:lnTo>
                  <a:pt x="1623" y="1187"/>
                </a:lnTo>
                <a:lnTo>
                  <a:pt x="1605" y="1196"/>
                </a:lnTo>
                <a:lnTo>
                  <a:pt x="1587" y="1203"/>
                </a:lnTo>
                <a:lnTo>
                  <a:pt x="1569" y="1210"/>
                </a:lnTo>
                <a:lnTo>
                  <a:pt x="1550" y="1215"/>
                </a:lnTo>
                <a:lnTo>
                  <a:pt x="1532" y="1220"/>
                </a:lnTo>
                <a:lnTo>
                  <a:pt x="1513" y="1223"/>
                </a:lnTo>
                <a:lnTo>
                  <a:pt x="1494" y="1226"/>
                </a:lnTo>
                <a:lnTo>
                  <a:pt x="1494" y="1226"/>
                </a:lnTo>
                <a:lnTo>
                  <a:pt x="1475" y="1227"/>
                </a:lnTo>
                <a:lnTo>
                  <a:pt x="1456" y="1228"/>
                </a:lnTo>
                <a:lnTo>
                  <a:pt x="1437" y="1228"/>
                </a:lnTo>
                <a:lnTo>
                  <a:pt x="1418" y="1227"/>
                </a:lnTo>
                <a:lnTo>
                  <a:pt x="1398" y="1225"/>
                </a:lnTo>
                <a:lnTo>
                  <a:pt x="1379" y="1222"/>
                </a:lnTo>
                <a:lnTo>
                  <a:pt x="1359" y="1219"/>
                </a:lnTo>
                <a:lnTo>
                  <a:pt x="1340" y="1215"/>
                </a:lnTo>
                <a:lnTo>
                  <a:pt x="1321" y="1210"/>
                </a:lnTo>
                <a:lnTo>
                  <a:pt x="1302" y="1204"/>
                </a:lnTo>
                <a:lnTo>
                  <a:pt x="1282" y="1197"/>
                </a:lnTo>
                <a:lnTo>
                  <a:pt x="1263" y="1190"/>
                </a:lnTo>
                <a:lnTo>
                  <a:pt x="1245" y="1182"/>
                </a:lnTo>
                <a:lnTo>
                  <a:pt x="1226" y="1173"/>
                </a:lnTo>
                <a:lnTo>
                  <a:pt x="1208" y="1164"/>
                </a:lnTo>
                <a:lnTo>
                  <a:pt x="1190" y="1154"/>
                </a:lnTo>
                <a:lnTo>
                  <a:pt x="1190" y="1154"/>
                </a:lnTo>
                <a:lnTo>
                  <a:pt x="1160" y="1136"/>
                </a:lnTo>
                <a:lnTo>
                  <a:pt x="1132" y="1115"/>
                </a:lnTo>
                <a:lnTo>
                  <a:pt x="1104" y="1094"/>
                </a:lnTo>
                <a:lnTo>
                  <a:pt x="1078" y="1072"/>
                </a:lnTo>
                <a:lnTo>
                  <a:pt x="1078" y="1072"/>
                </a:lnTo>
                <a:lnTo>
                  <a:pt x="1088" y="1054"/>
                </a:lnTo>
                <a:lnTo>
                  <a:pt x="1098" y="1038"/>
                </a:lnTo>
                <a:lnTo>
                  <a:pt x="1108" y="1022"/>
                </a:lnTo>
                <a:lnTo>
                  <a:pt x="1118" y="1006"/>
                </a:lnTo>
                <a:lnTo>
                  <a:pt x="1140" y="978"/>
                </a:lnTo>
                <a:lnTo>
                  <a:pt x="1162" y="952"/>
                </a:lnTo>
                <a:lnTo>
                  <a:pt x="1184" y="928"/>
                </a:lnTo>
                <a:lnTo>
                  <a:pt x="1208" y="907"/>
                </a:lnTo>
                <a:lnTo>
                  <a:pt x="1231" y="887"/>
                </a:lnTo>
                <a:lnTo>
                  <a:pt x="1255" y="869"/>
                </a:lnTo>
                <a:lnTo>
                  <a:pt x="1255" y="869"/>
                </a:lnTo>
                <a:lnTo>
                  <a:pt x="1280" y="852"/>
                </a:lnTo>
                <a:lnTo>
                  <a:pt x="1304" y="837"/>
                </a:lnTo>
                <a:lnTo>
                  <a:pt x="1329" y="822"/>
                </a:lnTo>
                <a:lnTo>
                  <a:pt x="1354" y="809"/>
                </a:lnTo>
                <a:lnTo>
                  <a:pt x="1402" y="783"/>
                </a:lnTo>
                <a:lnTo>
                  <a:pt x="1450" y="758"/>
                </a:lnTo>
                <a:lnTo>
                  <a:pt x="1473" y="745"/>
                </a:lnTo>
                <a:lnTo>
                  <a:pt x="1495" y="731"/>
                </a:lnTo>
                <a:lnTo>
                  <a:pt x="1516" y="716"/>
                </a:lnTo>
                <a:lnTo>
                  <a:pt x="1536" y="701"/>
                </a:lnTo>
                <a:lnTo>
                  <a:pt x="1555" y="684"/>
                </a:lnTo>
                <a:lnTo>
                  <a:pt x="1572" y="665"/>
                </a:lnTo>
                <a:lnTo>
                  <a:pt x="1581" y="655"/>
                </a:lnTo>
                <a:lnTo>
                  <a:pt x="1588" y="645"/>
                </a:lnTo>
                <a:lnTo>
                  <a:pt x="1596" y="634"/>
                </a:lnTo>
                <a:lnTo>
                  <a:pt x="1603" y="622"/>
                </a:lnTo>
                <a:lnTo>
                  <a:pt x="1565" y="601"/>
                </a:lnTo>
                <a:lnTo>
                  <a:pt x="1565" y="601"/>
                </a:lnTo>
                <a:lnTo>
                  <a:pt x="1565" y="601"/>
                </a:lnTo>
                <a:lnTo>
                  <a:pt x="1559" y="610"/>
                </a:lnTo>
                <a:lnTo>
                  <a:pt x="1553" y="619"/>
                </a:lnTo>
                <a:lnTo>
                  <a:pt x="1540" y="636"/>
                </a:lnTo>
                <a:lnTo>
                  <a:pt x="1525" y="652"/>
                </a:lnTo>
                <a:lnTo>
                  <a:pt x="1508" y="667"/>
                </a:lnTo>
                <a:lnTo>
                  <a:pt x="1490" y="681"/>
                </a:lnTo>
                <a:lnTo>
                  <a:pt x="1470" y="694"/>
                </a:lnTo>
                <a:lnTo>
                  <a:pt x="1450" y="707"/>
                </a:lnTo>
                <a:lnTo>
                  <a:pt x="1428" y="719"/>
                </a:lnTo>
                <a:lnTo>
                  <a:pt x="1382" y="744"/>
                </a:lnTo>
                <a:lnTo>
                  <a:pt x="1333" y="770"/>
                </a:lnTo>
                <a:lnTo>
                  <a:pt x="1308" y="784"/>
                </a:lnTo>
                <a:lnTo>
                  <a:pt x="1282" y="799"/>
                </a:lnTo>
                <a:lnTo>
                  <a:pt x="1256" y="816"/>
                </a:lnTo>
                <a:lnTo>
                  <a:pt x="1230" y="833"/>
                </a:lnTo>
                <a:lnTo>
                  <a:pt x="1230" y="833"/>
                </a:lnTo>
                <a:lnTo>
                  <a:pt x="1202" y="854"/>
                </a:lnTo>
                <a:lnTo>
                  <a:pt x="1174" y="878"/>
                </a:lnTo>
                <a:lnTo>
                  <a:pt x="1160" y="891"/>
                </a:lnTo>
                <a:lnTo>
                  <a:pt x="1146" y="904"/>
                </a:lnTo>
                <a:lnTo>
                  <a:pt x="1133" y="918"/>
                </a:lnTo>
                <a:lnTo>
                  <a:pt x="1120" y="933"/>
                </a:lnTo>
                <a:lnTo>
                  <a:pt x="1107" y="949"/>
                </a:lnTo>
                <a:lnTo>
                  <a:pt x="1094" y="965"/>
                </a:lnTo>
                <a:lnTo>
                  <a:pt x="1082" y="982"/>
                </a:lnTo>
                <a:lnTo>
                  <a:pt x="1070" y="1000"/>
                </a:lnTo>
                <a:lnTo>
                  <a:pt x="1058" y="1019"/>
                </a:lnTo>
                <a:lnTo>
                  <a:pt x="1046" y="1039"/>
                </a:lnTo>
                <a:lnTo>
                  <a:pt x="1035" y="1060"/>
                </a:lnTo>
                <a:lnTo>
                  <a:pt x="1024" y="1082"/>
                </a:lnTo>
                <a:lnTo>
                  <a:pt x="1024" y="1082"/>
                </a:lnTo>
                <a:lnTo>
                  <a:pt x="1023" y="1085"/>
                </a:lnTo>
                <a:lnTo>
                  <a:pt x="1023" y="1085"/>
                </a:lnTo>
                <a:lnTo>
                  <a:pt x="1013" y="1105"/>
                </a:lnTo>
                <a:lnTo>
                  <a:pt x="1004" y="1126"/>
                </a:lnTo>
                <a:lnTo>
                  <a:pt x="1004" y="1126"/>
                </a:lnTo>
                <a:lnTo>
                  <a:pt x="1002" y="1128"/>
                </a:lnTo>
                <a:lnTo>
                  <a:pt x="1002" y="1128"/>
                </a:lnTo>
                <a:lnTo>
                  <a:pt x="1003" y="1128"/>
                </a:lnTo>
                <a:lnTo>
                  <a:pt x="1003" y="1128"/>
                </a:lnTo>
                <a:lnTo>
                  <a:pt x="991" y="1155"/>
                </a:lnTo>
                <a:lnTo>
                  <a:pt x="981" y="1182"/>
                </a:lnTo>
                <a:lnTo>
                  <a:pt x="972" y="1211"/>
                </a:lnTo>
                <a:lnTo>
                  <a:pt x="963" y="1241"/>
                </a:lnTo>
                <a:lnTo>
                  <a:pt x="955" y="1272"/>
                </a:lnTo>
                <a:lnTo>
                  <a:pt x="948" y="1304"/>
                </a:lnTo>
                <a:lnTo>
                  <a:pt x="941" y="1337"/>
                </a:lnTo>
                <a:lnTo>
                  <a:pt x="935" y="1371"/>
                </a:lnTo>
                <a:lnTo>
                  <a:pt x="930" y="1407"/>
                </a:lnTo>
                <a:lnTo>
                  <a:pt x="926" y="1443"/>
                </a:lnTo>
                <a:lnTo>
                  <a:pt x="922" y="1481"/>
                </a:lnTo>
                <a:lnTo>
                  <a:pt x="919" y="1520"/>
                </a:lnTo>
                <a:lnTo>
                  <a:pt x="916" y="1559"/>
                </a:lnTo>
                <a:lnTo>
                  <a:pt x="914" y="1599"/>
                </a:lnTo>
                <a:lnTo>
                  <a:pt x="913" y="1641"/>
                </a:lnTo>
                <a:lnTo>
                  <a:pt x="913" y="1683"/>
                </a:lnTo>
                <a:lnTo>
                  <a:pt x="913" y="1683"/>
                </a:lnTo>
                <a:lnTo>
                  <a:pt x="914" y="1751"/>
                </a:lnTo>
                <a:lnTo>
                  <a:pt x="916" y="1820"/>
                </a:lnTo>
                <a:lnTo>
                  <a:pt x="921" y="1892"/>
                </a:lnTo>
                <a:lnTo>
                  <a:pt x="928" y="1965"/>
                </a:lnTo>
                <a:lnTo>
                  <a:pt x="936" y="2039"/>
                </a:lnTo>
                <a:lnTo>
                  <a:pt x="947" y="2115"/>
                </a:lnTo>
                <a:lnTo>
                  <a:pt x="960" y="2191"/>
                </a:lnTo>
                <a:lnTo>
                  <a:pt x="975" y="2268"/>
                </a:lnTo>
                <a:lnTo>
                  <a:pt x="1062" y="2251"/>
                </a:lnTo>
                <a:lnTo>
                  <a:pt x="1062" y="2251"/>
                </a:lnTo>
                <a:lnTo>
                  <a:pt x="1047" y="2175"/>
                </a:lnTo>
                <a:lnTo>
                  <a:pt x="1035" y="2101"/>
                </a:lnTo>
                <a:lnTo>
                  <a:pt x="1024" y="2028"/>
                </a:lnTo>
                <a:lnTo>
                  <a:pt x="1016" y="1956"/>
                </a:lnTo>
                <a:lnTo>
                  <a:pt x="1010" y="1885"/>
                </a:lnTo>
                <a:lnTo>
                  <a:pt x="1005" y="1816"/>
                </a:lnTo>
                <a:lnTo>
                  <a:pt x="1002" y="1748"/>
                </a:lnTo>
                <a:lnTo>
                  <a:pt x="1001" y="1683"/>
                </a:lnTo>
                <a:lnTo>
                  <a:pt x="1001" y="1683"/>
                </a:lnTo>
                <a:lnTo>
                  <a:pt x="1002" y="1645"/>
                </a:lnTo>
                <a:lnTo>
                  <a:pt x="1003" y="1608"/>
                </a:lnTo>
                <a:lnTo>
                  <a:pt x="1004" y="1571"/>
                </a:lnTo>
                <a:lnTo>
                  <a:pt x="1006" y="1536"/>
                </a:lnTo>
                <a:lnTo>
                  <a:pt x="1009" y="1501"/>
                </a:lnTo>
                <a:lnTo>
                  <a:pt x="1012" y="1468"/>
                </a:lnTo>
                <a:lnTo>
                  <a:pt x="1016" y="1435"/>
                </a:lnTo>
                <a:lnTo>
                  <a:pt x="1020" y="1403"/>
                </a:lnTo>
                <a:lnTo>
                  <a:pt x="1025" y="1372"/>
                </a:lnTo>
                <a:lnTo>
                  <a:pt x="1031" y="1342"/>
                </a:lnTo>
                <a:lnTo>
                  <a:pt x="1037" y="1314"/>
                </a:lnTo>
                <a:lnTo>
                  <a:pt x="1043" y="1286"/>
                </a:lnTo>
                <a:lnTo>
                  <a:pt x="1050" y="1260"/>
                </a:lnTo>
                <a:lnTo>
                  <a:pt x="1057" y="1235"/>
                </a:lnTo>
                <a:lnTo>
                  <a:pt x="1065" y="1211"/>
                </a:lnTo>
                <a:lnTo>
                  <a:pt x="1073" y="1188"/>
                </a:lnTo>
                <a:lnTo>
                  <a:pt x="1073" y="1188"/>
                </a:lnTo>
                <a:lnTo>
                  <a:pt x="1108" y="1212"/>
                </a:lnTo>
                <a:lnTo>
                  <a:pt x="1125" y="1224"/>
                </a:lnTo>
                <a:lnTo>
                  <a:pt x="1144" y="1234"/>
                </a:lnTo>
                <a:lnTo>
                  <a:pt x="1144" y="1234"/>
                </a:lnTo>
                <a:lnTo>
                  <a:pt x="1164" y="1246"/>
                </a:lnTo>
                <a:lnTo>
                  <a:pt x="1185" y="1256"/>
                </a:lnTo>
                <a:lnTo>
                  <a:pt x="1207" y="1266"/>
                </a:lnTo>
                <a:lnTo>
                  <a:pt x="1229" y="1276"/>
                </a:lnTo>
                <a:lnTo>
                  <a:pt x="1251" y="1284"/>
                </a:lnTo>
                <a:lnTo>
                  <a:pt x="1273" y="1292"/>
                </a:lnTo>
                <a:lnTo>
                  <a:pt x="1296" y="1299"/>
                </a:lnTo>
                <a:lnTo>
                  <a:pt x="1318" y="1305"/>
                </a:lnTo>
                <a:lnTo>
                  <a:pt x="1341" y="1310"/>
                </a:lnTo>
                <a:lnTo>
                  <a:pt x="1364" y="1314"/>
                </a:lnTo>
                <a:lnTo>
                  <a:pt x="1387" y="1317"/>
                </a:lnTo>
                <a:lnTo>
                  <a:pt x="1411" y="1319"/>
                </a:lnTo>
                <a:lnTo>
                  <a:pt x="1434" y="1321"/>
                </a:lnTo>
                <a:lnTo>
                  <a:pt x="1458" y="1321"/>
                </a:lnTo>
                <a:lnTo>
                  <a:pt x="1481" y="1320"/>
                </a:lnTo>
                <a:lnTo>
                  <a:pt x="1505" y="1318"/>
                </a:lnTo>
                <a:lnTo>
                  <a:pt x="1505" y="1318"/>
                </a:lnTo>
                <a:lnTo>
                  <a:pt x="1528" y="1315"/>
                </a:lnTo>
                <a:lnTo>
                  <a:pt x="1551" y="1310"/>
                </a:lnTo>
                <a:lnTo>
                  <a:pt x="1574" y="1305"/>
                </a:lnTo>
                <a:lnTo>
                  <a:pt x="1597" y="1298"/>
                </a:lnTo>
                <a:lnTo>
                  <a:pt x="1620" y="1290"/>
                </a:lnTo>
                <a:lnTo>
                  <a:pt x="1643" y="1281"/>
                </a:lnTo>
                <a:lnTo>
                  <a:pt x="1666" y="1270"/>
                </a:lnTo>
                <a:lnTo>
                  <a:pt x="1688" y="1258"/>
                </a:lnTo>
                <a:lnTo>
                  <a:pt x="1709" y="1245"/>
                </a:lnTo>
                <a:lnTo>
                  <a:pt x="1730" y="1230"/>
                </a:lnTo>
                <a:lnTo>
                  <a:pt x="1751" y="1214"/>
                </a:lnTo>
                <a:lnTo>
                  <a:pt x="1771" y="1196"/>
                </a:lnTo>
                <a:lnTo>
                  <a:pt x="1790" y="1178"/>
                </a:lnTo>
                <a:lnTo>
                  <a:pt x="1809" y="1157"/>
                </a:lnTo>
                <a:lnTo>
                  <a:pt x="1828" y="1136"/>
                </a:lnTo>
                <a:lnTo>
                  <a:pt x="1845" y="1112"/>
                </a:lnTo>
                <a:lnTo>
                  <a:pt x="1845" y="1112"/>
                </a:lnTo>
                <a:lnTo>
                  <a:pt x="1859" y="1092"/>
                </a:lnTo>
                <a:lnTo>
                  <a:pt x="1872" y="1072"/>
                </a:lnTo>
                <a:lnTo>
                  <a:pt x="1884" y="1053"/>
                </a:lnTo>
                <a:lnTo>
                  <a:pt x="1896" y="1033"/>
                </a:lnTo>
                <a:lnTo>
                  <a:pt x="1896" y="1033"/>
                </a:lnTo>
                <a:lnTo>
                  <a:pt x="1911" y="1006"/>
                </a:lnTo>
                <a:lnTo>
                  <a:pt x="1925" y="978"/>
                </a:lnTo>
                <a:lnTo>
                  <a:pt x="1937" y="950"/>
                </a:lnTo>
                <a:lnTo>
                  <a:pt x="1947" y="923"/>
                </a:lnTo>
                <a:lnTo>
                  <a:pt x="1957" y="895"/>
                </a:lnTo>
                <a:lnTo>
                  <a:pt x="1965" y="868"/>
                </a:lnTo>
                <a:lnTo>
                  <a:pt x="1972" y="840"/>
                </a:lnTo>
                <a:lnTo>
                  <a:pt x="1977" y="813"/>
                </a:lnTo>
                <a:lnTo>
                  <a:pt x="1982" y="785"/>
                </a:lnTo>
                <a:lnTo>
                  <a:pt x="1986" y="757"/>
                </a:lnTo>
                <a:lnTo>
                  <a:pt x="1988" y="730"/>
                </a:lnTo>
                <a:lnTo>
                  <a:pt x="1990" y="702"/>
                </a:lnTo>
                <a:lnTo>
                  <a:pt x="1991" y="674"/>
                </a:lnTo>
                <a:lnTo>
                  <a:pt x="1992" y="647"/>
                </a:lnTo>
                <a:lnTo>
                  <a:pt x="1991" y="619"/>
                </a:lnTo>
                <a:lnTo>
                  <a:pt x="1990" y="591"/>
                </a:lnTo>
                <a:close/>
              </a:path>
            </a:pathLst>
          </a:custGeom>
          <a:solidFill>
            <a:srgbClr val="002060"/>
          </a:solidFill>
          <a:ln>
            <a:noFill/>
          </a:ln>
        </p:spPr>
        <p:txBody>
          <a:bodyPr vert="horz" wrap="square" lIns="68580" tIns="34290" rIns="68580" bIns="34290" numCol="1" anchor="t" anchorCtr="0" compatLnSpc="1">
            <a:prstTxWarp prst="textNoShape">
              <a:avLst/>
            </a:prstTxWarp>
          </a:bodyPr>
          <a:lstStyle/>
          <a:p>
            <a:pPr defTabSz="782292"/>
            <a:endParaRPr lang="de-DE" sz="1575">
              <a:solidFill>
                <a:srgbClr val="000000"/>
              </a:solidFill>
              <a:latin typeface="Arial"/>
            </a:endParaRPr>
          </a:p>
        </p:txBody>
      </p:sp>
      <p:sp>
        <p:nvSpPr>
          <p:cNvPr id="7" name="Freeform 13">
            <a:extLst>
              <a:ext uri="{FF2B5EF4-FFF2-40B4-BE49-F238E27FC236}">
                <a16:creationId xmlns:a16="http://schemas.microsoft.com/office/drawing/2014/main" id="{9202651F-7BEA-447E-888A-2E53EE32929E}"/>
              </a:ext>
            </a:extLst>
          </p:cNvPr>
          <p:cNvSpPr>
            <a:spLocks noChangeAspect="1" noEditPoints="1"/>
          </p:cNvSpPr>
          <p:nvPr/>
        </p:nvSpPr>
        <p:spPr bwMode="auto">
          <a:xfrm>
            <a:off x="216302" y="1020902"/>
            <a:ext cx="298458" cy="298458"/>
          </a:xfrm>
          <a:custGeom>
            <a:avLst/>
            <a:gdLst>
              <a:gd name="T0" fmla="*/ 2147483647 w 4763"/>
              <a:gd name="T1" fmla="*/ 2147483647 h 4763"/>
              <a:gd name="T2" fmla="*/ 2147483647 w 4763"/>
              <a:gd name="T3" fmla="*/ 2147483647 h 4763"/>
              <a:gd name="T4" fmla="*/ 2147483647 w 4763"/>
              <a:gd name="T5" fmla="*/ 2147483647 h 4763"/>
              <a:gd name="T6" fmla="*/ 2147483647 w 4763"/>
              <a:gd name="T7" fmla="*/ 2147483647 h 4763"/>
              <a:gd name="T8" fmla="*/ 2147483647 w 4763"/>
              <a:gd name="T9" fmla="*/ 2147483647 h 4763"/>
              <a:gd name="T10" fmla="*/ 2147483647 w 4763"/>
              <a:gd name="T11" fmla="*/ 2147483647 h 4763"/>
              <a:gd name="T12" fmla="*/ 2147483647 w 4763"/>
              <a:gd name="T13" fmla="*/ 2147483647 h 4763"/>
              <a:gd name="T14" fmla="*/ 2147483647 w 4763"/>
              <a:gd name="T15" fmla="*/ 2147483647 h 4763"/>
              <a:gd name="T16" fmla="*/ 2147483647 w 4763"/>
              <a:gd name="T17" fmla="*/ 2147483647 h 4763"/>
              <a:gd name="T18" fmla="*/ 2147483647 w 4763"/>
              <a:gd name="T19" fmla="*/ 2147483647 h 4763"/>
              <a:gd name="T20" fmla="*/ 2147483647 w 4763"/>
              <a:gd name="T21" fmla="*/ 2147483647 h 4763"/>
              <a:gd name="T22" fmla="*/ 2147483647 w 4763"/>
              <a:gd name="T23" fmla="*/ 2147483647 h 4763"/>
              <a:gd name="T24" fmla="*/ 2147483647 w 4763"/>
              <a:gd name="T25" fmla="*/ 2147483647 h 4763"/>
              <a:gd name="T26" fmla="*/ 2147483647 w 4763"/>
              <a:gd name="T27" fmla="*/ 2147483647 h 4763"/>
              <a:gd name="T28" fmla="*/ 2147483647 w 4763"/>
              <a:gd name="T29" fmla="*/ 2147483647 h 4763"/>
              <a:gd name="T30" fmla="*/ 2147483647 w 4763"/>
              <a:gd name="T31" fmla="*/ 2147483647 h 4763"/>
              <a:gd name="T32" fmla="*/ 2147483647 w 4763"/>
              <a:gd name="T33" fmla="*/ 2147483647 h 4763"/>
              <a:gd name="T34" fmla="*/ 2147483647 w 4763"/>
              <a:gd name="T35" fmla="*/ 2147483647 h 4763"/>
              <a:gd name="T36" fmla="*/ 2147483647 w 4763"/>
              <a:gd name="T37" fmla="*/ 2147483647 h 4763"/>
              <a:gd name="T38" fmla="*/ 2147483647 w 4763"/>
              <a:gd name="T39" fmla="*/ 2147483647 h 4763"/>
              <a:gd name="T40" fmla="*/ 2147483647 w 4763"/>
              <a:gd name="T41" fmla="*/ 2147483647 h 4763"/>
              <a:gd name="T42" fmla="*/ 2147483647 w 4763"/>
              <a:gd name="T43" fmla="*/ 2147483647 h 4763"/>
              <a:gd name="T44" fmla="*/ 2147483647 w 4763"/>
              <a:gd name="T45" fmla="*/ 2147483647 h 4763"/>
              <a:gd name="T46" fmla="*/ 2147483647 w 4763"/>
              <a:gd name="T47" fmla="*/ 2147483647 h 4763"/>
              <a:gd name="T48" fmla="*/ 2147483647 w 4763"/>
              <a:gd name="T49" fmla="*/ 2147483647 h 4763"/>
              <a:gd name="T50" fmla="*/ 2147483647 w 4763"/>
              <a:gd name="T51" fmla="*/ 2147483647 h 4763"/>
              <a:gd name="T52" fmla="*/ 2147483647 w 4763"/>
              <a:gd name="T53" fmla="*/ 2147483647 h 4763"/>
              <a:gd name="T54" fmla="*/ 2147483647 w 4763"/>
              <a:gd name="T55" fmla="*/ 2147483647 h 4763"/>
              <a:gd name="T56" fmla="*/ 2147483647 w 4763"/>
              <a:gd name="T57" fmla="*/ 2147483647 h 4763"/>
              <a:gd name="T58" fmla="*/ 2147483647 w 4763"/>
              <a:gd name="T59" fmla="*/ 2147483647 h 4763"/>
              <a:gd name="T60" fmla="*/ 2147483647 w 4763"/>
              <a:gd name="T61" fmla="*/ 2147483647 h 4763"/>
              <a:gd name="T62" fmla="*/ 2147483647 w 4763"/>
              <a:gd name="T63" fmla="*/ 2147483647 h 4763"/>
              <a:gd name="T64" fmla="*/ 2147483647 w 4763"/>
              <a:gd name="T65" fmla="*/ 2147483647 h 4763"/>
              <a:gd name="T66" fmla="*/ 2147483647 w 4763"/>
              <a:gd name="T67" fmla="*/ 2147483647 h 4763"/>
              <a:gd name="T68" fmla="*/ 2147483647 w 4763"/>
              <a:gd name="T69" fmla="*/ 2147483647 h 4763"/>
              <a:gd name="T70" fmla="*/ 2147483647 w 4763"/>
              <a:gd name="T71" fmla="*/ 2147483647 h 4763"/>
              <a:gd name="T72" fmla="*/ 2147483647 w 4763"/>
              <a:gd name="T73" fmla="*/ 2147483647 h 4763"/>
              <a:gd name="T74" fmla="*/ 2147483647 w 4763"/>
              <a:gd name="T75" fmla="*/ 2147483647 h 4763"/>
              <a:gd name="T76" fmla="*/ 2147483647 w 4763"/>
              <a:gd name="T77" fmla="*/ 2147483647 h 4763"/>
              <a:gd name="T78" fmla="*/ 2147483647 w 4763"/>
              <a:gd name="T79" fmla="*/ 2147483647 h 4763"/>
              <a:gd name="T80" fmla="*/ 2147483647 w 4763"/>
              <a:gd name="T81" fmla="*/ 2147483647 h 4763"/>
              <a:gd name="T82" fmla="*/ 2147483647 w 4763"/>
              <a:gd name="T83" fmla="*/ 2147483647 h 4763"/>
              <a:gd name="T84" fmla="*/ 2147483647 w 4763"/>
              <a:gd name="T85" fmla="*/ 2147483647 h 4763"/>
              <a:gd name="T86" fmla="*/ 2147483647 w 4763"/>
              <a:gd name="T87" fmla="*/ 2147483647 h 4763"/>
              <a:gd name="T88" fmla="*/ 2147483647 w 4763"/>
              <a:gd name="T89" fmla="*/ 2147483647 h 4763"/>
              <a:gd name="T90" fmla="*/ 2147483647 w 4763"/>
              <a:gd name="T91" fmla="*/ 2147483647 h 4763"/>
              <a:gd name="T92" fmla="*/ 2147483647 w 4763"/>
              <a:gd name="T93" fmla="*/ 2147483647 h 4763"/>
              <a:gd name="T94" fmla="*/ 2147483647 w 4763"/>
              <a:gd name="T95" fmla="*/ 2147483647 h 4763"/>
              <a:gd name="T96" fmla="*/ 2147483647 w 4763"/>
              <a:gd name="T97" fmla="*/ 2147483647 h 4763"/>
              <a:gd name="T98" fmla="*/ 2147483647 w 4763"/>
              <a:gd name="T99" fmla="*/ 2147483647 h 4763"/>
              <a:gd name="T100" fmla="*/ 2147483647 w 4763"/>
              <a:gd name="T101" fmla="*/ 2147483647 h 4763"/>
              <a:gd name="T102" fmla="*/ 2147483647 w 4763"/>
              <a:gd name="T103" fmla="*/ 2147483647 h 4763"/>
              <a:gd name="T104" fmla="*/ 2147483647 w 4763"/>
              <a:gd name="T105" fmla="*/ 2147483647 h 4763"/>
              <a:gd name="T106" fmla="*/ 2147483647 w 4763"/>
              <a:gd name="T107" fmla="*/ 2147483647 h 4763"/>
              <a:gd name="T108" fmla="*/ 2147483647 w 4763"/>
              <a:gd name="T109" fmla="*/ 2147483647 h 4763"/>
              <a:gd name="T110" fmla="*/ 2147483647 w 4763"/>
              <a:gd name="T111" fmla="*/ 2147483647 h 4763"/>
              <a:gd name="T112" fmla="*/ 2147483647 w 4763"/>
              <a:gd name="T113" fmla="*/ 2147483647 h 4763"/>
              <a:gd name="T114" fmla="*/ 2147483647 w 4763"/>
              <a:gd name="T115" fmla="*/ 2147483647 h 47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63"/>
              <a:gd name="T175" fmla="*/ 0 h 4763"/>
              <a:gd name="T176" fmla="*/ 4763 w 4763"/>
              <a:gd name="T177" fmla="*/ 4763 h 47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63" h="4763">
                <a:moveTo>
                  <a:pt x="2382" y="0"/>
                </a:moveTo>
                <a:lnTo>
                  <a:pt x="2382" y="0"/>
                </a:lnTo>
                <a:lnTo>
                  <a:pt x="2320" y="1"/>
                </a:lnTo>
                <a:lnTo>
                  <a:pt x="2259" y="4"/>
                </a:lnTo>
                <a:lnTo>
                  <a:pt x="2198" y="7"/>
                </a:lnTo>
                <a:lnTo>
                  <a:pt x="2138" y="12"/>
                </a:lnTo>
                <a:lnTo>
                  <a:pt x="2079" y="19"/>
                </a:lnTo>
                <a:lnTo>
                  <a:pt x="2019" y="28"/>
                </a:lnTo>
                <a:lnTo>
                  <a:pt x="1960" y="38"/>
                </a:lnTo>
                <a:lnTo>
                  <a:pt x="1902" y="48"/>
                </a:lnTo>
                <a:lnTo>
                  <a:pt x="1843" y="61"/>
                </a:lnTo>
                <a:lnTo>
                  <a:pt x="1786" y="75"/>
                </a:lnTo>
                <a:lnTo>
                  <a:pt x="1729" y="91"/>
                </a:lnTo>
                <a:lnTo>
                  <a:pt x="1674" y="107"/>
                </a:lnTo>
                <a:lnTo>
                  <a:pt x="1618" y="125"/>
                </a:lnTo>
                <a:lnTo>
                  <a:pt x="1563" y="144"/>
                </a:lnTo>
                <a:lnTo>
                  <a:pt x="1509" y="165"/>
                </a:lnTo>
                <a:lnTo>
                  <a:pt x="1454" y="187"/>
                </a:lnTo>
                <a:lnTo>
                  <a:pt x="1401" y="211"/>
                </a:lnTo>
                <a:lnTo>
                  <a:pt x="1349" y="235"/>
                </a:lnTo>
                <a:lnTo>
                  <a:pt x="1298" y="261"/>
                </a:lnTo>
                <a:lnTo>
                  <a:pt x="1247" y="287"/>
                </a:lnTo>
                <a:lnTo>
                  <a:pt x="1196" y="315"/>
                </a:lnTo>
                <a:lnTo>
                  <a:pt x="1147" y="344"/>
                </a:lnTo>
                <a:lnTo>
                  <a:pt x="1098" y="376"/>
                </a:lnTo>
                <a:lnTo>
                  <a:pt x="1051" y="407"/>
                </a:lnTo>
                <a:lnTo>
                  <a:pt x="1004" y="440"/>
                </a:lnTo>
                <a:lnTo>
                  <a:pt x="956" y="473"/>
                </a:lnTo>
                <a:lnTo>
                  <a:pt x="911" y="508"/>
                </a:lnTo>
                <a:lnTo>
                  <a:pt x="867" y="544"/>
                </a:lnTo>
                <a:lnTo>
                  <a:pt x="823" y="581"/>
                </a:lnTo>
                <a:lnTo>
                  <a:pt x="781" y="618"/>
                </a:lnTo>
                <a:lnTo>
                  <a:pt x="738" y="658"/>
                </a:lnTo>
                <a:lnTo>
                  <a:pt x="698" y="698"/>
                </a:lnTo>
                <a:lnTo>
                  <a:pt x="658" y="738"/>
                </a:lnTo>
                <a:lnTo>
                  <a:pt x="619" y="781"/>
                </a:lnTo>
                <a:lnTo>
                  <a:pt x="581" y="823"/>
                </a:lnTo>
                <a:lnTo>
                  <a:pt x="544" y="867"/>
                </a:lnTo>
                <a:lnTo>
                  <a:pt x="508" y="911"/>
                </a:lnTo>
                <a:lnTo>
                  <a:pt x="474" y="956"/>
                </a:lnTo>
                <a:lnTo>
                  <a:pt x="440" y="1002"/>
                </a:lnTo>
                <a:lnTo>
                  <a:pt x="407" y="1050"/>
                </a:lnTo>
                <a:lnTo>
                  <a:pt x="376" y="1098"/>
                </a:lnTo>
                <a:lnTo>
                  <a:pt x="345" y="1147"/>
                </a:lnTo>
                <a:lnTo>
                  <a:pt x="316" y="1196"/>
                </a:lnTo>
                <a:lnTo>
                  <a:pt x="287" y="1246"/>
                </a:lnTo>
                <a:lnTo>
                  <a:pt x="261" y="1297"/>
                </a:lnTo>
                <a:lnTo>
                  <a:pt x="235" y="1349"/>
                </a:lnTo>
                <a:lnTo>
                  <a:pt x="211" y="1401"/>
                </a:lnTo>
                <a:lnTo>
                  <a:pt x="188" y="1454"/>
                </a:lnTo>
                <a:lnTo>
                  <a:pt x="166" y="1508"/>
                </a:lnTo>
                <a:lnTo>
                  <a:pt x="144" y="1562"/>
                </a:lnTo>
                <a:lnTo>
                  <a:pt x="125" y="1618"/>
                </a:lnTo>
                <a:lnTo>
                  <a:pt x="108" y="1674"/>
                </a:lnTo>
                <a:lnTo>
                  <a:pt x="91" y="1729"/>
                </a:lnTo>
                <a:lnTo>
                  <a:pt x="75" y="1786"/>
                </a:lnTo>
                <a:lnTo>
                  <a:pt x="62" y="1843"/>
                </a:lnTo>
                <a:lnTo>
                  <a:pt x="48" y="1902"/>
                </a:lnTo>
                <a:lnTo>
                  <a:pt x="38" y="1960"/>
                </a:lnTo>
                <a:lnTo>
                  <a:pt x="28" y="2019"/>
                </a:lnTo>
                <a:lnTo>
                  <a:pt x="19" y="2079"/>
                </a:lnTo>
                <a:lnTo>
                  <a:pt x="12" y="2138"/>
                </a:lnTo>
                <a:lnTo>
                  <a:pt x="7" y="2198"/>
                </a:lnTo>
                <a:lnTo>
                  <a:pt x="4" y="2259"/>
                </a:lnTo>
                <a:lnTo>
                  <a:pt x="1" y="2320"/>
                </a:lnTo>
                <a:lnTo>
                  <a:pt x="0" y="2382"/>
                </a:lnTo>
                <a:lnTo>
                  <a:pt x="1" y="2443"/>
                </a:lnTo>
                <a:lnTo>
                  <a:pt x="4" y="2504"/>
                </a:lnTo>
                <a:lnTo>
                  <a:pt x="7" y="2565"/>
                </a:lnTo>
                <a:lnTo>
                  <a:pt x="12" y="2625"/>
                </a:lnTo>
                <a:lnTo>
                  <a:pt x="19" y="2684"/>
                </a:lnTo>
                <a:lnTo>
                  <a:pt x="28" y="2744"/>
                </a:lnTo>
                <a:lnTo>
                  <a:pt x="38" y="2803"/>
                </a:lnTo>
                <a:lnTo>
                  <a:pt x="48" y="2861"/>
                </a:lnTo>
                <a:lnTo>
                  <a:pt x="62" y="2920"/>
                </a:lnTo>
                <a:lnTo>
                  <a:pt x="75" y="2977"/>
                </a:lnTo>
                <a:lnTo>
                  <a:pt x="91" y="3034"/>
                </a:lnTo>
                <a:lnTo>
                  <a:pt x="108" y="3089"/>
                </a:lnTo>
                <a:lnTo>
                  <a:pt x="125" y="3145"/>
                </a:lnTo>
                <a:lnTo>
                  <a:pt x="144" y="3200"/>
                </a:lnTo>
                <a:lnTo>
                  <a:pt x="166" y="3254"/>
                </a:lnTo>
                <a:lnTo>
                  <a:pt x="188" y="3309"/>
                </a:lnTo>
                <a:lnTo>
                  <a:pt x="211" y="3362"/>
                </a:lnTo>
                <a:lnTo>
                  <a:pt x="235" y="3414"/>
                </a:lnTo>
                <a:lnTo>
                  <a:pt x="261" y="3465"/>
                </a:lnTo>
                <a:lnTo>
                  <a:pt x="287" y="3516"/>
                </a:lnTo>
                <a:lnTo>
                  <a:pt x="316" y="3567"/>
                </a:lnTo>
                <a:lnTo>
                  <a:pt x="345" y="3616"/>
                </a:lnTo>
                <a:lnTo>
                  <a:pt x="376" y="3665"/>
                </a:lnTo>
                <a:lnTo>
                  <a:pt x="407" y="3712"/>
                </a:lnTo>
                <a:lnTo>
                  <a:pt x="440" y="3759"/>
                </a:lnTo>
                <a:lnTo>
                  <a:pt x="474" y="3807"/>
                </a:lnTo>
                <a:lnTo>
                  <a:pt x="508" y="3852"/>
                </a:lnTo>
                <a:lnTo>
                  <a:pt x="544" y="3896"/>
                </a:lnTo>
                <a:lnTo>
                  <a:pt x="581" y="3940"/>
                </a:lnTo>
                <a:lnTo>
                  <a:pt x="619" y="3982"/>
                </a:lnTo>
                <a:lnTo>
                  <a:pt x="658" y="4025"/>
                </a:lnTo>
                <a:lnTo>
                  <a:pt x="698" y="4065"/>
                </a:lnTo>
                <a:lnTo>
                  <a:pt x="738" y="4105"/>
                </a:lnTo>
                <a:lnTo>
                  <a:pt x="781" y="4144"/>
                </a:lnTo>
                <a:lnTo>
                  <a:pt x="823" y="4182"/>
                </a:lnTo>
                <a:lnTo>
                  <a:pt x="867" y="4219"/>
                </a:lnTo>
                <a:lnTo>
                  <a:pt x="911" y="4255"/>
                </a:lnTo>
                <a:lnTo>
                  <a:pt x="956" y="4289"/>
                </a:lnTo>
                <a:lnTo>
                  <a:pt x="1004" y="4323"/>
                </a:lnTo>
                <a:lnTo>
                  <a:pt x="1051" y="4356"/>
                </a:lnTo>
                <a:lnTo>
                  <a:pt x="1098" y="4387"/>
                </a:lnTo>
                <a:lnTo>
                  <a:pt x="1147" y="4418"/>
                </a:lnTo>
                <a:lnTo>
                  <a:pt x="1196" y="4447"/>
                </a:lnTo>
                <a:lnTo>
                  <a:pt x="1247" y="4476"/>
                </a:lnTo>
                <a:lnTo>
                  <a:pt x="1298" y="4502"/>
                </a:lnTo>
                <a:lnTo>
                  <a:pt x="1349" y="4528"/>
                </a:lnTo>
                <a:lnTo>
                  <a:pt x="1401" y="4552"/>
                </a:lnTo>
                <a:lnTo>
                  <a:pt x="1454" y="4575"/>
                </a:lnTo>
                <a:lnTo>
                  <a:pt x="1509" y="4597"/>
                </a:lnTo>
                <a:lnTo>
                  <a:pt x="1563" y="4619"/>
                </a:lnTo>
                <a:lnTo>
                  <a:pt x="1618" y="4638"/>
                </a:lnTo>
                <a:lnTo>
                  <a:pt x="1674" y="4655"/>
                </a:lnTo>
                <a:lnTo>
                  <a:pt x="1729" y="4672"/>
                </a:lnTo>
                <a:lnTo>
                  <a:pt x="1786" y="4688"/>
                </a:lnTo>
                <a:lnTo>
                  <a:pt x="1843" y="4701"/>
                </a:lnTo>
                <a:lnTo>
                  <a:pt x="1902" y="4715"/>
                </a:lnTo>
                <a:lnTo>
                  <a:pt x="1960" y="4725"/>
                </a:lnTo>
                <a:lnTo>
                  <a:pt x="2019" y="4735"/>
                </a:lnTo>
                <a:lnTo>
                  <a:pt x="2079" y="4744"/>
                </a:lnTo>
                <a:lnTo>
                  <a:pt x="2138" y="4751"/>
                </a:lnTo>
                <a:lnTo>
                  <a:pt x="2198" y="4756"/>
                </a:lnTo>
                <a:lnTo>
                  <a:pt x="2259" y="4759"/>
                </a:lnTo>
                <a:lnTo>
                  <a:pt x="2320" y="4762"/>
                </a:lnTo>
                <a:lnTo>
                  <a:pt x="2382" y="4763"/>
                </a:lnTo>
                <a:lnTo>
                  <a:pt x="2443" y="4762"/>
                </a:lnTo>
                <a:lnTo>
                  <a:pt x="2504" y="4759"/>
                </a:lnTo>
                <a:lnTo>
                  <a:pt x="2565" y="4756"/>
                </a:lnTo>
                <a:lnTo>
                  <a:pt x="2625" y="4751"/>
                </a:lnTo>
                <a:lnTo>
                  <a:pt x="2684" y="4744"/>
                </a:lnTo>
                <a:lnTo>
                  <a:pt x="2744" y="4735"/>
                </a:lnTo>
                <a:lnTo>
                  <a:pt x="2803" y="4725"/>
                </a:lnTo>
                <a:lnTo>
                  <a:pt x="2861" y="4715"/>
                </a:lnTo>
                <a:lnTo>
                  <a:pt x="2920" y="4701"/>
                </a:lnTo>
                <a:lnTo>
                  <a:pt x="2977" y="4688"/>
                </a:lnTo>
                <a:lnTo>
                  <a:pt x="3034" y="4672"/>
                </a:lnTo>
                <a:lnTo>
                  <a:pt x="3089" y="4655"/>
                </a:lnTo>
                <a:lnTo>
                  <a:pt x="3145" y="4638"/>
                </a:lnTo>
                <a:lnTo>
                  <a:pt x="3201" y="4619"/>
                </a:lnTo>
                <a:lnTo>
                  <a:pt x="3255" y="4597"/>
                </a:lnTo>
                <a:lnTo>
                  <a:pt x="3309" y="4575"/>
                </a:lnTo>
                <a:lnTo>
                  <a:pt x="3362" y="4552"/>
                </a:lnTo>
                <a:lnTo>
                  <a:pt x="3414" y="4528"/>
                </a:lnTo>
                <a:lnTo>
                  <a:pt x="3466" y="4502"/>
                </a:lnTo>
                <a:lnTo>
                  <a:pt x="3517" y="4476"/>
                </a:lnTo>
                <a:lnTo>
                  <a:pt x="3567" y="4447"/>
                </a:lnTo>
                <a:lnTo>
                  <a:pt x="3616" y="4418"/>
                </a:lnTo>
                <a:lnTo>
                  <a:pt x="3665" y="4387"/>
                </a:lnTo>
                <a:lnTo>
                  <a:pt x="3713" y="4356"/>
                </a:lnTo>
                <a:lnTo>
                  <a:pt x="3761" y="4323"/>
                </a:lnTo>
                <a:lnTo>
                  <a:pt x="3807" y="4289"/>
                </a:lnTo>
                <a:lnTo>
                  <a:pt x="3852" y="4255"/>
                </a:lnTo>
                <a:lnTo>
                  <a:pt x="3896" y="4219"/>
                </a:lnTo>
                <a:lnTo>
                  <a:pt x="3940" y="4182"/>
                </a:lnTo>
                <a:lnTo>
                  <a:pt x="3982" y="4144"/>
                </a:lnTo>
                <a:lnTo>
                  <a:pt x="4025" y="4105"/>
                </a:lnTo>
                <a:lnTo>
                  <a:pt x="4065" y="4065"/>
                </a:lnTo>
                <a:lnTo>
                  <a:pt x="4105" y="4025"/>
                </a:lnTo>
                <a:lnTo>
                  <a:pt x="4145" y="3982"/>
                </a:lnTo>
                <a:lnTo>
                  <a:pt x="4182" y="3940"/>
                </a:lnTo>
                <a:lnTo>
                  <a:pt x="4219" y="3896"/>
                </a:lnTo>
                <a:lnTo>
                  <a:pt x="4255" y="3852"/>
                </a:lnTo>
                <a:lnTo>
                  <a:pt x="4290" y="3807"/>
                </a:lnTo>
                <a:lnTo>
                  <a:pt x="4323" y="3759"/>
                </a:lnTo>
                <a:lnTo>
                  <a:pt x="4356" y="3712"/>
                </a:lnTo>
                <a:lnTo>
                  <a:pt x="4387" y="3665"/>
                </a:lnTo>
                <a:lnTo>
                  <a:pt x="4419" y="3616"/>
                </a:lnTo>
                <a:lnTo>
                  <a:pt x="4448" y="3567"/>
                </a:lnTo>
                <a:lnTo>
                  <a:pt x="4476" y="3516"/>
                </a:lnTo>
                <a:lnTo>
                  <a:pt x="4502" y="3465"/>
                </a:lnTo>
                <a:lnTo>
                  <a:pt x="4528" y="3414"/>
                </a:lnTo>
                <a:lnTo>
                  <a:pt x="4552" y="3362"/>
                </a:lnTo>
                <a:lnTo>
                  <a:pt x="4576" y="3309"/>
                </a:lnTo>
                <a:lnTo>
                  <a:pt x="4598" y="3254"/>
                </a:lnTo>
                <a:lnTo>
                  <a:pt x="4619" y="3200"/>
                </a:lnTo>
                <a:lnTo>
                  <a:pt x="4638" y="3145"/>
                </a:lnTo>
                <a:lnTo>
                  <a:pt x="4656" y="3089"/>
                </a:lnTo>
                <a:lnTo>
                  <a:pt x="4672" y="3034"/>
                </a:lnTo>
                <a:lnTo>
                  <a:pt x="4688" y="2977"/>
                </a:lnTo>
                <a:lnTo>
                  <a:pt x="4702" y="2920"/>
                </a:lnTo>
                <a:lnTo>
                  <a:pt x="4715" y="2861"/>
                </a:lnTo>
                <a:lnTo>
                  <a:pt x="4725" y="2803"/>
                </a:lnTo>
                <a:lnTo>
                  <a:pt x="4735" y="2744"/>
                </a:lnTo>
                <a:lnTo>
                  <a:pt x="4744" y="2684"/>
                </a:lnTo>
                <a:lnTo>
                  <a:pt x="4751" y="2625"/>
                </a:lnTo>
                <a:lnTo>
                  <a:pt x="4756" y="2565"/>
                </a:lnTo>
                <a:lnTo>
                  <a:pt x="4759" y="2504"/>
                </a:lnTo>
                <a:lnTo>
                  <a:pt x="4762" y="2443"/>
                </a:lnTo>
                <a:lnTo>
                  <a:pt x="4763" y="2382"/>
                </a:lnTo>
                <a:lnTo>
                  <a:pt x="4762" y="2320"/>
                </a:lnTo>
                <a:lnTo>
                  <a:pt x="4759" y="2259"/>
                </a:lnTo>
                <a:lnTo>
                  <a:pt x="4756" y="2198"/>
                </a:lnTo>
                <a:lnTo>
                  <a:pt x="4751" y="2138"/>
                </a:lnTo>
                <a:lnTo>
                  <a:pt x="4744" y="2079"/>
                </a:lnTo>
                <a:lnTo>
                  <a:pt x="4735" y="2019"/>
                </a:lnTo>
                <a:lnTo>
                  <a:pt x="4725" y="1960"/>
                </a:lnTo>
                <a:lnTo>
                  <a:pt x="4715" y="1902"/>
                </a:lnTo>
                <a:lnTo>
                  <a:pt x="4702" y="1843"/>
                </a:lnTo>
                <a:lnTo>
                  <a:pt x="4688" y="1786"/>
                </a:lnTo>
                <a:lnTo>
                  <a:pt x="4672" y="1729"/>
                </a:lnTo>
                <a:lnTo>
                  <a:pt x="4656" y="1674"/>
                </a:lnTo>
                <a:lnTo>
                  <a:pt x="4638" y="1618"/>
                </a:lnTo>
                <a:lnTo>
                  <a:pt x="4619" y="1562"/>
                </a:lnTo>
                <a:lnTo>
                  <a:pt x="4598" y="1508"/>
                </a:lnTo>
                <a:lnTo>
                  <a:pt x="4576" y="1454"/>
                </a:lnTo>
                <a:lnTo>
                  <a:pt x="4552" y="1401"/>
                </a:lnTo>
                <a:lnTo>
                  <a:pt x="4528" y="1349"/>
                </a:lnTo>
                <a:lnTo>
                  <a:pt x="4502" y="1297"/>
                </a:lnTo>
                <a:lnTo>
                  <a:pt x="4476" y="1246"/>
                </a:lnTo>
                <a:lnTo>
                  <a:pt x="4448" y="1196"/>
                </a:lnTo>
                <a:lnTo>
                  <a:pt x="4419" y="1147"/>
                </a:lnTo>
                <a:lnTo>
                  <a:pt x="4387" y="1098"/>
                </a:lnTo>
                <a:lnTo>
                  <a:pt x="4356" y="1050"/>
                </a:lnTo>
                <a:lnTo>
                  <a:pt x="4323" y="1002"/>
                </a:lnTo>
                <a:lnTo>
                  <a:pt x="4290" y="956"/>
                </a:lnTo>
                <a:lnTo>
                  <a:pt x="4255" y="911"/>
                </a:lnTo>
                <a:lnTo>
                  <a:pt x="4219" y="867"/>
                </a:lnTo>
                <a:lnTo>
                  <a:pt x="4182" y="823"/>
                </a:lnTo>
                <a:lnTo>
                  <a:pt x="4145" y="781"/>
                </a:lnTo>
                <a:lnTo>
                  <a:pt x="4105" y="738"/>
                </a:lnTo>
                <a:lnTo>
                  <a:pt x="4065" y="698"/>
                </a:lnTo>
                <a:lnTo>
                  <a:pt x="4025" y="658"/>
                </a:lnTo>
                <a:lnTo>
                  <a:pt x="3982" y="618"/>
                </a:lnTo>
                <a:lnTo>
                  <a:pt x="3940" y="581"/>
                </a:lnTo>
                <a:lnTo>
                  <a:pt x="3896" y="544"/>
                </a:lnTo>
                <a:lnTo>
                  <a:pt x="3852" y="508"/>
                </a:lnTo>
                <a:lnTo>
                  <a:pt x="3807" y="473"/>
                </a:lnTo>
                <a:lnTo>
                  <a:pt x="3761" y="440"/>
                </a:lnTo>
                <a:lnTo>
                  <a:pt x="3713" y="407"/>
                </a:lnTo>
                <a:lnTo>
                  <a:pt x="3665" y="376"/>
                </a:lnTo>
                <a:lnTo>
                  <a:pt x="3616" y="344"/>
                </a:lnTo>
                <a:lnTo>
                  <a:pt x="3567" y="315"/>
                </a:lnTo>
                <a:lnTo>
                  <a:pt x="3517" y="287"/>
                </a:lnTo>
                <a:lnTo>
                  <a:pt x="3466" y="261"/>
                </a:lnTo>
                <a:lnTo>
                  <a:pt x="3414" y="235"/>
                </a:lnTo>
                <a:lnTo>
                  <a:pt x="3362" y="211"/>
                </a:lnTo>
                <a:lnTo>
                  <a:pt x="3309" y="187"/>
                </a:lnTo>
                <a:lnTo>
                  <a:pt x="3255" y="165"/>
                </a:lnTo>
                <a:lnTo>
                  <a:pt x="3201" y="144"/>
                </a:lnTo>
                <a:lnTo>
                  <a:pt x="3145" y="125"/>
                </a:lnTo>
                <a:lnTo>
                  <a:pt x="3089" y="107"/>
                </a:lnTo>
                <a:lnTo>
                  <a:pt x="3034" y="91"/>
                </a:lnTo>
                <a:lnTo>
                  <a:pt x="2977" y="75"/>
                </a:lnTo>
                <a:lnTo>
                  <a:pt x="2920" y="61"/>
                </a:lnTo>
                <a:lnTo>
                  <a:pt x="2861" y="48"/>
                </a:lnTo>
                <a:lnTo>
                  <a:pt x="2803" y="38"/>
                </a:lnTo>
                <a:lnTo>
                  <a:pt x="2744" y="28"/>
                </a:lnTo>
                <a:lnTo>
                  <a:pt x="2684" y="19"/>
                </a:lnTo>
                <a:lnTo>
                  <a:pt x="2625" y="12"/>
                </a:lnTo>
                <a:lnTo>
                  <a:pt x="2565" y="7"/>
                </a:lnTo>
                <a:lnTo>
                  <a:pt x="2504" y="4"/>
                </a:lnTo>
                <a:lnTo>
                  <a:pt x="2443" y="1"/>
                </a:lnTo>
                <a:lnTo>
                  <a:pt x="2382" y="0"/>
                </a:lnTo>
                <a:close/>
                <a:moveTo>
                  <a:pt x="4300" y="3433"/>
                </a:moveTo>
                <a:lnTo>
                  <a:pt x="3701" y="3088"/>
                </a:lnTo>
                <a:lnTo>
                  <a:pt x="3678" y="3129"/>
                </a:lnTo>
                <a:lnTo>
                  <a:pt x="3653" y="3172"/>
                </a:lnTo>
                <a:lnTo>
                  <a:pt x="4252" y="3517"/>
                </a:lnTo>
                <a:lnTo>
                  <a:pt x="4216" y="3573"/>
                </a:lnTo>
                <a:lnTo>
                  <a:pt x="4180" y="3627"/>
                </a:lnTo>
                <a:lnTo>
                  <a:pt x="4141" y="3681"/>
                </a:lnTo>
                <a:lnTo>
                  <a:pt x="4102" y="3733"/>
                </a:lnTo>
                <a:lnTo>
                  <a:pt x="4061" y="3784"/>
                </a:lnTo>
                <a:lnTo>
                  <a:pt x="4018" y="3833"/>
                </a:lnTo>
                <a:lnTo>
                  <a:pt x="3974" y="3881"/>
                </a:lnTo>
                <a:lnTo>
                  <a:pt x="3928" y="3928"/>
                </a:lnTo>
                <a:lnTo>
                  <a:pt x="3882" y="3974"/>
                </a:lnTo>
                <a:lnTo>
                  <a:pt x="3833" y="4018"/>
                </a:lnTo>
                <a:lnTo>
                  <a:pt x="3784" y="4060"/>
                </a:lnTo>
                <a:lnTo>
                  <a:pt x="3733" y="4101"/>
                </a:lnTo>
                <a:lnTo>
                  <a:pt x="3681" y="4141"/>
                </a:lnTo>
                <a:lnTo>
                  <a:pt x="3627" y="4180"/>
                </a:lnTo>
                <a:lnTo>
                  <a:pt x="3573" y="4216"/>
                </a:lnTo>
                <a:lnTo>
                  <a:pt x="3517" y="4252"/>
                </a:lnTo>
                <a:lnTo>
                  <a:pt x="3172" y="3653"/>
                </a:lnTo>
                <a:lnTo>
                  <a:pt x="3130" y="3678"/>
                </a:lnTo>
                <a:lnTo>
                  <a:pt x="3088" y="3701"/>
                </a:lnTo>
                <a:lnTo>
                  <a:pt x="3433" y="4300"/>
                </a:lnTo>
                <a:lnTo>
                  <a:pt x="3377" y="4330"/>
                </a:lnTo>
                <a:lnTo>
                  <a:pt x="3320" y="4358"/>
                </a:lnTo>
                <a:lnTo>
                  <a:pt x="3261" y="4385"/>
                </a:lnTo>
                <a:lnTo>
                  <a:pt x="3202" y="4410"/>
                </a:lnTo>
                <a:lnTo>
                  <a:pt x="3141" y="4433"/>
                </a:lnTo>
                <a:lnTo>
                  <a:pt x="3081" y="4455"/>
                </a:lnTo>
                <a:lnTo>
                  <a:pt x="3019" y="4475"/>
                </a:lnTo>
                <a:lnTo>
                  <a:pt x="2956" y="4493"/>
                </a:lnTo>
                <a:lnTo>
                  <a:pt x="2893" y="4508"/>
                </a:lnTo>
                <a:lnTo>
                  <a:pt x="2829" y="4523"/>
                </a:lnTo>
                <a:lnTo>
                  <a:pt x="2763" y="4535"/>
                </a:lnTo>
                <a:lnTo>
                  <a:pt x="2698" y="4546"/>
                </a:lnTo>
                <a:lnTo>
                  <a:pt x="2632" y="4555"/>
                </a:lnTo>
                <a:lnTo>
                  <a:pt x="2566" y="4561"/>
                </a:lnTo>
                <a:lnTo>
                  <a:pt x="2498" y="4565"/>
                </a:lnTo>
                <a:lnTo>
                  <a:pt x="2430" y="4568"/>
                </a:lnTo>
                <a:lnTo>
                  <a:pt x="2430" y="3877"/>
                </a:lnTo>
                <a:lnTo>
                  <a:pt x="2382" y="3878"/>
                </a:lnTo>
                <a:lnTo>
                  <a:pt x="2333" y="3877"/>
                </a:lnTo>
                <a:lnTo>
                  <a:pt x="2333" y="4568"/>
                </a:lnTo>
                <a:lnTo>
                  <a:pt x="2265" y="4565"/>
                </a:lnTo>
                <a:lnTo>
                  <a:pt x="2198" y="4561"/>
                </a:lnTo>
                <a:lnTo>
                  <a:pt x="2132" y="4555"/>
                </a:lnTo>
                <a:lnTo>
                  <a:pt x="2065" y="4546"/>
                </a:lnTo>
                <a:lnTo>
                  <a:pt x="2000" y="4535"/>
                </a:lnTo>
                <a:lnTo>
                  <a:pt x="1935" y="4523"/>
                </a:lnTo>
                <a:lnTo>
                  <a:pt x="1871" y="4508"/>
                </a:lnTo>
                <a:lnTo>
                  <a:pt x="1807" y="4493"/>
                </a:lnTo>
                <a:lnTo>
                  <a:pt x="1745" y="4475"/>
                </a:lnTo>
                <a:lnTo>
                  <a:pt x="1683" y="4455"/>
                </a:lnTo>
                <a:lnTo>
                  <a:pt x="1622" y="4433"/>
                </a:lnTo>
                <a:lnTo>
                  <a:pt x="1562" y="4410"/>
                </a:lnTo>
                <a:lnTo>
                  <a:pt x="1503" y="4385"/>
                </a:lnTo>
                <a:lnTo>
                  <a:pt x="1443" y="4358"/>
                </a:lnTo>
                <a:lnTo>
                  <a:pt x="1386" y="4330"/>
                </a:lnTo>
                <a:lnTo>
                  <a:pt x="1330" y="4300"/>
                </a:lnTo>
                <a:lnTo>
                  <a:pt x="1675" y="3701"/>
                </a:lnTo>
                <a:lnTo>
                  <a:pt x="1634" y="3678"/>
                </a:lnTo>
                <a:lnTo>
                  <a:pt x="1591" y="3653"/>
                </a:lnTo>
                <a:lnTo>
                  <a:pt x="1246" y="4252"/>
                </a:lnTo>
                <a:lnTo>
                  <a:pt x="1190" y="4216"/>
                </a:lnTo>
                <a:lnTo>
                  <a:pt x="1136" y="4180"/>
                </a:lnTo>
                <a:lnTo>
                  <a:pt x="1082" y="4141"/>
                </a:lnTo>
                <a:lnTo>
                  <a:pt x="1030" y="4101"/>
                </a:lnTo>
                <a:lnTo>
                  <a:pt x="979" y="4060"/>
                </a:lnTo>
                <a:lnTo>
                  <a:pt x="930" y="4018"/>
                </a:lnTo>
                <a:lnTo>
                  <a:pt x="882" y="3974"/>
                </a:lnTo>
                <a:lnTo>
                  <a:pt x="835" y="3928"/>
                </a:lnTo>
                <a:lnTo>
                  <a:pt x="789" y="3881"/>
                </a:lnTo>
                <a:lnTo>
                  <a:pt x="745" y="3833"/>
                </a:lnTo>
                <a:lnTo>
                  <a:pt x="703" y="3784"/>
                </a:lnTo>
                <a:lnTo>
                  <a:pt x="662" y="3733"/>
                </a:lnTo>
                <a:lnTo>
                  <a:pt x="622" y="3681"/>
                </a:lnTo>
                <a:lnTo>
                  <a:pt x="583" y="3627"/>
                </a:lnTo>
                <a:lnTo>
                  <a:pt x="547" y="3573"/>
                </a:lnTo>
                <a:lnTo>
                  <a:pt x="511" y="3517"/>
                </a:lnTo>
                <a:lnTo>
                  <a:pt x="1110" y="3172"/>
                </a:lnTo>
                <a:lnTo>
                  <a:pt x="1085" y="3129"/>
                </a:lnTo>
                <a:lnTo>
                  <a:pt x="1062" y="3088"/>
                </a:lnTo>
                <a:lnTo>
                  <a:pt x="463" y="3433"/>
                </a:lnTo>
                <a:lnTo>
                  <a:pt x="433" y="3377"/>
                </a:lnTo>
                <a:lnTo>
                  <a:pt x="405" y="3320"/>
                </a:lnTo>
                <a:lnTo>
                  <a:pt x="378" y="3260"/>
                </a:lnTo>
                <a:lnTo>
                  <a:pt x="353" y="3201"/>
                </a:lnTo>
                <a:lnTo>
                  <a:pt x="330" y="3141"/>
                </a:lnTo>
                <a:lnTo>
                  <a:pt x="308" y="3080"/>
                </a:lnTo>
                <a:lnTo>
                  <a:pt x="288" y="3018"/>
                </a:lnTo>
                <a:lnTo>
                  <a:pt x="270" y="2956"/>
                </a:lnTo>
                <a:lnTo>
                  <a:pt x="255" y="2892"/>
                </a:lnTo>
                <a:lnTo>
                  <a:pt x="240" y="2828"/>
                </a:lnTo>
                <a:lnTo>
                  <a:pt x="228" y="2763"/>
                </a:lnTo>
                <a:lnTo>
                  <a:pt x="217" y="2698"/>
                </a:lnTo>
                <a:lnTo>
                  <a:pt x="208" y="2631"/>
                </a:lnTo>
                <a:lnTo>
                  <a:pt x="202" y="2565"/>
                </a:lnTo>
                <a:lnTo>
                  <a:pt x="198" y="2498"/>
                </a:lnTo>
                <a:lnTo>
                  <a:pt x="195" y="2430"/>
                </a:lnTo>
                <a:lnTo>
                  <a:pt x="886" y="2430"/>
                </a:lnTo>
                <a:lnTo>
                  <a:pt x="885" y="2382"/>
                </a:lnTo>
                <a:lnTo>
                  <a:pt x="886" y="2333"/>
                </a:lnTo>
                <a:lnTo>
                  <a:pt x="195" y="2333"/>
                </a:lnTo>
                <a:lnTo>
                  <a:pt x="198" y="2265"/>
                </a:lnTo>
                <a:lnTo>
                  <a:pt x="202" y="2197"/>
                </a:lnTo>
                <a:lnTo>
                  <a:pt x="208" y="2131"/>
                </a:lnTo>
                <a:lnTo>
                  <a:pt x="217" y="2065"/>
                </a:lnTo>
                <a:lnTo>
                  <a:pt x="228" y="2000"/>
                </a:lnTo>
                <a:lnTo>
                  <a:pt x="240" y="1934"/>
                </a:lnTo>
                <a:lnTo>
                  <a:pt x="255" y="1870"/>
                </a:lnTo>
                <a:lnTo>
                  <a:pt x="270" y="1807"/>
                </a:lnTo>
                <a:lnTo>
                  <a:pt x="288" y="1744"/>
                </a:lnTo>
                <a:lnTo>
                  <a:pt x="308" y="1682"/>
                </a:lnTo>
                <a:lnTo>
                  <a:pt x="330" y="1622"/>
                </a:lnTo>
                <a:lnTo>
                  <a:pt x="353" y="1561"/>
                </a:lnTo>
                <a:lnTo>
                  <a:pt x="378" y="1502"/>
                </a:lnTo>
                <a:lnTo>
                  <a:pt x="405" y="1443"/>
                </a:lnTo>
                <a:lnTo>
                  <a:pt x="433" y="1386"/>
                </a:lnTo>
                <a:lnTo>
                  <a:pt x="463" y="1330"/>
                </a:lnTo>
                <a:lnTo>
                  <a:pt x="1062" y="1675"/>
                </a:lnTo>
                <a:lnTo>
                  <a:pt x="1085" y="1633"/>
                </a:lnTo>
                <a:lnTo>
                  <a:pt x="1110" y="1591"/>
                </a:lnTo>
                <a:lnTo>
                  <a:pt x="511" y="1246"/>
                </a:lnTo>
                <a:lnTo>
                  <a:pt x="547" y="1190"/>
                </a:lnTo>
                <a:lnTo>
                  <a:pt x="583" y="1136"/>
                </a:lnTo>
                <a:lnTo>
                  <a:pt x="622" y="1082"/>
                </a:lnTo>
                <a:lnTo>
                  <a:pt x="662" y="1030"/>
                </a:lnTo>
                <a:lnTo>
                  <a:pt x="703" y="979"/>
                </a:lnTo>
                <a:lnTo>
                  <a:pt x="745" y="930"/>
                </a:lnTo>
                <a:lnTo>
                  <a:pt x="789" y="881"/>
                </a:lnTo>
                <a:lnTo>
                  <a:pt x="835" y="835"/>
                </a:lnTo>
                <a:lnTo>
                  <a:pt x="882" y="789"/>
                </a:lnTo>
                <a:lnTo>
                  <a:pt x="930" y="745"/>
                </a:lnTo>
                <a:lnTo>
                  <a:pt x="979" y="702"/>
                </a:lnTo>
                <a:lnTo>
                  <a:pt x="1030" y="661"/>
                </a:lnTo>
                <a:lnTo>
                  <a:pt x="1082" y="622"/>
                </a:lnTo>
                <a:lnTo>
                  <a:pt x="1136" y="583"/>
                </a:lnTo>
                <a:lnTo>
                  <a:pt x="1190" y="547"/>
                </a:lnTo>
                <a:lnTo>
                  <a:pt x="1246" y="511"/>
                </a:lnTo>
                <a:lnTo>
                  <a:pt x="1591" y="1110"/>
                </a:lnTo>
                <a:lnTo>
                  <a:pt x="1634" y="1085"/>
                </a:lnTo>
                <a:lnTo>
                  <a:pt x="1676" y="1062"/>
                </a:lnTo>
                <a:lnTo>
                  <a:pt x="1330" y="463"/>
                </a:lnTo>
                <a:lnTo>
                  <a:pt x="1386" y="433"/>
                </a:lnTo>
                <a:lnTo>
                  <a:pt x="1443" y="405"/>
                </a:lnTo>
                <a:lnTo>
                  <a:pt x="1503" y="378"/>
                </a:lnTo>
                <a:lnTo>
                  <a:pt x="1562" y="353"/>
                </a:lnTo>
                <a:lnTo>
                  <a:pt x="1622" y="330"/>
                </a:lnTo>
                <a:lnTo>
                  <a:pt x="1683" y="308"/>
                </a:lnTo>
                <a:lnTo>
                  <a:pt x="1745" y="288"/>
                </a:lnTo>
                <a:lnTo>
                  <a:pt x="1807" y="270"/>
                </a:lnTo>
                <a:lnTo>
                  <a:pt x="1871" y="255"/>
                </a:lnTo>
                <a:lnTo>
                  <a:pt x="1935" y="240"/>
                </a:lnTo>
                <a:lnTo>
                  <a:pt x="2000" y="227"/>
                </a:lnTo>
                <a:lnTo>
                  <a:pt x="2065" y="217"/>
                </a:lnTo>
                <a:lnTo>
                  <a:pt x="2132" y="208"/>
                </a:lnTo>
                <a:lnTo>
                  <a:pt x="2198" y="201"/>
                </a:lnTo>
                <a:lnTo>
                  <a:pt x="2265" y="198"/>
                </a:lnTo>
                <a:lnTo>
                  <a:pt x="2333" y="194"/>
                </a:lnTo>
                <a:lnTo>
                  <a:pt x="2333" y="886"/>
                </a:lnTo>
                <a:lnTo>
                  <a:pt x="2382" y="885"/>
                </a:lnTo>
                <a:lnTo>
                  <a:pt x="2430" y="886"/>
                </a:lnTo>
                <a:lnTo>
                  <a:pt x="2430" y="194"/>
                </a:lnTo>
                <a:lnTo>
                  <a:pt x="2498" y="198"/>
                </a:lnTo>
                <a:lnTo>
                  <a:pt x="2566" y="201"/>
                </a:lnTo>
                <a:lnTo>
                  <a:pt x="2632" y="208"/>
                </a:lnTo>
                <a:lnTo>
                  <a:pt x="2698" y="217"/>
                </a:lnTo>
                <a:lnTo>
                  <a:pt x="2763" y="227"/>
                </a:lnTo>
                <a:lnTo>
                  <a:pt x="2829" y="240"/>
                </a:lnTo>
                <a:lnTo>
                  <a:pt x="2893" y="255"/>
                </a:lnTo>
                <a:lnTo>
                  <a:pt x="2956" y="270"/>
                </a:lnTo>
                <a:lnTo>
                  <a:pt x="3019" y="288"/>
                </a:lnTo>
                <a:lnTo>
                  <a:pt x="3081" y="308"/>
                </a:lnTo>
                <a:lnTo>
                  <a:pt x="3141" y="330"/>
                </a:lnTo>
                <a:lnTo>
                  <a:pt x="3202" y="353"/>
                </a:lnTo>
                <a:lnTo>
                  <a:pt x="3261" y="378"/>
                </a:lnTo>
                <a:lnTo>
                  <a:pt x="3320" y="405"/>
                </a:lnTo>
                <a:lnTo>
                  <a:pt x="3377" y="433"/>
                </a:lnTo>
                <a:lnTo>
                  <a:pt x="3433" y="463"/>
                </a:lnTo>
                <a:lnTo>
                  <a:pt x="3088" y="1062"/>
                </a:lnTo>
                <a:lnTo>
                  <a:pt x="3130" y="1085"/>
                </a:lnTo>
                <a:lnTo>
                  <a:pt x="3172" y="1110"/>
                </a:lnTo>
                <a:lnTo>
                  <a:pt x="3517" y="511"/>
                </a:lnTo>
                <a:lnTo>
                  <a:pt x="3573" y="547"/>
                </a:lnTo>
                <a:lnTo>
                  <a:pt x="3627" y="583"/>
                </a:lnTo>
                <a:lnTo>
                  <a:pt x="3681" y="622"/>
                </a:lnTo>
                <a:lnTo>
                  <a:pt x="3733" y="661"/>
                </a:lnTo>
                <a:lnTo>
                  <a:pt x="3784" y="702"/>
                </a:lnTo>
                <a:lnTo>
                  <a:pt x="3833" y="745"/>
                </a:lnTo>
                <a:lnTo>
                  <a:pt x="3882" y="789"/>
                </a:lnTo>
                <a:lnTo>
                  <a:pt x="3928" y="835"/>
                </a:lnTo>
                <a:lnTo>
                  <a:pt x="3974" y="881"/>
                </a:lnTo>
                <a:lnTo>
                  <a:pt x="4018" y="930"/>
                </a:lnTo>
                <a:lnTo>
                  <a:pt x="4061" y="979"/>
                </a:lnTo>
                <a:lnTo>
                  <a:pt x="4102" y="1030"/>
                </a:lnTo>
                <a:lnTo>
                  <a:pt x="4141" y="1082"/>
                </a:lnTo>
                <a:lnTo>
                  <a:pt x="4180" y="1136"/>
                </a:lnTo>
                <a:lnTo>
                  <a:pt x="4216" y="1190"/>
                </a:lnTo>
                <a:lnTo>
                  <a:pt x="4252" y="1246"/>
                </a:lnTo>
                <a:lnTo>
                  <a:pt x="3653" y="1591"/>
                </a:lnTo>
                <a:lnTo>
                  <a:pt x="3678" y="1633"/>
                </a:lnTo>
                <a:lnTo>
                  <a:pt x="3701" y="1675"/>
                </a:lnTo>
                <a:lnTo>
                  <a:pt x="4300" y="1330"/>
                </a:lnTo>
                <a:lnTo>
                  <a:pt x="4330" y="1386"/>
                </a:lnTo>
                <a:lnTo>
                  <a:pt x="4358" y="1443"/>
                </a:lnTo>
                <a:lnTo>
                  <a:pt x="4385" y="1502"/>
                </a:lnTo>
                <a:lnTo>
                  <a:pt x="4410" y="1561"/>
                </a:lnTo>
                <a:lnTo>
                  <a:pt x="4433" y="1622"/>
                </a:lnTo>
                <a:lnTo>
                  <a:pt x="4455" y="1682"/>
                </a:lnTo>
                <a:lnTo>
                  <a:pt x="4475" y="1744"/>
                </a:lnTo>
                <a:lnTo>
                  <a:pt x="4493" y="1807"/>
                </a:lnTo>
                <a:lnTo>
                  <a:pt x="4508" y="1870"/>
                </a:lnTo>
                <a:lnTo>
                  <a:pt x="4523" y="1934"/>
                </a:lnTo>
                <a:lnTo>
                  <a:pt x="4536" y="2000"/>
                </a:lnTo>
                <a:lnTo>
                  <a:pt x="4546" y="2065"/>
                </a:lnTo>
                <a:lnTo>
                  <a:pt x="4555" y="2131"/>
                </a:lnTo>
                <a:lnTo>
                  <a:pt x="4562" y="2197"/>
                </a:lnTo>
                <a:lnTo>
                  <a:pt x="4565" y="2265"/>
                </a:lnTo>
                <a:lnTo>
                  <a:pt x="4569" y="2333"/>
                </a:lnTo>
                <a:lnTo>
                  <a:pt x="3877" y="2333"/>
                </a:lnTo>
                <a:lnTo>
                  <a:pt x="3878" y="2382"/>
                </a:lnTo>
                <a:lnTo>
                  <a:pt x="3877" y="2430"/>
                </a:lnTo>
                <a:lnTo>
                  <a:pt x="4569" y="2430"/>
                </a:lnTo>
                <a:lnTo>
                  <a:pt x="4565" y="2498"/>
                </a:lnTo>
                <a:lnTo>
                  <a:pt x="4562" y="2565"/>
                </a:lnTo>
                <a:lnTo>
                  <a:pt x="4555" y="2631"/>
                </a:lnTo>
                <a:lnTo>
                  <a:pt x="4546" y="2698"/>
                </a:lnTo>
                <a:lnTo>
                  <a:pt x="4536" y="2763"/>
                </a:lnTo>
                <a:lnTo>
                  <a:pt x="4523" y="2828"/>
                </a:lnTo>
                <a:lnTo>
                  <a:pt x="4508" y="2892"/>
                </a:lnTo>
                <a:lnTo>
                  <a:pt x="4493" y="2956"/>
                </a:lnTo>
                <a:lnTo>
                  <a:pt x="4475" y="3018"/>
                </a:lnTo>
                <a:lnTo>
                  <a:pt x="4455" y="3080"/>
                </a:lnTo>
                <a:lnTo>
                  <a:pt x="4433" y="3141"/>
                </a:lnTo>
                <a:lnTo>
                  <a:pt x="4410" y="3201"/>
                </a:lnTo>
                <a:lnTo>
                  <a:pt x="4385" y="3260"/>
                </a:lnTo>
                <a:lnTo>
                  <a:pt x="4358" y="3320"/>
                </a:lnTo>
                <a:lnTo>
                  <a:pt x="4330" y="3377"/>
                </a:lnTo>
                <a:lnTo>
                  <a:pt x="4300" y="3433"/>
                </a:lnTo>
                <a:close/>
                <a:moveTo>
                  <a:pt x="4081" y="1665"/>
                </a:moveTo>
                <a:lnTo>
                  <a:pt x="2504" y="2218"/>
                </a:lnTo>
                <a:lnTo>
                  <a:pt x="2491" y="2208"/>
                </a:lnTo>
                <a:lnTo>
                  <a:pt x="2477" y="2200"/>
                </a:lnTo>
                <a:lnTo>
                  <a:pt x="2463" y="2192"/>
                </a:lnTo>
                <a:lnTo>
                  <a:pt x="2447" y="2185"/>
                </a:lnTo>
                <a:lnTo>
                  <a:pt x="2431" y="2180"/>
                </a:lnTo>
                <a:lnTo>
                  <a:pt x="2414" y="2177"/>
                </a:lnTo>
                <a:lnTo>
                  <a:pt x="2397" y="2174"/>
                </a:lnTo>
                <a:lnTo>
                  <a:pt x="2380" y="2173"/>
                </a:lnTo>
                <a:lnTo>
                  <a:pt x="2367" y="2173"/>
                </a:lnTo>
                <a:lnTo>
                  <a:pt x="2355" y="2174"/>
                </a:lnTo>
                <a:lnTo>
                  <a:pt x="2343" y="2175"/>
                </a:lnTo>
                <a:lnTo>
                  <a:pt x="2331" y="2178"/>
                </a:lnTo>
                <a:lnTo>
                  <a:pt x="2308" y="2185"/>
                </a:lnTo>
                <a:lnTo>
                  <a:pt x="2286" y="2194"/>
                </a:lnTo>
                <a:lnTo>
                  <a:pt x="1338" y="1525"/>
                </a:lnTo>
                <a:lnTo>
                  <a:pt x="1227" y="1683"/>
                </a:lnTo>
                <a:lnTo>
                  <a:pt x="2156" y="2340"/>
                </a:lnTo>
                <a:lnTo>
                  <a:pt x="2103" y="2358"/>
                </a:lnTo>
                <a:lnTo>
                  <a:pt x="2167" y="2541"/>
                </a:lnTo>
                <a:lnTo>
                  <a:pt x="2231" y="2520"/>
                </a:lnTo>
                <a:lnTo>
                  <a:pt x="2246" y="2532"/>
                </a:lnTo>
                <a:lnTo>
                  <a:pt x="2262" y="2544"/>
                </a:lnTo>
                <a:lnTo>
                  <a:pt x="2277" y="2554"/>
                </a:lnTo>
                <a:lnTo>
                  <a:pt x="2295" y="2562"/>
                </a:lnTo>
                <a:lnTo>
                  <a:pt x="2314" y="2569"/>
                </a:lnTo>
                <a:lnTo>
                  <a:pt x="2332" y="2574"/>
                </a:lnTo>
                <a:lnTo>
                  <a:pt x="2352" y="2578"/>
                </a:lnTo>
                <a:lnTo>
                  <a:pt x="2373" y="2579"/>
                </a:lnTo>
                <a:lnTo>
                  <a:pt x="2392" y="2579"/>
                </a:lnTo>
                <a:lnTo>
                  <a:pt x="2412" y="2577"/>
                </a:lnTo>
                <a:lnTo>
                  <a:pt x="2430" y="2572"/>
                </a:lnTo>
                <a:lnTo>
                  <a:pt x="2448" y="2567"/>
                </a:lnTo>
                <a:lnTo>
                  <a:pt x="2465" y="2558"/>
                </a:lnTo>
                <a:lnTo>
                  <a:pt x="2482" y="2550"/>
                </a:lnTo>
                <a:lnTo>
                  <a:pt x="2497" y="2540"/>
                </a:lnTo>
                <a:lnTo>
                  <a:pt x="2511" y="2528"/>
                </a:lnTo>
                <a:lnTo>
                  <a:pt x="2525" y="2515"/>
                </a:lnTo>
                <a:lnTo>
                  <a:pt x="2537" y="2501"/>
                </a:lnTo>
                <a:lnTo>
                  <a:pt x="2548" y="2486"/>
                </a:lnTo>
                <a:lnTo>
                  <a:pt x="2556" y="2470"/>
                </a:lnTo>
                <a:lnTo>
                  <a:pt x="2565" y="2453"/>
                </a:lnTo>
                <a:lnTo>
                  <a:pt x="2571" y="2435"/>
                </a:lnTo>
                <a:lnTo>
                  <a:pt x="2575" y="2417"/>
                </a:lnTo>
                <a:lnTo>
                  <a:pt x="2578" y="2397"/>
                </a:lnTo>
                <a:lnTo>
                  <a:pt x="4145" y="1848"/>
                </a:lnTo>
                <a:lnTo>
                  <a:pt x="4081" y="1665"/>
                </a:lnTo>
                <a:close/>
              </a:path>
            </a:pathLst>
          </a:custGeom>
          <a:solidFill>
            <a:srgbClr val="002060"/>
          </a:solidFill>
          <a:ln w="9525">
            <a:noFill/>
            <a:round/>
            <a:headEnd/>
            <a:tailEnd/>
          </a:ln>
        </p:spPr>
        <p:txBody>
          <a:bodyPr/>
          <a:lstStyle/>
          <a:p>
            <a:endParaRPr lang="de-DE" sz="1350"/>
          </a:p>
        </p:txBody>
      </p:sp>
      <p:sp>
        <p:nvSpPr>
          <p:cNvPr id="8" name="Freeform 57">
            <a:extLst>
              <a:ext uri="{FF2B5EF4-FFF2-40B4-BE49-F238E27FC236}">
                <a16:creationId xmlns:a16="http://schemas.microsoft.com/office/drawing/2014/main" id="{FA6B8555-EE75-4917-85AE-9DDFEAF47EFD}"/>
              </a:ext>
            </a:extLst>
          </p:cNvPr>
          <p:cNvSpPr>
            <a:spLocks noChangeAspect="1" noEditPoints="1"/>
          </p:cNvSpPr>
          <p:nvPr/>
        </p:nvSpPr>
        <p:spPr bwMode="auto">
          <a:xfrm>
            <a:off x="144061" y="2508357"/>
            <a:ext cx="358932" cy="334347"/>
          </a:xfrm>
          <a:custGeom>
            <a:avLst/>
            <a:gdLst>
              <a:gd name="T0" fmla="*/ 2147483647 w 5112"/>
              <a:gd name="T1" fmla="*/ 2147483647 h 4763"/>
              <a:gd name="T2" fmla="*/ 2147483647 w 5112"/>
              <a:gd name="T3" fmla="*/ 2147483647 h 4763"/>
              <a:gd name="T4" fmla="*/ 2147483647 w 5112"/>
              <a:gd name="T5" fmla="*/ 2147483647 h 4763"/>
              <a:gd name="T6" fmla="*/ 2147483647 w 5112"/>
              <a:gd name="T7" fmla="*/ 2147483647 h 4763"/>
              <a:gd name="T8" fmla="*/ 2147483647 w 5112"/>
              <a:gd name="T9" fmla="*/ 2147483647 h 4763"/>
              <a:gd name="T10" fmla="*/ 2147483647 w 5112"/>
              <a:gd name="T11" fmla="*/ 2147483647 h 4763"/>
              <a:gd name="T12" fmla="*/ 2147483647 w 5112"/>
              <a:gd name="T13" fmla="*/ 2147483647 h 4763"/>
              <a:gd name="T14" fmla="*/ 2147483647 w 5112"/>
              <a:gd name="T15" fmla="*/ 2147483647 h 4763"/>
              <a:gd name="T16" fmla="*/ 2147483647 w 5112"/>
              <a:gd name="T17" fmla="*/ 2147483647 h 4763"/>
              <a:gd name="T18" fmla="*/ 2147483647 w 5112"/>
              <a:gd name="T19" fmla="*/ 2147483647 h 4763"/>
              <a:gd name="T20" fmla="*/ 2147483647 w 5112"/>
              <a:gd name="T21" fmla="*/ 2147483647 h 4763"/>
              <a:gd name="T22" fmla="*/ 2147483647 w 5112"/>
              <a:gd name="T23" fmla="*/ 2147483647 h 4763"/>
              <a:gd name="T24" fmla="*/ 2147483647 w 5112"/>
              <a:gd name="T25" fmla="*/ 2147483647 h 4763"/>
              <a:gd name="T26" fmla="*/ 2147483647 w 5112"/>
              <a:gd name="T27" fmla="*/ 2147483647 h 4763"/>
              <a:gd name="T28" fmla="*/ 2147483647 w 5112"/>
              <a:gd name="T29" fmla="*/ 2147483647 h 4763"/>
              <a:gd name="T30" fmla="*/ 2147483647 w 5112"/>
              <a:gd name="T31" fmla="*/ 2147483647 h 4763"/>
              <a:gd name="T32" fmla="*/ 2147483647 w 5112"/>
              <a:gd name="T33" fmla="*/ 2147483647 h 4763"/>
              <a:gd name="T34" fmla="*/ 2147483647 w 5112"/>
              <a:gd name="T35" fmla="*/ 2147483647 h 4763"/>
              <a:gd name="T36" fmla="*/ 0 w 5112"/>
              <a:gd name="T37" fmla="*/ 2147483647 h 4763"/>
              <a:gd name="T38" fmla="*/ 2147483647 w 5112"/>
              <a:gd name="T39" fmla="*/ 2147483647 h 4763"/>
              <a:gd name="T40" fmla="*/ 2147483647 w 5112"/>
              <a:gd name="T41" fmla="*/ 0 h 4763"/>
              <a:gd name="T42" fmla="*/ 2147483647 w 5112"/>
              <a:gd name="T43" fmla="*/ 2147483647 h 4763"/>
              <a:gd name="T44" fmla="*/ 2147483647 w 5112"/>
              <a:gd name="T45" fmla="*/ 2147483647 h 4763"/>
              <a:gd name="T46" fmla="*/ 2147483647 w 5112"/>
              <a:gd name="T47" fmla="*/ 2147483647 h 4763"/>
              <a:gd name="T48" fmla="*/ 2147483647 w 5112"/>
              <a:gd name="T49" fmla="*/ 2147483647 h 4763"/>
              <a:gd name="T50" fmla="*/ 2147483647 w 5112"/>
              <a:gd name="T51" fmla="*/ 2147483647 h 4763"/>
              <a:gd name="T52" fmla="*/ 2147483647 w 5112"/>
              <a:gd name="T53" fmla="*/ 2147483647 h 4763"/>
              <a:gd name="T54" fmla="*/ 2147483647 w 5112"/>
              <a:gd name="T55" fmla="*/ 2147483647 h 4763"/>
              <a:gd name="T56" fmla="*/ 2147483647 w 5112"/>
              <a:gd name="T57" fmla="*/ 2147483647 h 4763"/>
              <a:gd name="T58" fmla="*/ 2147483647 w 5112"/>
              <a:gd name="T59" fmla="*/ 2147483647 h 4763"/>
              <a:gd name="T60" fmla="*/ 2147483647 w 5112"/>
              <a:gd name="T61" fmla="*/ 2147483647 h 4763"/>
              <a:gd name="T62" fmla="*/ 2147483647 w 5112"/>
              <a:gd name="T63" fmla="*/ 2147483647 h 4763"/>
              <a:gd name="T64" fmla="*/ 2147483647 w 5112"/>
              <a:gd name="T65" fmla="*/ 2147483647 h 4763"/>
              <a:gd name="T66" fmla="*/ 2147483647 w 5112"/>
              <a:gd name="T67" fmla="*/ 2147483647 h 4763"/>
              <a:gd name="T68" fmla="*/ 2147483647 w 5112"/>
              <a:gd name="T69" fmla="*/ 2147483647 h 4763"/>
              <a:gd name="T70" fmla="*/ 2147483647 w 5112"/>
              <a:gd name="T71" fmla="*/ 2147483647 h 4763"/>
              <a:gd name="T72" fmla="*/ 2147483647 w 5112"/>
              <a:gd name="T73" fmla="*/ 2147483647 h 4763"/>
              <a:gd name="T74" fmla="*/ 2147483647 w 5112"/>
              <a:gd name="T75" fmla="*/ 2147483647 h 4763"/>
              <a:gd name="T76" fmla="*/ 2147483647 w 5112"/>
              <a:gd name="T77" fmla="*/ 2147483647 h 4763"/>
              <a:gd name="T78" fmla="*/ 2147483647 w 5112"/>
              <a:gd name="T79" fmla="*/ 2147483647 h 4763"/>
              <a:gd name="T80" fmla="*/ 2147483647 w 5112"/>
              <a:gd name="T81" fmla="*/ 2147483647 h 4763"/>
              <a:gd name="T82" fmla="*/ 2147483647 w 5112"/>
              <a:gd name="T83" fmla="*/ 2147483647 h 4763"/>
              <a:gd name="T84" fmla="*/ 2147483647 w 5112"/>
              <a:gd name="T85" fmla="*/ 2147483647 h 4763"/>
              <a:gd name="T86" fmla="*/ 2147483647 w 5112"/>
              <a:gd name="T87" fmla="*/ 2147483647 h 4763"/>
              <a:gd name="T88" fmla="*/ 2147483647 w 5112"/>
              <a:gd name="T89" fmla="*/ 2147483647 h 4763"/>
              <a:gd name="T90" fmla="*/ 2147483647 w 5112"/>
              <a:gd name="T91" fmla="*/ 2147483647 h 4763"/>
              <a:gd name="T92" fmla="*/ 2147483647 w 5112"/>
              <a:gd name="T93" fmla="*/ 2147483647 h 4763"/>
              <a:gd name="T94" fmla="*/ 2147483647 w 5112"/>
              <a:gd name="T95" fmla="*/ 2147483647 h 4763"/>
              <a:gd name="T96" fmla="*/ 2147483647 w 5112"/>
              <a:gd name="T97" fmla="*/ 2147483647 h 4763"/>
              <a:gd name="T98" fmla="*/ 2147483647 w 5112"/>
              <a:gd name="T99" fmla="*/ 2147483647 h 4763"/>
              <a:gd name="T100" fmla="*/ 2147483647 w 5112"/>
              <a:gd name="T101" fmla="*/ 2147483647 h 4763"/>
              <a:gd name="T102" fmla="*/ 2147483647 w 5112"/>
              <a:gd name="T103" fmla="*/ 2147483647 h 4763"/>
              <a:gd name="T104" fmla="*/ 2147483647 w 5112"/>
              <a:gd name="T105" fmla="*/ 2147483647 h 4763"/>
              <a:gd name="T106" fmla="*/ 2147483647 w 5112"/>
              <a:gd name="T107" fmla="*/ 2147483647 h 4763"/>
              <a:gd name="T108" fmla="*/ 2147483647 w 5112"/>
              <a:gd name="T109" fmla="*/ 2147483647 h 4763"/>
              <a:gd name="T110" fmla="*/ 2147483647 w 5112"/>
              <a:gd name="T111" fmla="*/ 2147483647 h 4763"/>
              <a:gd name="T112" fmla="*/ 2147483647 w 5112"/>
              <a:gd name="T113" fmla="*/ 2147483647 h 4763"/>
              <a:gd name="T114" fmla="*/ 2147483647 w 5112"/>
              <a:gd name="T115" fmla="*/ 2147483647 h 4763"/>
              <a:gd name="T116" fmla="*/ 2147483647 w 5112"/>
              <a:gd name="T117" fmla="*/ 2147483647 h 47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112"/>
              <a:gd name="T178" fmla="*/ 0 h 4763"/>
              <a:gd name="T179" fmla="*/ 5112 w 5112"/>
              <a:gd name="T180" fmla="*/ 4763 h 47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112" h="4763">
                <a:moveTo>
                  <a:pt x="803" y="1931"/>
                </a:moveTo>
                <a:lnTo>
                  <a:pt x="672" y="2043"/>
                </a:lnTo>
                <a:lnTo>
                  <a:pt x="626" y="4516"/>
                </a:lnTo>
                <a:lnTo>
                  <a:pt x="516" y="4516"/>
                </a:lnTo>
                <a:lnTo>
                  <a:pt x="568" y="1683"/>
                </a:lnTo>
                <a:lnTo>
                  <a:pt x="910" y="1683"/>
                </a:lnTo>
                <a:lnTo>
                  <a:pt x="968" y="4516"/>
                </a:lnTo>
                <a:lnTo>
                  <a:pt x="857" y="4516"/>
                </a:lnTo>
                <a:lnTo>
                  <a:pt x="803" y="1931"/>
                </a:lnTo>
                <a:close/>
                <a:moveTo>
                  <a:pt x="1337" y="1190"/>
                </a:moveTo>
                <a:lnTo>
                  <a:pt x="1337" y="1190"/>
                </a:lnTo>
                <a:lnTo>
                  <a:pt x="1356" y="1204"/>
                </a:lnTo>
                <a:lnTo>
                  <a:pt x="1376" y="1219"/>
                </a:lnTo>
                <a:lnTo>
                  <a:pt x="1392" y="1236"/>
                </a:lnTo>
                <a:lnTo>
                  <a:pt x="1408" y="1254"/>
                </a:lnTo>
                <a:lnTo>
                  <a:pt x="1420" y="1272"/>
                </a:lnTo>
                <a:lnTo>
                  <a:pt x="1426" y="1283"/>
                </a:lnTo>
                <a:lnTo>
                  <a:pt x="1430" y="1293"/>
                </a:lnTo>
                <a:lnTo>
                  <a:pt x="1434" y="1304"/>
                </a:lnTo>
                <a:lnTo>
                  <a:pt x="1437" y="1315"/>
                </a:lnTo>
                <a:lnTo>
                  <a:pt x="1438" y="1326"/>
                </a:lnTo>
                <a:lnTo>
                  <a:pt x="1438" y="1338"/>
                </a:lnTo>
                <a:lnTo>
                  <a:pt x="1438" y="1352"/>
                </a:lnTo>
                <a:lnTo>
                  <a:pt x="1434" y="1366"/>
                </a:lnTo>
                <a:lnTo>
                  <a:pt x="1430" y="1380"/>
                </a:lnTo>
                <a:lnTo>
                  <a:pt x="1424" y="1394"/>
                </a:lnTo>
                <a:lnTo>
                  <a:pt x="1416" y="1407"/>
                </a:lnTo>
                <a:lnTo>
                  <a:pt x="1408" y="1420"/>
                </a:lnTo>
                <a:lnTo>
                  <a:pt x="1397" y="1432"/>
                </a:lnTo>
                <a:lnTo>
                  <a:pt x="1386" y="1445"/>
                </a:lnTo>
                <a:lnTo>
                  <a:pt x="1373" y="1457"/>
                </a:lnTo>
                <a:lnTo>
                  <a:pt x="1359" y="1468"/>
                </a:lnTo>
                <a:lnTo>
                  <a:pt x="1329" y="1490"/>
                </a:lnTo>
                <a:lnTo>
                  <a:pt x="1297" y="1511"/>
                </a:lnTo>
                <a:lnTo>
                  <a:pt x="1262" y="1529"/>
                </a:lnTo>
                <a:lnTo>
                  <a:pt x="1271" y="1580"/>
                </a:lnTo>
                <a:lnTo>
                  <a:pt x="1278" y="1631"/>
                </a:lnTo>
                <a:lnTo>
                  <a:pt x="1283" y="1685"/>
                </a:lnTo>
                <a:lnTo>
                  <a:pt x="1287" y="1739"/>
                </a:lnTo>
                <a:lnTo>
                  <a:pt x="1290" y="1793"/>
                </a:lnTo>
                <a:lnTo>
                  <a:pt x="1293" y="1847"/>
                </a:lnTo>
                <a:lnTo>
                  <a:pt x="1296" y="1954"/>
                </a:lnTo>
                <a:lnTo>
                  <a:pt x="1296" y="2053"/>
                </a:lnTo>
                <a:lnTo>
                  <a:pt x="1296" y="2143"/>
                </a:lnTo>
                <a:lnTo>
                  <a:pt x="1293" y="2280"/>
                </a:lnTo>
                <a:lnTo>
                  <a:pt x="1293" y="2496"/>
                </a:lnTo>
                <a:lnTo>
                  <a:pt x="1290" y="2677"/>
                </a:lnTo>
                <a:lnTo>
                  <a:pt x="1289" y="2850"/>
                </a:lnTo>
                <a:lnTo>
                  <a:pt x="1178" y="2858"/>
                </a:lnTo>
                <a:lnTo>
                  <a:pt x="944" y="1584"/>
                </a:lnTo>
                <a:lnTo>
                  <a:pt x="293" y="1584"/>
                </a:lnTo>
                <a:lnTo>
                  <a:pt x="293" y="1543"/>
                </a:lnTo>
                <a:lnTo>
                  <a:pt x="293" y="1501"/>
                </a:lnTo>
                <a:lnTo>
                  <a:pt x="296" y="1463"/>
                </a:lnTo>
                <a:lnTo>
                  <a:pt x="300" y="1425"/>
                </a:lnTo>
                <a:lnTo>
                  <a:pt x="306" y="1389"/>
                </a:lnTo>
                <a:lnTo>
                  <a:pt x="315" y="1355"/>
                </a:lnTo>
                <a:lnTo>
                  <a:pt x="325" y="1323"/>
                </a:lnTo>
                <a:lnTo>
                  <a:pt x="339" y="1293"/>
                </a:lnTo>
                <a:lnTo>
                  <a:pt x="346" y="1278"/>
                </a:lnTo>
                <a:lnTo>
                  <a:pt x="354" y="1264"/>
                </a:lnTo>
                <a:lnTo>
                  <a:pt x="364" y="1251"/>
                </a:lnTo>
                <a:lnTo>
                  <a:pt x="373" y="1239"/>
                </a:lnTo>
                <a:lnTo>
                  <a:pt x="383" y="1226"/>
                </a:lnTo>
                <a:lnTo>
                  <a:pt x="394" y="1215"/>
                </a:lnTo>
                <a:lnTo>
                  <a:pt x="407" y="1204"/>
                </a:lnTo>
                <a:lnTo>
                  <a:pt x="419" y="1195"/>
                </a:lnTo>
                <a:lnTo>
                  <a:pt x="433" y="1185"/>
                </a:lnTo>
                <a:lnTo>
                  <a:pt x="448" y="1177"/>
                </a:lnTo>
                <a:lnTo>
                  <a:pt x="463" y="1168"/>
                </a:lnTo>
                <a:lnTo>
                  <a:pt x="478" y="1161"/>
                </a:lnTo>
                <a:lnTo>
                  <a:pt x="496" y="1154"/>
                </a:lnTo>
                <a:lnTo>
                  <a:pt x="514" y="1149"/>
                </a:lnTo>
                <a:lnTo>
                  <a:pt x="534" y="1143"/>
                </a:lnTo>
                <a:lnTo>
                  <a:pt x="553" y="1139"/>
                </a:lnTo>
                <a:lnTo>
                  <a:pt x="585" y="1190"/>
                </a:lnTo>
                <a:lnTo>
                  <a:pt x="601" y="1217"/>
                </a:lnTo>
                <a:lnTo>
                  <a:pt x="618" y="1242"/>
                </a:lnTo>
                <a:lnTo>
                  <a:pt x="592" y="1246"/>
                </a:lnTo>
                <a:lnTo>
                  <a:pt x="568" y="1250"/>
                </a:lnTo>
                <a:lnTo>
                  <a:pt x="545" y="1255"/>
                </a:lnTo>
                <a:lnTo>
                  <a:pt x="524" y="1264"/>
                </a:lnTo>
                <a:lnTo>
                  <a:pt x="505" y="1272"/>
                </a:lnTo>
                <a:lnTo>
                  <a:pt x="488" y="1283"/>
                </a:lnTo>
                <a:lnTo>
                  <a:pt x="473" y="1295"/>
                </a:lnTo>
                <a:lnTo>
                  <a:pt x="459" y="1309"/>
                </a:lnTo>
                <a:lnTo>
                  <a:pt x="447" y="1325"/>
                </a:lnTo>
                <a:lnTo>
                  <a:pt x="436" y="1341"/>
                </a:lnTo>
                <a:lnTo>
                  <a:pt x="426" y="1359"/>
                </a:lnTo>
                <a:lnTo>
                  <a:pt x="419" y="1378"/>
                </a:lnTo>
                <a:lnTo>
                  <a:pt x="412" y="1401"/>
                </a:lnTo>
                <a:lnTo>
                  <a:pt x="408" y="1424"/>
                </a:lnTo>
                <a:lnTo>
                  <a:pt x="405" y="1448"/>
                </a:lnTo>
                <a:lnTo>
                  <a:pt x="402" y="1474"/>
                </a:lnTo>
                <a:lnTo>
                  <a:pt x="913" y="1474"/>
                </a:lnTo>
                <a:lnTo>
                  <a:pt x="906" y="1454"/>
                </a:lnTo>
                <a:lnTo>
                  <a:pt x="900" y="1435"/>
                </a:lnTo>
                <a:lnTo>
                  <a:pt x="895" y="1414"/>
                </a:lnTo>
                <a:lnTo>
                  <a:pt x="892" y="1395"/>
                </a:lnTo>
                <a:lnTo>
                  <a:pt x="873" y="1385"/>
                </a:lnTo>
                <a:lnTo>
                  <a:pt x="852" y="1374"/>
                </a:lnTo>
                <a:lnTo>
                  <a:pt x="832" y="1362"/>
                </a:lnTo>
                <a:lnTo>
                  <a:pt x="812" y="1348"/>
                </a:lnTo>
                <a:lnTo>
                  <a:pt x="792" y="1333"/>
                </a:lnTo>
                <a:lnTo>
                  <a:pt x="772" y="1318"/>
                </a:lnTo>
                <a:lnTo>
                  <a:pt x="752" y="1301"/>
                </a:lnTo>
                <a:lnTo>
                  <a:pt x="733" y="1283"/>
                </a:lnTo>
                <a:lnTo>
                  <a:pt x="713" y="1264"/>
                </a:lnTo>
                <a:lnTo>
                  <a:pt x="696" y="1244"/>
                </a:lnTo>
                <a:lnTo>
                  <a:pt x="678" y="1224"/>
                </a:lnTo>
                <a:lnTo>
                  <a:pt x="660" y="1203"/>
                </a:lnTo>
                <a:lnTo>
                  <a:pt x="642" y="1181"/>
                </a:lnTo>
                <a:lnTo>
                  <a:pt x="625" y="1157"/>
                </a:lnTo>
                <a:lnTo>
                  <a:pt x="608" y="1134"/>
                </a:lnTo>
                <a:lnTo>
                  <a:pt x="593" y="1109"/>
                </a:lnTo>
                <a:lnTo>
                  <a:pt x="95" y="296"/>
                </a:lnTo>
                <a:lnTo>
                  <a:pt x="64" y="243"/>
                </a:lnTo>
                <a:lnTo>
                  <a:pt x="44" y="209"/>
                </a:lnTo>
                <a:lnTo>
                  <a:pt x="26" y="171"/>
                </a:lnTo>
                <a:lnTo>
                  <a:pt x="18" y="152"/>
                </a:lnTo>
                <a:lnTo>
                  <a:pt x="11" y="133"/>
                </a:lnTo>
                <a:lnTo>
                  <a:pt x="6" y="113"/>
                </a:lnTo>
                <a:lnTo>
                  <a:pt x="3" y="95"/>
                </a:lnTo>
                <a:lnTo>
                  <a:pt x="0" y="77"/>
                </a:lnTo>
                <a:lnTo>
                  <a:pt x="1" y="61"/>
                </a:lnTo>
                <a:lnTo>
                  <a:pt x="4" y="47"/>
                </a:lnTo>
                <a:lnTo>
                  <a:pt x="7" y="39"/>
                </a:lnTo>
                <a:lnTo>
                  <a:pt x="10" y="33"/>
                </a:lnTo>
                <a:lnTo>
                  <a:pt x="17" y="24"/>
                </a:lnTo>
                <a:lnTo>
                  <a:pt x="22" y="17"/>
                </a:lnTo>
                <a:lnTo>
                  <a:pt x="29" y="11"/>
                </a:lnTo>
                <a:lnTo>
                  <a:pt x="36" y="7"/>
                </a:lnTo>
                <a:lnTo>
                  <a:pt x="44" y="3"/>
                </a:lnTo>
                <a:lnTo>
                  <a:pt x="51" y="0"/>
                </a:lnTo>
                <a:lnTo>
                  <a:pt x="59" y="0"/>
                </a:lnTo>
                <a:lnTo>
                  <a:pt x="68" y="0"/>
                </a:lnTo>
                <a:lnTo>
                  <a:pt x="76" y="0"/>
                </a:lnTo>
                <a:lnTo>
                  <a:pt x="84" y="3"/>
                </a:lnTo>
                <a:lnTo>
                  <a:pt x="101" y="8"/>
                </a:lnTo>
                <a:lnTo>
                  <a:pt x="119" y="17"/>
                </a:lnTo>
                <a:lnTo>
                  <a:pt x="136" y="28"/>
                </a:lnTo>
                <a:lnTo>
                  <a:pt x="152" y="40"/>
                </a:lnTo>
                <a:lnTo>
                  <a:pt x="169" y="54"/>
                </a:lnTo>
                <a:lnTo>
                  <a:pt x="198" y="82"/>
                </a:lnTo>
                <a:lnTo>
                  <a:pt x="223" y="106"/>
                </a:lnTo>
                <a:lnTo>
                  <a:pt x="239" y="126"/>
                </a:lnTo>
                <a:lnTo>
                  <a:pt x="975" y="944"/>
                </a:lnTo>
                <a:lnTo>
                  <a:pt x="996" y="966"/>
                </a:lnTo>
                <a:lnTo>
                  <a:pt x="1022" y="1000"/>
                </a:lnTo>
                <a:lnTo>
                  <a:pt x="1052" y="1041"/>
                </a:lnTo>
                <a:lnTo>
                  <a:pt x="1083" y="1089"/>
                </a:lnTo>
                <a:lnTo>
                  <a:pt x="1110" y="1095"/>
                </a:lnTo>
                <a:lnTo>
                  <a:pt x="1144" y="1103"/>
                </a:lnTo>
                <a:lnTo>
                  <a:pt x="1182" y="1078"/>
                </a:lnTo>
                <a:lnTo>
                  <a:pt x="1228" y="1049"/>
                </a:lnTo>
                <a:lnTo>
                  <a:pt x="1334" y="987"/>
                </a:lnTo>
                <a:lnTo>
                  <a:pt x="1450" y="919"/>
                </a:lnTo>
                <a:lnTo>
                  <a:pt x="1569" y="853"/>
                </a:lnTo>
                <a:lnTo>
                  <a:pt x="1770" y="744"/>
                </a:lnTo>
                <a:lnTo>
                  <a:pt x="1854" y="698"/>
                </a:lnTo>
                <a:lnTo>
                  <a:pt x="1850" y="760"/>
                </a:lnTo>
                <a:lnTo>
                  <a:pt x="1337" y="1190"/>
                </a:lnTo>
                <a:close/>
                <a:moveTo>
                  <a:pt x="1218" y="1250"/>
                </a:moveTo>
                <a:lnTo>
                  <a:pt x="1218" y="1250"/>
                </a:lnTo>
                <a:lnTo>
                  <a:pt x="1191" y="1237"/>
                </a:lnTo>
                <a:lnTo>
                  <a:pt x="1164" y="1226"/>
                </a:lnTo>
                <a:lnTo>
                  <a:pt x="1139" y="1218"/>
                </a:lnTo>
                <a:lnTo>
                  <a:pt x="1117" y="1211"/>
                </a:lnTo>
                <a:lnTo>
                  <a:pt x="1080" y="1201"/>
                </a:lnTo>
                <a:lnTo>
                  <a:pt x="1067" y="1199"/>
                </a:lnTo>
                <a:lnTo>
                  <a:pt x="1059" y="1197"/>
                </a:lnTo>
                <a:lnTo>
                  <a:pt x="1051" y="1199"/>
                </a:lnTo>
                <a:lnTo>
                  <a:pt x="1043" y="1203"/>
                </a:lnTo>
                <a:lnTo>
                  <a:pt x="1036" y="1208"/>
                </a:lnTo>
                <a:lnTo>
                  <a:pt x="1029" y="1215"/>
                </a:lnTo>
                <a:lnTo>
                  <a:pt x="1023" y="1224"/>
                </a:lnTo>
                <a:lnTo>
                  <a:pt x="1019" y="1235"/>
                </a:lnTo>
                <a:lnTo>
                  <a:pt x="1011" y="1257"/>
                </a:lnTo>
                <a:lnTo>
                  <a:pt x="1005" y="1280"/>
                </a:lnTo>
                <a:lnTo>
                  <a:pt x="1001" y="1304"/>
                </a:lnTo>
                <a:lnTo>
                  <a:pt x="998" y="1323"/>
                </a:lnTo>
                <a:lnTo>
                  <a:pt x="998" y="1338"/>
                </a:lnTo>
                <a:lnTo>
                  <a:pt x="998" y="1356"/>
                </a:lnTo>
                <a:lnTo>
                  <a:pt x="1000" y="1373"/>
                </a:lnTo>
                <a:lnTo>
                  <a:pt x="1002" y="1389"/>
                </a:lnTo>
                <a:lnTo>
                  <a:pt x="1005" y="1403"/>
                </a:lnTo>
                <a:lnTo>
                  <a:pt x="1008" y="1416"/>
                </a:lnTo>
                <a:lnTo>
                  <a:pt x="1012" y="1427"/>
                </a:lnTo>
                <a:lnTo>
                  <a:pt x="1016" y="1438"/>
                </a:lnTo>
                <a:lnTo>
                  <a:pt x="1020" y="1446"/>
                </a:lnTo>
                <a:lnTo>
                  <a:pt x="1030" y="1461"/>
                </a:lnTo>
                <a:lnTo>
                  <a:pt x="1041" y="1471"/>
                </a:lnTo>
                <a:lnTo>
                  <a:pt x="1051" y="1477"/>
                </a:lnTo>
                <a:lnTo>
                  <a:pt x="1055" y="1478"/>
                </a:lnTo>
                <a:lnTo>
                  <a:pt x="1059" y="1478"/>
                </a:lnTo>
                <a:lnTo>
                  <a:pt x="1069" y="1477"/>
                </a:lnTo>
                <a:lnTo>
                  <a:pt x="1081" y="1474"/>
                </a:lnTo>
                <a:lnTo>
                  <a:pt x="1116" y="1464"/>
                </a:lnTo>
                <a:lnTo>
                  <a:pt x="1160" y="1449"/>
                </a:lnTo>
                <a:lnTo>
                  <a:pt x="1207" y="1430"/>
                </a:lnTo>
                <a:lnTo>
                  <a:pt x="1231" y="1419"/>
                </a:lnTo>
                <a:lnTo>
                  <a:pt x="1253" y="1407"/>
                </a:lnTo>
                <a:lnTo>
                  <a:pt x="1272" y="1396"/>
                </a:lnTo>
                <a:lnTo>
                  <a:pt x="1291" y="1384"/>
                </a:lnTo>
                <a:lnTo>
                  <a:pt x="1307" y="1373"/>
                </a:lnTo>
                <a:lnTo>
                  <a:pt x="1318" y="1360"/>
                </a:lnTo>
                <a:lnTo>
                  <a:pt x="1322" y="1355"/>
                </a:lnTo>
                <a:lnTo>
                  <a:pt x="1325" y="1349"/>
                </a:lnTo>
                <a:lnTo>
                  <a:pt x="1327" y="1344"/>
                </a:lnTo>
                <a:lnTo>
                  <a:pt x="1327" y="1338"/>
                </a:lnTo>
                <a:lnTo>
                  <a:pt x="1326" y="1331"/>
                </a:lnTo>
                <a:lnTo>
                  <a:pt x="1323" y="1326"/>
                </a:lnTo>
                <a:lnTo>
                  <a:pt x="1319" y="1319"/>
                </a:lnTo>
                <a:lnTo>
                  <a:pt x="1314" y="1312"/>
                </a:lnTo>
                <a:lnTo>
                  <a:pt x="1298" y="1298"/>
                </a:lnTo>
                <a:lnTo>
                  <a:pt x="1280" y="1286"/>
                </a:lnTo>
                <a:lnTo>
                  <a:pt x="1262" y="1273"/>
                </a:lnTo>
                <a:lnTo>
                  <a:pt x="1244" y="1264"/>
                </a:lnTo>
                <a:lnTo>
                  <a:pt x="1218" y="1250"/>
                </a:lnTo>
                <a:close/>
                <a:moveTo>
                  <a:pt x="895" y="1020"/>
                </a:moveTo>
                <a:lnTo>
                  <a:pt x="184" y="230"/>
                </a:lnTo>
                <a:lnTo>
                  <a:pt x="169" y="210"/>
                </a:lnTo>
                <a:lnTo>
                  <a:pt x="156" y="196"/>
                </a:lnTo>
                <a:lnTo>
                  <a:pt x="151" y="192"/>
                </a:lnTo>
                <a:lnTo>
                  <a:pt x="156" y="199"/>
                </a:lnTo>
                <a:lnTo>
                  <a:pt x="184" y="230"/>
                </a:lnTo>
                <a:lnTo>
                  <a:pt x="189" y="238"/>
                </a:lnTo>
                <a:lnTo>
                  <a:pt x="687" y="1051"/>
                </a:lnTo>
                <a:lnTo>
                  <a:pt x="713" y="1092"/>
                </a:lnTo>
                <a:lnTo>
                  <a:pt x="741" y="1130"/>
                </a:lnTo>
                <a:lnTo>
                  <a:pt x="767" y="1161"/>
                </a:lnTo>
                <a:lnTo>
                  <a:pt x="794" y="1190"/>
                </a:lnTo>
                <a:lnTo>
                  <a:pt x="820" y="1215"/>
                </a:lnTo>
                <a:lnTo>
                  <a:pt x="845" y="1237"/>
                </a:lnTo>
                <a:lnTo>
                  <a:pt x="870" y="1255"/>
                </a:lnTo>
                <a:lnTo>
                  <a:pt x="893" y="1271"/>
                </a:lnTo>
                <a:lnTo>
                  <a:pt x="897" y="1250"/>
                </a:lnTo>
                <a:lnTo>
                  <a:pt x="903" y="1228"/>
                </a:lnTo>
                <a:lnTo>
                  <a:pt x="910" y="1207"/>
                </a:lnTo>
                <a:lnTo>
                  <a:pt x="920" y="1186"/>
                </a:lnTo>
                <a:lnTo>
                  <a:pt x="929" y="1168"/>
                </a:lnTo>
                <a:lnTo>
                  <a:pt x="940" y="1150"/>
                </a:lnTo>
                <a:lnTo>
                  <a:pt x="954" y="1134"/>
                </a:lnTo>
                <a:lnTo>
                  <a:pt x="969" y="1120"/>
                </a:lnTo>
                <a:lnTo>
                  <a:pt x="947" y="1087"/>
                </a:lnTo>
                <a:lnTo>
                  <a:pt x="926" y="1059"/>
                </a:lnTo>
                <a:lnTo>
                  <a:pt x="908" y="1036"/>
                </a:lnTo>
                <a:lnTo>
                  <a:pt x="895" y="1020"/>
                </a:lnTo>
                <a:close/>
                <a:moveTo>
                  <a:pt x="1157" y="1571"/>
                </a:moveTo>
                <a:lnTo>
                  <a:pt x="1157" y="1571"/>
                </a:lnTo>
                <a:lnTo>
                  <a:pt x="1130" y="1579"/>
                </a:lnTo>
                <a:lnTo>
                  <a:pt x="1103" y="1584"/>
                </a:lnTo>
                <a:lnTo>
                  <a:pt x="1080" y="1587"/>
                </a:lnTo>
                <a:lnTo>
                  <a:pt x="1059" y="1589"/>
                </a:lnTo>
                <a:lnTo>
                  <a:pt x="1058" y="1589"/>
                </a:lnTo>
                <a:lnTo>
                  <a:pt x="1182" y="2267"/>
                </a:lnTo>
                <a:lnTo>
                  <a:pt x="1184" y="2155"/>
                </a:lnTo>
                <a:lnTo>
                  <a:pt x="1184" y="2072"/>
                </a:lnTo>
                <a:lnTo>
                  <a:pt x="1184" y="1978"/>
                </a:lnTo>
                <a:lnTo>
                  <a:pt x="1181" y="1878"/>
                </a:lnTo>
                <a:lnTo>
                  <a:pt x="1177" y="1772"/>
                </a:lnTo>
                <a:lnTo>
                  <a:pt x="1174" y="1721"/>
                </a:lnTo>
                <a:lnTo>
                  <a:pt x="1168" y="1669"/>
                </a:lnTo>
                <a:lnTo>
                  <a:pt x="1164" y="1619"/>
                </a:lnTo>
                <a:lnTo>
                  <a:pt x="1157" y="1571"/>
                </a:lnTo>
                <a:close/>
                <a:moveTo>
                  <a:pt x="3258" y="711"/>
                </a:moveTo>
                <a:lnTo>
                  <a:pt x="2624" y="1030"/>
                </a:lnTo>
                <a:lnTo>
                  <a:pt x="3890" y="1030"/>
                </a:lnTo>
                <a:lnTo>
                  <a:pt x="3258" y="711"/>
                </a:lnTo>
                <a:close/>
                <a:moveTo>
                  <a:pt x="2786" y="1141"/>
                </a:moveTo>
                <a:lnTo>
                  <a:pt x="2741" y="1141"/>
                </a:lnTo>
                <a:lnTo>
                  <a:pt x="2588" y="1141"/>
                </a:lnTo>
                <a:lnTo>
                  <a:pt x="2588" y="1442"/>
                </a:lnTo>
                <a:lnTo>
                  <a:pt x="2367" y="1442"/>
                </a:lnTo>
                <a:lnTo>
                  <a:pt x="2367" y="1141"/>
                </a:lnTo>
                <a:lnTo>
                  <a:pt x="2367" y="1106"/>
                </a:lnTo>
                <a:lnTo>
                  <a:pt x="2367" y="1036"/>
                </a:lnTo>
                <a:lnTo>
                  <a:pt x="3258" y="586"/>
                </a:lnTo>
                <a:lnTo>
                  <a:pt x="4150" y="1036"/>
                </a:lnTo>
                <a:lnTo>
                  <a:pt x="4150" y="1106"/>
                </a:lnTo>
                <a:lnTo>
                  <a:pt x="4150" y="1141"/>
                </a:lnTo>
                <a:lnTo>
                  <a:pt x="4150" y="1442"/>
                </a:lnTo>
                <a:lnTo>
                  <a:pt x="3928" y="1442"/>
                </a:lnTo>
                <a:lnTo>
                  <a:pt x="3928" y="1141"/>
                </a:lnTo>
                <a:lnTo>
                  <a:pt x="3892" y="1141"/>
                </a:lnTo>
                <a:lnTo>
                  <a:pt x="3779" y="1141"/>
                </a:lnTo>
                <a:lnTo>
                  <a:pt x="3545" y="1141"/>
                </a:lnTo>
                <a:lnTo>
                  <a:pt x="3009" y="1141"/>
                </a:lnTo>
                <a:lnTo>
                  <a:pt x="2786" y="1141"/>
                </a:lnTo>
                <a:close/>
                <a:moveTo>
                  <a:pt x="3337" y="1623"/>
                </a:moveTo>
                <a:lnTo>
                  <a:pt x="3641" y="2050"/>
                </a:lnTo>
                <a:lnTo>
                  <a:pt x="3572" y="1294"/>
                </a:lnTo>
                <a:lnTo>
                  <a:pt x="3337" y="1623"/>
                </a:lnTo>
                <a:close/>
                <a:moveTo>
                  <a:pt x="3201" y="1623"/>
                </a:moveTo>
                <a:lnTo>
                  <a:pt x="2991" y="1329"/>
                </a:lnTo>
                <a:lnTo>
                  <a:pt x="2929" y="2006"/>
                </a:lnTo>
                <a:lnTo>
                  <a:pt x="3201" y="1623"/>
                </a:lnTo>
                <a:close/>
                <a:moveTo>
                  <a:pt x="3602" y="2187"/>
                </a:moveTo>
                <a:lnTo>
                  <a:pt x="3269" y="1719"/>
                </a:lnTo>
                <a:lnTo>
                  <a:pt x="2936" y="2187"/>
                </a:lnTo>
                <a:lnTo>
                  <a:pt x="3602" y="2187"/>
                </a:lnTo>
                <a:close/>
                <a:moveTo>
                  <a:pt x="3342" y="2775"/>
                </a:moveTo>
                <a:lnTo>
                  <a:pt x="3750" y="3246"/>
                </a:lnTo>
                <a:lnTo>
                  <a:pt x="3673" y="2395"/>
                </a:lnTo>
                <a:lnTo>
                  <a:pt x="3342" y="2775"/>
                </a:lnTo>
                <a:close/>
                <a:moveTo>
                  <a:pt x="2929" y="2298"/>
                </a:moveTo>
                <a:lnTo>
                  <a:pt x="3269" y="2691"/>
                </a:lnTo>
                <a:lnTo>
                  <a:pt x="3609" y="2298"/>
                </a:lnTo>
                <a:lnTo>
                  <a:pt x="2929" y="2298"/>
                </a:lnTo>
                <a:close/>
                <a:moveTo>
                  <a:pt x="3196" y="2775"/>
                </a:moveTo>
                <a:lnTo>
                  <a:pt x="2891" y="2424"/>
                </a:lnTo>
                <a:lnTo>
                  <a:pt x="2819" y="3210"/>
                </a:lnTo>
                <a:lnTo>
                  <a:pt x="3196" y="2775"/>
                </a:lnTo>
                <a:close/>
                <a:moveTo>
                  <a:pt x="3670" y="3322"/>
                </a:moveTo>
                <a:lnTo>
                  <a:pt x="3269" y="2859"/>
                </a:lnTo>
                <a:lnTo>
                  <a:pt x="2868" y="3322"/>
                </a:lnTo>
                <a:lnTo>
                  <a:pt x="3670" y="3322"/>
                </a:lnTo>
                <a:close/>
                <a:moveTo>
                  <a:pt x="3877" y="2202"/>
                </a:moveTo>
                <a:lnTo>
                  <a:pt x="4381" y="2202"/>
                </a:lnTo>
                <a:lnTo>
                  <a:pt x="3848" y="1883"/>
                </a:lnTo>
                <a:lnTo>
                  <a:pt x="3877" y="2202"/>
                </a:lnTo>
                <a:close/>
                <a:moveTo>
                  <a:pt x="2717" y="1893"/>
                </a:moveTo>
                <a:lnTo>
                  <a:pt x="2200" y="2202"/>
                </a:lnTo>
                <a:lnTo>
                  <a:pt x="2689" y="2202"/>
                </a:lnTo>
                <a:lnTo>
                  <a:pt x="2717" y="1893"/>
                </a:lnTo>
                <a:close/>
                <a:moveTo>
                  <a:pt x="2636" y="2786"/>
                </a:moveTo>
                <a:lnTo>
                  <a:pt x="1673" y="3315"/>
                </a:lnTo>
                <a:lnTo>
                  <a:pt x="2587" y="3315"/>
                </a:lnTo>
                <a:lnTo>
                  <a:pt x="2636" y="2786"/>
                </a:lnTo>
                <a:close/>
                <a:moveTo>
                  <a:pt x="3978" y="3315"/>
                </a:moveTo>
                <a:lnTo>
                  <a:pt x="4864" y="3315"/>
                </a:lnTo>
                <a:lnTo>
                  <a:pt x="3933" y="2802"/>
                </a:lnTo>
                <a:lnTo>
                  <a:pt x="3978" y="3315"/>
                </a:lnTo>
                <a:close/>
                <a:moveTo>
                  <a:pt x="3346" y="3928"/>
                </a:moveTo>
                <a:lnTo>
                  <a:pt x="3862" y="4470"/>
                </a:lnTo>
                <a:lnTo>
                  <a:pt x="3771" y="3473"/>
                </a:lnTo>
                <a:lnTo>
                  <a:pt x="3346" y="3928"/>
                </a:lnTo>
                <a:close/>
                <a:moveTo>
                  <a:pt x="2876" y="3433"/>
                </a:moveTo>
                <a:lnTo>
                  <a:pt x="3270" y="3848"/>
                </a:lnTo>
                <a:lnTo>
                  <a:pt x="3657" y="3433"/>
                </a:lnTo>
                <a:lnTo>
                  <a:pt x="2876" y="3433"/>
                </a:lnTo>
                <a:close/>
                <a:moveTo>
                  <a:pt x="3196" y="3928"/>
                </a:moveTo>
                <a:lnTo>
                  <a:pt x="2792" y="3505"/>
                </a:lnTo>
                <a:lnTo>
                  <a:pt x="2705" y="4453"/>
                </a:lnTo>
                <a:lnTo>
                  <a:pt x="3196" y="3928"/>
                </a:lnTo>
                <a:close/>
                <a:moveTo>
                  <a:pt x="2474" y="4549"/>
                </a:moveTo>
                <a:lnTo>
                  <a:pt x="2577" y="3426"/>
                </a:lnTo>
                <a:lnTo>
                  <a:pt x="1651" y="3426"/>
                </a:lnTo>
                <a:lnTo>
                  <a:pt x="1651" y="3689"/>
                </a:lnTo>
                <a:lnTo>
                  <a:pt x="1430" y="3689"/>
                </a:lnTo>
                <a:lnTo>
                  <a:pt x="1430" y="3426"/>
                </a:lnTo>
                <a:lnTo>
                  <a:pt x="1430" y="3328"/>
                </a:lnTo>
                <a:lnTo>
                  <a:pt x="1430" y="3322"/>
                </a:lnTo>
                <a:lnTo>
                  <a:pt x="2648" y="2653"/>
                </a:lnTo>
                <a:lnTo>
                  <a:pt x="2678" y="2313"/>
                </a:lnTo>
                <a:lnTo>
                  <a:pt x="2164" y="2313"/>
                </a:lnTo>
                <a:lnTo>
                  <a:pt x="2164" y="2595"/>
                </a:lnTo>
                <a:lnTo>
                  <a:pt x="1943" y="2595"/>
                </a:lnTo>
                <a:lnTo>
                  <a:pt x="1943" y="2313"/>
                </a:lnTo>
                <a:lnTo>
                  <a:pt x="1943" y="2233"/>
                </a:lnTo>
                <a:lnTo>
                  <a:pt x="1943" y="2227"/>
                </a:lnTo>
                <a:lnTo>
                  <a:pt x="1951" y="2227"/>
                </a:lnTo>
                <a:lnTo>
                  <a:pt x="2730" y="1757"/>
                </a:lnTo>
                <a:lnTo>
                  <a:pt x="2777" y="1251"/>
                </a:lnTo>
                <a:lnTo>
                  <a:pt x="3072" y="1251"/>
                </a:lnTo>
                <a:lnTo>
                  <a:pt x="3269" y="1528"/>
                </a:lnTo>
                <a:lnTo>
                  <a:pt x="3467" y="1251"/>
                </a:lnTo>
                <a:lnTo>
                  <a:pt x="3790" y="1251"/>
                </a:lnTo>
                <a:lnTo>
                  <a:pt x="3834" y="1746"/>
                </a:lnTo>
                <a:lnTo>
                  <a:pt x="4675" y="2249"/>
                </a:lnTo>
                <a:lnTo>
                  <a:pt x="4675" y="2313"/>
                </a:lnTo>
                <a:lnTo>
                  <a:pt x="4675" y="2617"/>
                </a:lnTo>
                <a:lnTo>
                  <a:pt x="4454" y="2617"/>
                </a:lnTo>
                <a:lnTo>
                  <a:pt x="4454" y="2313"/>
                </a:lnTo>
                <a:lnTo>
                  <a:pt x="3887" y="2313"/>
                </a:lnTo>
                <a:lnTo>
                  <a:pt x="3920" y="2670"/>
                </a:lnTo>
                <a:lnTo>
                  <a:pt x="5112" y="3322"/>
                </a:lnTo>
                <a:lnTo>
                  <a:pt x="5112" y="3328"/>
                </a:lnTo>
                <a:lnTo>
                  <a:pt x="5112" y="3426"/>
                </a:lnTo>
                <a:lnTo>
                  <a:pt x="5112" y="3689"/>
                </a:lnTo>
                <a:lnTo>
                  <a:pt x="4891" y="3689"/>
                </a:lnTo>
                <a:lnTo>
                  <a:pt x="4891" y="3426"/>
                </a:lnTo>
                <a:lnTo>
                  <a:pt x="3989" y="3426"/>
                </a:lnTo>
                <a:lnTo>
                  <a:pt x="4092" y="4549"/>
                </a:lnTo>
                <a:lnTo>
                  <a:pt x="3785" y="4549"/>
                </a:lnTo>
                <a:lnTo>
                  <a:pt x="3272" y="4008"/>
                </a:lnTo>
                <a:lnTo>
                  <a:pt x="2767" y="4549"/>
                </a:lnTo>
                <a:lnTo>
                  <a:pt x="2474" y="4549"/>
                </a:lnTo>
                <a:close/>
                <a:moveTo>
                  <a:pt x="5062" y="4659"/>
                </a:moveTo>
                <a:lnTo>
                  <a:pt x="5062" y="4763"/>
                </a:lnTo>
                <a:lnTo>
                  <a:pt x="318" y="4763"/>
                </a:lnTo>
                <a:lnTo>
                  <a:pt x="318" y="4659"/>
                </a:lnTo>
                <a:lnTo>
                  <a:pt x="5062" y="4659"/>
                </a:lnTo>
                <a:close/>
              </a:path>
            </a:pathLst>
          </a:custGeom>
          <a:solidFill>
            <a:srgbClr val="002060"/>
          </a:solidFill>
          <a:ln w="9525">
            <a:noFill/>
            <a:round/>
            <a:headEnd/>
            <a:tailEnd/>
          </a:ln>
        </p:spPr>
        <p:txBody>
          <a:bodyPr/>
          <a:lstStyle/>
          <a:p>
            <a:pPr defTabSz="782292"/>
            <a:endParaRPr lang="de-DE" sz="1575" dirty="0">
              <a:solidFill>
                <a:srgbClr val="000000"/>
              </a:solidFill>
              <a:latin typeface="Arial"/>
            </a:endParaRPr>
          </a:p>
        </p:txBody>
      </p:sp>
      <p:sp>
        <p:nvSpPr>
          <p:cNvPr id="10" name="Freeform 89">
            <a:extLst>
              <a:ext uri="{FF2B5EF4-FFF2-40B4-BE49-F238E27FC236}">
                <a16:creationId xmlns:a16="http://schemas.microsoft.com/office/drawing/2014/main" id="{723D3541-0742-4AD7-AFEA-75CD8A734885}"/>
              </a:ext>
            </a:extLst>
          </p:cNvPr>
          <p:cNvSpPr>
            <a:spLocks noChangeAspect="1" noEditPoints="1"/>
          </p:cNvSpPr>
          <p:nvPr/>
        </p:nvSpPr>
        <p:spPr bwMode="auto">
          <a:xfrm>
            <a:off x="176698" y="1486926"/>
            <a:ext cx="293658" cy="330609"/>
          </a:xfrm>
          <a:custGeom>
            <a:avLst/>
            <a:gdLst>
              <a:gd name="T0" fmla="*/ 388 w 2265"/>
              <a:gd name="T1" fmla="*/ 645 h 2550"/>
              <a:gd name="T2" fmla="*/ 408 w 2265"/>
              <a:gd name="T3" fmla="*/ 370 h 2550"/>
              <a:gd name="T4" fmla="*/ 744 w 2265"/>
              <a:gd name="T5" fmla="*/ 115 h 2550"/>
              <a:gd name="T6" fmla="*/ 1248 w 2265"/>
              <a:gd name="T7" fmla="*/ 65 h 2550"/>
              <a:gd name="T8" fmla="*/ 1686 w 2265"/>
              <a:gd name="T9" fmla="*/ 250 h 2550"/>
              <a:gd name="T10" fmla="*/ 1828 w 2265"/>
              <a:gd name="T11" fmla="*/ 542 h 2550"/>
              <a:gd name="T12" fmla="*/ 1866 w 2265"/>
              <a:gd name="T13" fmla="*/ 636 h 2550"/>
              <a:gd name="T14" fmla="*/ 1801 w 2265"/>
              <a:gd name="T15" fmla="*/ 296 h 2550"/>
              <a:gd name="T16" fmla="*/ 1397 w 2265"/>
              <a:gd name="T17" fmla="*/ 40 h 2550"/>
              <a:gd name="T18" fmla="*/ 868 w 2265"/>
              <a:gd name="T19" fmla="*/ 22 h 2550"/>
              <a:gd name="T20" fmla="*/ 426 w 2265"/>
              <a:gd name="T21" fmla="*/ 251 h 2550"/>
              <a:gd name="T22" fmla="*/ 317 w 2265"/>
              <a:gd name="T23" fmla="*/ 598 h 2550"/>
              <a:gd name="T24" fmla="*/ 1870 w 2265"/>
              <a:gd name="T25" fmla="*/ 1809 h 2550"/>
              <a:gd name="T26" fmla="*/ 2014 w 2265"/>
              <a:gd name="T27" fmla="*/ 1960 h 2550"/>
              <a:gd name="T28" fmla="*/ 2182 w 2265"/>
              <a:gd name="T29" fmla="*/ 1879 h 2550"/>
              <a:gd name="T30" fmla="*/ 2265 w 2265"/>
              <a:gd name="T31" fmla="*/ 1722 h 2550"/>
              <a:gd name="T32" fmla="*/ 2129 w 2265"/>
              <a:gd name="T33" fmla="*/ 1584 h 2550"/>
              <a:gd name="T34" fmla="*/ 1885 w 2265"/>
              <a:gd name="T35" fmla="*/ 1672 h 2550"/>
              <a:gd name="T36" fmla="*/ 1931 w 2265"/>
              <a:gd name="T37" fmla="*/ 1662 h 2550"/>
              <a:gd name="T38" fmla="*/ 2046 w 2265"/>
              <a:gd name="T39" fmla="*/ 1789 h 2550"/>
              <a:gd name="T40" fmla="*/ 2093 w 2265"/>
              <a:gd name="T41" fmla="*/ 1901 h 2550"/>
              <a:gd name="T42" fmla="*/ 1959 w 2265"/>
              <a:gd name="T43" fmla="*/ 1915 h 2550"/>
              <a:gd name="T44" fmla="*/ 1500 w 2265"/>
              <a:gd name="T45" fmla="*/ 2550 h 2550"/>
              <a:gd name="T46" fmla="*/ 340 w 2265"/>
              <a:gd name="T47" fmla="*/ 2037 h 2550"/>
              <a:gd name="T48" fmla="*/ 55 w 2265"/>
              <a:gd name="T49" fmla="*/ 2069 h 2550"/>
              <a:gd name="T50" fmla="*/ 100 w 2265"/>
              <a:gd name="T51" fmla="*/ 2101 h 2550"/>
              <a:gd name="T52" fmla="*/ 342 w 2265"/>
              <a:gd name="T53" fmla="*/ 2106 h 2550"/>
              <a:gd name="T54" fmla="*/ 1882 w 2265"/>
              <a:gd name="T55" fmla="*/ 2042 h 2550"/>
              <a:gd name="T56" fmla="*/ 1882 w 2265"/>
              <a:gd name="T57" fmla="*/ 2117 h 2550"/>
              <a:gd name="T58" fmla="*/ 2129 w 2265"/>
              <a:gd name="T59" fmla="*/ 2097 h 2550"/>
              <a:gd name="T60" fmla="*/ 2182 w 2265"/>
              <a:gd name="T61" fmla="*/ 2078 h 2550"/>
              <a:gd name="T62" fmla="*/ 1194 w 2265"/>
              <a:gd name="T63" fmla="*/ 1174 h 2550"/>
              <a:gd name="T64" fmla="*/ 324 w 2265"/>
              <a:gd name="T65" fmla="*/ 2522 h 2550"/>
              <a:gd name="T66" fmla="*/ 1396 w 2265"/>
              <a:gd name="T67" fmla="*/ 961 h 2550"/>
              <a:gd name="T68" fmla="*/ 1194 w 2265"/>
              <a:gd name="T69" fmla="*/ 1057 h 2550"/>
              <a:gd name="T70" fmla="*/ 63 w 2265"/>
              <a:gd name="T71" fmla="*/ 1890 h 2550"/>
              <a:gd name="T72" fmla="*/ 205 w 2265"/>
              <a:gd name="T73" fmla="*/ 1959 h 2550"/>
              <a:gd name="T74" fmla="*/ 369 w 2265"/>
              <a:gd name="T75" fmla="*/ 1838 h 2550"/>
              <a:gd name="T76" fmla="*/ 336 w 2265"/>
              <a:gd name="T77" fmla="*/ 1606 h 2550"/>
              <a:gd name="T78" fmla="*/ 282 w 2265"/>
              <a:gd name="T79" fmla="*/ 1561 h 2550"/>
              <a:gd name="T80" fmla="*/ 101 w 2265"/>
              <a:gd name="T81" fmla="*/ 1576 h 2550"/>
              <a:gd name="T82" fmla="*/ 20 w 2265"/>
              <a:gd name="T83" fmla="*/ 1729 h 2550"/>
              <a:gd name="T84" fmla="*/ 161 w 2265"/>
              <a:gd name="T85" fmla="*/ 1758 h 2550"/>
              <a:gd name="T86" fmla="*/ 291 w 2265"/>
              <a:gd name="T87" fmla="*/ 1649 h 2550"/>
              <a:gd name="T88" fmla="*/ 345 w 2265"/>
              <a:gd name="T89" fmla="*/ 1817 h 2550"/>
              <a:gd name="T90" fmla="*/ 222 w 2265"/>
              <a:gd name="T91" fmla="*/ 1933 h 2550"/>
              <a:gd name="T92" fmla="*/ 1464 w 2265"/>
              <a:gd name="T93" fmla="*/ 1920 h 2550"/>
              <a:gd name="T94" fmla="*/ 1350 w 2265"/>
              <a:gd name="T95" fmla="*/ 1780 h 2550"/>
              <a:gd name="T96" fmla="*/ 949 w 2265"/>
              <a:gd name="T97" fmla="*/ 1843 h 2550"/>
              <a:gd name="T98" fmla="*/ 797 w 2265"/>
              <a:gd name="T99" fmla="*/ 1860 h 2550"/>
              <a:gd name="T100" fmla="*/ 1154 w 2265"/>
              <a:gd name="T101" fmla="*/ 2131 h 2550"/>
              <a:gd name="T102" fmla="*/ 1280 w 2265"/>
              <a:gd name="T103" fmla="*/ 1454 h 2550"/>
              <a:gd name="T104" fmla="*/ 1076 w 2265"/>
              <a:gd name="T105" fmla="*/ 1368 h 2550"/>
              <a:gd name="T106" fmla="*/ 950 w 2265"/>
              <a:gd name="T107" fmla="*/ 1606 h 2550"/>
              <a:gd name="T108" fmla="*/ 1039 w 2265"/>
              <a:gd name="T109" fmla="*/ 1720 h 2550"/>
              <a:gd name="T110" fmla="*/ 1192 w 2265"/>
              <a:gd name="T111" fmla="*/ 1717 h 2550"/>
              <a:gd name="T112" fmla="*/ 1303 w 2265"/>
              <a:gd name="T113" fmla="*/ 1562 h 2550"/>
              <a:gd name="T114" fmla="*/ 1183 w 2265"/>
              <a:gd name="T115" fmla="*/ 1690 h 2550"/>
              <a:gd name="T116" fmla="*/ 1049 w 2265"/>
              <a:gd name="T117" fmla="*/ 1676 h 2550"/>
              <a:gd name="T118" fmla="*/ 1031 w 2265"/>
              <a:gd name="T119" fmla="*/ 1537 h 2550"/>
              <a:gd name="T120" fmla="*/ 1224 w 2265"/>
              <a:gd name="T121" fmla="*/ 1520 h 2550"/>
              <a:gd name="T122" fmla="*/ 1035 w 2265"/>
              <a:gd name="T123" fmla="*/ 1852 h 2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5" h="2550">
                <a:moveTo>
                  <a:pt x="1490" y="341"/>
                </a:moveTo>
                <a:lnTo>
                  <a:pt x="680" y="341"/>
                </a:lnTo>
                <a:lnTo>
                  <a:pt x="680" y="396"/>
                </a:lnTo>
                <a:lnTo>
                  <a:pt x="1490" y="396"/>
                </a:lnTo>
                <a:lnTo>
                  <a:pt x="1490" y="341"/>
                </a:lnTo>
                <a:close/>
                <a:moveTo>
                  <a:pt x="680" y="569"/>
                </a:moveTo>
                <a:lnTo>
                  <a:pt x="1490" y="569"/>
                </a:lnTo>
                <a:lnTo>
                  <a:pt x="1490" y="514"/>
                </a:lnTo>
                <a:lnTo>
                  <a:pt x="680" y="514"/>
                </a:lnTo>
                <a:lnTo>
                  <a:pt x="680" y="569"/>
                </a:lnTo>
                <a:close/>
                <a:moveTo>
                  <a:pt x="628" y="1346"/>
                </a:moveTo>
                <a:lnTo>
                  <a:pt x="641" y="1238"/>
                </a:lnTo>
                <a:lnTo>
                  <a:pt x="395" y="661"/>
                </a:lnTo>
                <a:lnTo>
                  <a:pt x="395" y="661"/>
                </a:lnTo>
                <a:lnTo>
                  <a:pt x="388" y="645"/>
                </a:lnTo>
                <a:lnTo>
                  <a:pt x="383" y="630"/>
                </a:lnTo>
                <a:lnTo>
                  <a:pt x="378" y="613"/>
                </a:lnTo>
                <a:lnTo>
                  <a:pt x="374" y="597"/>
                </a:lnTo>
                <a:lnTo>
                  <a:pt x="370" y="580"/>
                </a:lnTo>
                <a:lnTo>
                  <a:pt x="368" y="563"/>
                </a:lnTo>
                <a:lnTo>
                  <a:pt x="366" y="546"/>
                </a:lnTo>
                <a:lnTo>
                  <a:pt x="366" y="530"/>
                </a:lnTo>
                <a:lnTo>
                  <a:pt x="366" y="530"/>
                </a:lnTo>
                <a:lnTo>
                  <a:pt x="367" y="506"/>
                </a:lnTo>
                <a:lnTo>
                  <a:pt x="369" y="482"/>
                </a:lnTo>
                <a:lnTo>
                  <a:pt x="374" y="460"/>
                </a:lnTo>
                <a:lnTo>
                  <a:pt x="380" y="436"/>
                </a:lnTo>
                <a:lnTo>
                  <a:pt x="388" y="414"/>
                </a:lnTo>
                <a:lnTo>
                  <a:pt x="397" y="392"/>
                </a:lnTo>
                <a:lnTo>
                  <a:pt x="408" y="370"/>
                </a:lnTo>
                <a:lnTo>
                  <a:pt x="422" y="349"/>
                </a:lnTo>
                <a:lnTo>
                  <a:pt x="435" y="328"/>
                </a:lnTo>
                <a:lnTo>
                  <a:pt x="451" y="308"/>
                </a:lnTo>
                <a:lnTo>
                  <a:pt x="469" y="288"/>
                </a:lnTo>
                <a:lnTo>
                  <a:pt x="487" y="269"/>
                </a:lnTo>
                <a:lnTo>
                  <a:pt x="507" y="250"/>
                </a:lnTo>
                <a:lnTo>
                  <a:pt x="529" y="232"/>
                </a:lnTo>
                <a:lnTo>
                  <a:pt x="551" y="215"/>
                </a:lnTo>
                <a:lnTo>
                  <a:pt x="575" y="198"/>
                </a:lnTo>
                <a:lnTo>
                  <a:pt x="601" y="182"/>
                </a:lnTo>
                <a:lnTo>
                  <a:pt x="627" y="166"/>
                </a:lnTo>
                <a:lnTo>
                  <a:pt x="655" y="152"/>
                </a:lnTo>
                <a:lnTo>
                  <a:pt x="683" y="138"/>
                </a:lnTo>
                <a:lnTo>
                  <a:pt x="712" y="126"/>
                </a:lnTo>
                <a:lnTo>
                  <a:pt x="744" y="115"/>
                </a:lnTo>
                <a:lnTo>
                  <a:pt x="775" y="103"/>
                </a:lnTo>
                <a:lnTo>
                  <a:pt x="808" y="93"/>
                </a:lnTo>
                <a:lnTo>
                  <a:pt x="841" y="85"/>
                </a:lnTo>
                <a:lnTo>
                  <a:pt x="875" y="78"/>
                </a:lnTo>
                <a:lnTo>
                  <a:pt x="910" y="71"/>
                </a:lnTo>
                <a:lnTo>
                  <a:pt x="946" y="65"/>
                </a:lnTo>
                <a:lnTo>
                  <a:pt x="983" y="61"/>
                </a:lnTo>
                <a:lnTo>
                  <a:pt x="1021" y="57"/>
                </a:lnTo>
                <a:lnTo>
                  <a:pt x="1059" y="56"/>
                </a:lnTo>
                <a:lnTo>
                  <a:pt x="1097" y="55"/>
                </a:lnTo>
                <a:lnTo>
                  <a:pt x="1097" y="55"/>
                </a:lnTo>
                <a:lnTo>
                  <a:pt x="1135" y="56"/>
                </a:lnTo>
                <a:lnTo>
                  <a:pt x="1174" y="57"/>
                </a:lnTo>
                <a:lnTo>
                  <a:pt x="1211" y="61"/>
                </a:lnTo>
                <a:lnTo>
                  <a:pt x="1248" y="65"/>
                </a:lnTo>
                <a:lnTo>
                  <a:pt x="1284" y="71"/>
                </a:lnTo>
                <a:lnTo>
                  <a:pt x="1319" y="78"/>
                </a:lnTo>
                <a:lnTo>
                  <a:pt x="1352" y="85"/>
                </a:lnTo>
                <a:lnTo>
                  <a:pt x="1386" y="93"/>
                </a:lnTo>
                <a:lnTo>
                  <a:pt x="1419" y="103"/>
                </a:lnTo>
                <a:lnTo>
                  <a:pt x="1450" y="115"/>
                </a:lnTo>
                <a:lnTo>
                  <a:pt x="1481" y="126"/>
                </a:lnTo>
                <a:lnTo>
                  <a:pt x="1510" y="138"/>
                </a:lnTo>
                <a:lnTo>
                  <a:pt x="1539" y="152"/>
                </a:lnTo>
                <a:lnTo>
                  <a:pt x="1566" y="166"/>
                </a:lnTo>
                <a:lnTo>
                  <a:pt x="1592" y="182"/>
                </a:lnTo>
                <a:lnTo>
                  <a:pt x="1618" y="198"/>
                </a:lnTo>
                <a:lnTo>
                  <a:pt x="1642" y="215"/>
                </a:lnTo>
                <a:lnTo>
                  <a:pt x="1664" y="232"/>
                </a:lnTo>
                <a:lnTo>
                  <a:pt x="1686" y="250"/>
                </a:lnTo>
                <a:lnTo>
                  <a:pt x="1706" y="269"/>
                </a:lnTo>
                <a:lnTo>
                  <a:pt x="1724" y="288"/>
                </a:lnTo>
                <a:lnTo>
                  <a:pt x="1742" y="308"/>
                </a:lnTo>
                <a:lnTo>
                  <a:pt x="1758" y="328"/>
                </a:lnTo>
                <a:lnTo>
                  <a:pt x="1771" y="349"/>
                </a:lnTo>
                <a:lnTo>
                  <a:pt x="1785" y="370"/>
                </a:lnTo>
                <a:lnTo>
                  <a:pt x="1796" y="392"/>
                </a:lnTo>
                <a:lnTo>
                  <a:pt x="1805" y="414"/>
                </a:lnTo>
                <a:lnTo>
                  <a:pt x="1814" y="436"/>
                </a:lnTo>
                <a:lnTo>
                  <a:pt x="1819" y="460"/>
                </a:lnTo>
                <a:lnTo>
                  <a:pt x="1824" y="482"/>
                </a:lnTo>
                <a:lnTo>
                  <a:pt x="1827" y="506"/>
                </a:lnTo>
                <a:lnTo>
                  <a:pt x="1828" y="530"/>
                </a:lnTo>
                <a:lnTo>
                  <a:pt x="1828" y="530"/>
                </a:lnTo>
                <a:lnTo>
                  <a:pt x="1828" y="542"/>
                </a:lnTo>
                <a:lnTo>
                  <a:pt x="1826" y="555"/>
                </a:lnTo>
                <a:lnTo>
                  <a:pt x="1824" y="570"/>
                </a:lnTo>
                <a:lnTo>
                  <a:pt x="1821" y="585"/>
                </a:lnTo>
                <a:lnTo>
                  <a:pt x="1812" y="617"/>
                </a:lnTo>
                <a:lnTo>
                  <a:pt x="1799" y="654"/>
                </a:lnTo>
                <a:lnTo>
                  <a:pt x="1782" y="697"/>
                </a:lnTo>
                <a:lnTo>
                  <a:pt x="1763" y="744"/>
                </a:lnTo>
                <a:lnTo>
                  <a:pt x="1715" y="859"/>
                </a:lnTo>
                <a:lnTo>
                  <a:pt x="1554" y="1236"/>
                </a:lnTo>
                <a:lnTo>
                  <a:pt x="1567" y="1345"/>
                </a:lnTo>
                <a:lnTo>
                  <a:pt x="1842" y="702"/>
                </a:lnTo>
                <a:lnTo>
                  <a:pt x="1842" y="702"/>
                </a:lnTo>
                <a:lnTo>
                  <a:pt x="1850" y="680"/>
                </a:lnTo>
                <a:lnTo>
                  <a:pt x="1859" y="659"/>
                </a:lnTo>
                <a:lnTo>
                  <a:pt x="1866" y="636"/>
                </a:lnTo>
                <a:lnTo>
                  <a:pt x="1872" y="614"/>
                </a:lnTo>
                <a:lnTo>
                  <a:pt x="1877" y="591"/>
                </a:lnTo>
                <a:lnTo>
                  <a:pt x="1881" y="570"/>
                </a:lnTo>
                <a:lnTo>
                  <a:pt x="1884" y="549"/>
                </a:lnTo>
                <a:lnTo>
                  <a:pt x="1884" y="530"/>
                </a:lnTo>
                <a:lnTo>
                  <a:pt x="1884" y="530"/>
                </a:lnTo>
                <a:lnTo>
                  <a:pt x="1882" y="501"/>
                </a:lnTo>
                <a:lnTo>
                  <a:pt x="1878" y="474"/>
                </a:lnTo>
                <a:lnTo>
                  <a:pt x="1872" y="446"/>
                </a:lnTo>
                <a:lnTo>
                  <a:pt x="1866" y="421"/>
                </a:lnTo>
                <a:lnTo>
                  <a:pt x="1855" y="395"/>
                </a:lnTo>
                <a:lnTo>
                  <a:pt x="1844" y="369"/>
                </a:lnTo>
                <a:lnTo>
                  <a:pt x="1832" y="344"/>
                </a:lnTo>
                <a:lnTo>
                  <a:pt x="1817" y="319"/>
                </a:lnTo>
                <a:lnTo>
                  <a:pt x="1801" y="296"/>
                </a:lnTo>
                <a:lnTo>
                  <a:pt x="1783" y="273"/>
                </a:lnTo>
                <a:lnTo>
                  <a:pt x="1764" y="251"/>
                </a:lnTo>
                <a:lnTo>
                  <a:pt x="1743" y="229"/>
                </a:lnTo>
                <a:lnTo>
                  <a:pt x="1720" y="209"/>
                </a:lnTo>
                <a:lnTo>
                  <a:pt x="1697" y="189"/>
                </a:lnTo>
                <a:lnTo>
                  <a:pt x="1672" y="170"/>
                </a:lnTo>
                <a:lnTo>
                  <a:pt x="1646" y="152"/>
                </a:lnTo>
                <a:lnTo>
                  <a:pt x="1619" y="134"/>
                </a:lnTo>
                <a:lnTo>
                  <a:pt x="1590" y="118"/>
                </a:lnTo>
                <a:lnTo>
                  <a:pt x="1561" y="102"/>
                </a:lnTo>
                <a:lnTo>
                  <a:pt x="1530" y="88"/>
                </a:lnTo>
                <a:lnTo>
                  <a:pt x="1498" y="74"/>
                </a:lnTo>
                <a:lnTo>
                  <a:pt x="1465" y="62"/>
                </a:lnTo>
                <a:lnTo>
                  <a:pt x="1432" y="51"/>
                </a:lnTo>
                <a:lnTo>
                  <a:pt x="1397" y="40"/>
                </a:lnTo>
                <a:lnTo>
                  <a:pt x="1363" y="31"/>
                </a:lnTo>
                <a:lnTo>
                  <a:pt x="1327" y="22"/>
                </a:lnTo>
                <a:lnTo>
                  <a:pt x="1289" y="16"/>
                </a:lnTo>
                <a:lnTo>
                  <a:pt x="1252" y="10"/>
                </a:lnTo>
                <a:lnTo>
                  <a:pt x="1214" y="6"/>
                </a:lnTo>
                <a:lnTo>
                  <a:pt x="1176" y="2"/>
                </a:lnTo>
                <a:lnTo>
                  <a:pt x="1136" y="1"/>
                </a:lnTo>
                <a:lnTo>
                  <a:pt x="1097" y="0"/>
                </a:lnTo>
                <a:lnTo>
                  <a:pt x="1097" y="0"/>
                </a:lnTo>
                <a:lnTo>
                  <a:pt x="1058" y="1"/>
                </a:lnTo>
                <a:lnTo>
                  <a:pt x="1018" y="2"/>
                </a:lnTo>
                <a:lnTo>
                  <a:pt x="980" y="6"/>
                </a:lnTo>
                <a:lnTo>
                  <a:pt x="942" y="10"/>
                </a:lnTo>
                <a:lnTo>
                  <a:pt x="905" y="16"/>
                </a:lnTo>
                <a:lnTo>
                  <a:pt x="868" y="22"/>
                </a:lnTo>
                <a:lnTo>
                  <a:pt x="832" y="31"/>
                </a:lnTo>
                <a:lnTo>
                  <a:pt x="796" y="40"/>
                </a:lnTo>
                <a:lnTo>
                  <a:pt x="761" y="51"/>
                </a:lnTo>
                <a:lnTo>
                  <a:pt x="727" y="62"/>
                </a:lnTo>
                <a:lnTo>
                  <a:pt x="694" y="74"/>
                </a:lnTo>
                <a:lnTo>
                  <a:pt x="663" y="88"/>
                </a:lnTo>
                <a:lnTo>
                  <a:pt x="631" y="102"/>
                </a:lnTo>
                <a:lnTo>
                  <a:pt x="601" y="118"/>
                </a:lnTo>
                <a:lnTo>
                  <a:pt x="573" y="134"/>
                </a:lnTo>
                <a:lnTo>
                  <a:pt x="545" y="152"/>
                </a:lnTo>
                <a:lnTo>
                  <a:pt x="519" y="170"/>
                </a:lnTo>
                <a:lnTo>
                  <a:pt x="494" y="189"/>
                </a:lnTo>
                <a:lnTo>
                  <a:pt x="470" y="209"/>
                </a:lnTo>
                <a:lnTo>
                  <a:pt x="448" y="229"/>
                </a:lnTo>
                <a:lnTo>
                  <a:pt x="426" y="251"/>
                </a:lnTo>
                <a:lnTo>
                  <a:pt x="407" y="273"/>
                </a:lnTo>
                <a:lnTo>
                  <a:pt x="390" y="296"/>
                </a:lnTo>
                <a:lnTo>
                  <a:pt x="374" y="319"/>
                </a:lnTo>
                <a:lnTo>
                  <a:pt x="359" y="344"/>
                </a:lnTo>
                <a:lnTo>
                  <a:pt x="347" y="369"/>
                </a:lnTo>
                <a:lnTo>
                  <a:pt x="335" y="395"/>
                </a:lnTo>
                <a:lnTo>
                  <a:pt x="326" y="421"/>
                </a:lnTo>
                <a:lnTo>
                  <a:pt x="320" y="446"/>
                </a:lnTo>
                <a:lnTo>
                  <a:pt x="315" y="474"/>
                </a:lnTo>
                <a:lnTo>
                  <a:pt x="312" y="501"/>
                </a:lnTo>
                <a:lnTo>
                  <a:pt x="311" y="530"/>
                </a:lnTo>
                <a:lnTo>
                  <a:pt x="311" y="530"/>
                </a:lnTo>
                <a:lnTo>
                  <a:pt x="312" y="553"/>
                </a:lnTo>
                <a:lnTo>
                  <a:pt x="314" y="576"/>
                </a:lnTo>
                <a:lnTo>
                  <a:pt x="317" y="598"/>
                </a:lnTo>
                <a:lnTo>
                  <a:pt x="322" y="620"/>
                </a:lnTo>
                <a:lnTo>
                  <a:pt x="327" y="642"/>
                </a:lnTo>
                <a:lnTo>
                  <a:pt x="335" y="663"/>
                </a:lnTo>
                <a:lnTo>
                  <a:pt x="343" y="685"/>
                </a:lnTo>
                <a:lnTo>
                  <a:pt x="351" y="706"/>
                </a:lnTo>
                <a:lnTo>
                  <a:pt x="628" y="1346"/>
                </a:lnTo>
                <a:close/>
                <a:moveTo>
                  <a:pt x="1490" y="743"/>
                </a:moveTo>
                <a:lnTo>
                  <a:pt x="1490" y="688"/>
                </a:lnTo>
                <a:lnTo>
                  <a:pt x="1147" y="688"/>
                </a:lnTo>
                <a:lnTo>
                  <a:pt x="1147" y="743"/>
                </a:lnTo>
                <a:lnTo>
                  <a:pt x="1490" y="743"/>
                </a:lnTo>
                <a:close/>
                <a:moveTo>
                  <a:pt x="1870" y="1753"/>
                </a:moveTo>
                <a:lnTo>
                  <a:pt x="1870" y="1792"/>
                </a:lnTo>
                <a:lnTo>
                  <a:pt x="1870" y="1792"/>
                </a:lnTo>
                <a:lnTo>
                  <a:pt x="1870" y="1809"/>
                </a:lnTo>
                <a:lnTo>
                  <a:pt x="1872" y="1825"/>
                </a:lnTo>
                <a:lnTo>
                  <a:pt x="1876" y="1841"/>
                </a:lnTo>
                <a:lnTo>
                  <a:pt x="1880" y="1856"/>
                </a:lnTo>
                <a:lnTo>
                  <a:pt x="1886" y="1870"/>
                </a:lnTo>
                <a:lnTo>
                  <a:pt x="1893" y="1884"/>
                </a:lnTo>
                <a:lnTo>
                  <a:pt x="1902" y="1897"/>
                </a:lnTo>
                <a:lnTo>
                  <a:pt x="1911" y="1909"/>
                </a:lnTo>
                <a:lnTo>
                  <a:pt x="1921" y="1919"/>
                </a:lnTo>
                <a:lnTo>
                  <a:pt x="1932" y="1929"/>
                </a:lnTo>
                <a:lnTo>
                  <a:pt x="1944" y="1938"/>
                </a:lnTo>
                <a:lnTo>
                  <a:pt x="1957" y="1945"/>
                </a:lnTo>
                <a:lnTo>
                  <a:pt x="1970" y="1951"/>
                </a:lnTo>
                <a:lnTo>
                  <a:pt x="1985" y="1955"/>
                </a:lnTo>
                <a:lnTo>
                  <a:pt x="1999" y="1959"/>
                </a:lnTo>
                <a:lnTo>
                  <a:pt x="2014" y="1960"/>
                </a:lnTo>
                <a:lnTo>
                  <a:pt x="2014" y="1960"/>
                </a:lnTo>
                <a:lnTo>
                  <a:pt x="2030" y="1959"/>
                </a:lnTo>
                <a:lnTo>
                  <a:pt x="2044" y="1956"/>
                </a:lnTo>
                <a:lnTo>
                  <a:pt x="2059" y="1953"/>
                </a:lnTo>
                <a:lnTo>
                  <a:pt x="2073" y="1947"/>
                </a:lnTo>
                <a:lnTo>
                  <a:pt x="2085" y="1941"/>
                </a:lnTo>
                <a:lnTo>
                  <a:pt x="2097" y="1933"/>
                </a:lnTo>
                <a:lnTo>
                  <a:pt x="2109" y="1924"/>
                </a:lnTo>
                <a:lnTo>
                  <a:pt x="2120" y="1914"/>
                </a:lnTo>
                <a:lnTo>
                  <a:pt x="2120" y="1914"/>
                </a:lnTo>
                <a:lnTo>
                  <a:pt x="2140" y="1901"/>
                </a:lnTo>
                <a:lnTo>
                  <a:pt x="2157" y="1892"/>
                </a:lnTo>
                <a:lnTo>
                  <a:pt x="2170" y="1882"/>
                </a:lnTo>
                <a:lnTo>
                  <a:pt x="2170" y="1882"/>
                </a:lnTo>
                <a:lnTo>
                  <a:pt x="2182" y="1879"/>
                </a:lnTo>
                <a:lnTo>
                  <a:pt x="2191" y="1874"/>
                </a:lnTo>
                <a:lnTo>
                  <a:pt x="2201" y="1869"/>
                </a:lnTo>
                <a:lnTo>
                  <a:pt x="2210" y="1861"/>
                </a:lnTo>
                <a:lnTo>
                  <a:pt x="2218" y="1853"/>
                </a:lnTo>
                <a:lnTo>
                  <a:pt x="2226" y="1844"/>
                </a:lnTo>
                <a:lnTo>
                  <a:pt x="2233" y="1834"/>
                </a:lnTo>
                <a:lnTo>
                  <a:pt x="2240" y="1824"/>
                </a:lnTo>
                <a:lnTo>
                  <a:pt x="2246" y="1812"/>
                </a:lnTo>
                <a:lnTo>
                  <a:pt x="2251" y="1800"/>
                </a:lnTo>
                <a:lnTo>
                  <a:pt x="2256" y="1788"/>
                </a:lnTo>
                <a:lnTo>
                  <a:pt x="2259" y="1775"/>
                </a:lnTo>
                <a:lnTo>
                  <a:pt x="2262" y="1763"/>
                </a:lnTo>
                <a:lnTo>
                  <a:pt x="2264" y="1749"/>
                </a:lnTo>
                <a:lnTo>
                  <a:pt x="2265" y="1736"/>
                </a:lnTo>
                <a:lnTo>
                  <a:pt x="2265" y="1722"/>
                </a:lnTo>
                <a:lnTo>
                  <a:pt x="2264" y="1709"/>
                </a:lnTo>
                <a:lnTo>
                  <a:pt x="2263" y="1697"/>
                </a:lnTo>
                <a:lnTo>
                  <a:pt x="2259" y="1683"/>
                </a:lnTo>
                <a:lnTo>
                  <a:pt x="2255" y="1671"/>
                </a:lnTo>
                <a:lnTo>
                  <a:pt x="2250" y="1658"/>
                </a:lnTo>
                <a:lnTo>
                  <a:pt x="2244" y="1647"/>
                </a:lnTo>
                <a:lnTo>
                  <a:pt x="2236" y="1637"/>
                </a:lnTo>
                <a:lnTo>
                  <a:pt x="2228" y="1627"/>
                </a:lnTo>
                <a:lnTo>
                  <a:pt x="2218" y="1617"/>
                </a:lnTo>
                <a:lnTo>
                  <a:pt x="2206" y="1609"/>
                </a:lnTo>
                <a:lnTo>
                  <a:pt x="2193" y="1601"/>
                </a:lnTo>
                <a:lnTo>
                  <a:pt x="2179" y="1595"/>
                </a:lnTo>
                <a:lnTo>
                  <a:pt x="2164" y="1591"/>
                </a:lnTo>
                <a:lnTo>
                  <a:pt x="2147" y="1586"/>
                </a:lnTo>
                <a:lnTo>
                  <a:pt x="2129" y="1584"/>
                </a:lnTo>
                <a:lnTo>
                  <a:pt x="2109" y="1583"/>
                </a:lnTo>
                <a:lnTo>
                  <a:pt x="1963" y="1583"/>
                </a:lnTo>
                <a:lnTo>
                  <a:pt x="1963" y="1583"/>
                </a:lnTo>
                <a:lnTo>
                  <a:pt x="1956" y="1584"/>
                </a:lnTo>
                <a:lnTo>
                  <a:pt x="1947" y="1585"/>
                </a:lnTo>
                <a:lnTo>
                  <a:pt x="1939" y="1588"/>
                </a:lnTo>
                <a:lnTo>
                  <a:pt x="1932" y="1592"/>
                </a:lnTo>
                <a:lnTo>
                  <a:pt x="1925" y="1597"/>
                </a:lnTo>
                <a:lnTo>
                  <a:pt x="1918" y="1602"/>
                </a:lnTo>
                <a:lnTo>
                  <a:pt x="1913" y="1609"/>
                </a:lnTo>
                <a:lnTo>
                  <a:pt x="1907" y="1616"/>
                </a:lnTo>
                <a:lnTo>
                  <a:pt x="1903" y="1624"/>
                </a:lnTo>
                <a:lnTo>
                  <a:pt x="1898" y="1633"/>
                </a:lnTo>
                <a:lnTo>
                  <a:pt x="1890" y="1652"/>
                </a:lnTo>
                <a:lnTo>
                  <a:pt x="1885" y="1672"/>
                </a:lnTo>
                <a:lnTo>
                  <a:pt x="1881" y="1696"/>
                </a:lnTo>
                <a:lnTo>
                  <a:pt x="1881" y="1696"/>
                </a:lnTo>
                <a:lnTo>
                  <a:pt x="1877" y="1709"/>
                </a:lnTo>
                <a:lnTo>
                  <a:pt x="1873" y="1722"/>
                </a:lnTo>
                <a:lnTo>
                  <a:pt x="1871" y="1737"/>
                </a:lnTo>
                <a:lnTo>
                  <a:pt x="1870" y="1753"/>
                </a:lnTo>
                <a:lnTo>
                  <a:pt x="1870" y="1753"/>
                </a:lnTo>
                <a:close/>
                <a:moveTo>
                  <a:pt x="1898" y="1753"/>
                </a:moveTo>
                <a:lnTo>
                  <a:pt x="1898" y="1753"/>
                </a:lnTo>
                <a:lnTo>
                  <a:pt x="1899" y="1736"/>
                </a:lnTo>
                <a:lnTo>
                  <a:pt x="1903" y="1719"/>
                </a:lnTo>
                <a:lnTo>
                  <a:pt x="1907" y="1702"/>
                </a:lnTo>
                <a:lnTo>
                  <a:pt x="1914" y="1688"/>
                </a:lnTo>
                <a:lnTo>
                  <a:pt x="1922" y="1674"/>
                </a:lnTo>
                <a:lnTo>
                  <a:pt x="1931" y="1662"/>
                </a:lnTo>
                <a:lnTo>
                  <a:pt x="1941" y="1651"/>
                </a:lnTo>
                <a:lnTo>
                  <a:pt x="1952" y="1640"/>
                </a:lnTo>
                <a:lnTo>
                  <a:pt x="1952" y="1640"/>
                </a:lnTo>
                <a:lnTo>
                  <a:pt x="1957" y="1655"/>
                </a:lnTo>
                <a:lnTo>
                  <a:pt x="1962" y="1669"/>
                </a:lnTo>
                <a:lnTo>
                  <a:pt x="1968" y="1682"/>
                </a:lnTo>
                <a:lnTo>
                  <a:pt x="1974" y="1696"/>
                </a:lnTo>
                <a:lnTo>
                  <a:pt x="1980" y="1708"/>
                </a:lnTo>
                <a:lnTo>
                  <a:pt x="1988" y="1721"/>
                </a:lnTo>
                <a:lnTo>
                  <a:pt x="1996" y="1733"/>
                </a:lnTo>
                <a:lnTo>
                  <a:pt x="2005" y="1745"/>
                </a:lnTo>
                <a:lnTo>
                  <a:pt x="2014" y="1756"/>
                </a:lnTo>
                <a:lnTo>
                  <a:pt x="2024" y="1767"/>
                </a:lnTo>
                <a:lnTo>
                  <a:pt x="2034" y="1779"/>
                </a:lnTo>
                <a:lnTo>
                  <a:pt x="2046" y="1789"/>
                </a:lnTo>
                <a:lnTo>
                  <a:pt x="2057" y="1798"/>
                </a:lnTo>
                <a:lnTo>
                  <a:pt x="2069" y="1807"/>
                </a:lnTo>
                <a:lnTo>
                  <a:pt x="2082" y="1816"/>
                </a:lnTo>
                <a:lnTo>
                  <a:pt x="2095" y="1824"/>
                </a:lnTo>
                <a:lnTo>
                  <a:pt x="2095" y="1824"/>
                </a:lnTo>
                <a:lnTo>
                  <a:pt x="2113" y="1833"/>
                </a:lnTo>
                <a:lnTo>
                  <a:pt x="2130" y="1841"/>
                </a:lnTo>
                <a:lnTo>
                  <a:pt x="2130" y="1841"/>
                </a:lnTo>
                <a:lnTo>
                  <a:pt x="2127" y="1851"/>
                </a:lnTo>
                <a:lnTo>
                  <a:pt x="2122" y="1861"/>
                </a:lnTo>
                <a:lnTo>
                  <a:pt x="2118" y="1870"/>
                </a:lnTo>
                <a:lnTo>
                  <a:pt x="2112" y="1878"/>
                </a:lnTo>
                <a:lnTo>
                  <a:pt x="2106" y="1887"/>
                </a:lnTo>
                <a:lnTo>
                  <a:pt x="2100" y="1893"/>
                </a:lnTo>
                <a:lnTo>
                  <a:pt x="2093" y="1901"/>
                </a:lnTo>
                <a:lnTo>
                  <a:pt x="2086" y="1907"/>
                </a:lnTo>
                <a:lnTo>
                  <a:pt x="2078" y="1913"/>
                </a:lnTo>
                <a:lnTo>
                  <a:pt x="2069" y="1918"/>
                </a:lnTo>
                <a:lnTo>
                  <a:pt x="2061" y="1921"/>
                </a:lnTo>
                <a:lnTo>
                  <a:pt x="2052" y="1926"/>
                </a:lnTo>
                <a:lnTo>
                  <a:pt x="2043" y="1928"/>
                </a:lnTo>
                <a:lnTo>
                  <a:pt x="2034" y="1930"/>
                </a:lnTo>
                <a:lnTo>
                  <a:pt x="2024" y="1932"/>
                </a:lnTo>
                <a:lnTo>
                  <a:pt x="2015" y="1932"/>
                </a:lnTo>
                <a:lnTo>
                  <a:pt x="2015" y="1932"/>
                </a:lnTo>
                <a:lnTo>
                  <a:pt x="2003" y="1930"/>
                </a:lnTo>
                <a:lnTo>
                  <a:pt x="1992" y="1928"/>
                </a:lnTo>
                <a:lnTo>
                  <a:pt x="1980" y="1925"/>
                </a:lnTo>
                <a:lnTo>
                  <a:pt x="1969" y="1920"/>
                </a:lnTo>
                <a:lnTo>
                  <a:pt x="1959" y="1915"/>
                </a:lnTo>
                <a:lnTo>
                  <a:pt x="1949" y="1908"/>
                </a:lnTo>
                <a:lnTo>
                  <a:pt x="1940" y="1900"/>
                </a:lnTo>
                <a:lnTo>
                  <a:pt x="1932" y="1891"/>
                </a:lnTo>
                <a:lnTo>
                  <a:pt x="1924" y="1881"/>
                </a:lnTo>
                <a:lnTo>
                  <a:pt x="1917" y="1871"/>
                </a:lnTo>
                <a:lnTo>
                  <a:pt x="1911" y="1859"/>
                </a:lnTo>
                <a:lnTo>
                  <a:pt x="1906" y="1847"/>
                </a:lnTo>
                <a:lnTo>
                  <a:pt x="1903" y="1834"/>
                </a:lnTo>
                <a:lnTo>
                  <a:pt x="1899" y="1820"/>
                </a:lnTo>
                <a:lnTo>
                  <a:pt x="1898" y="1807"/>
                </a:lnTo>
                <a:lnTo>
                  <a:pt x="1897" y="1792"/>
                </a:lnTo>
                <a:lnTo>
                  <a:pt x="1898" y="1753"/>
                </a:lnTo>
                <a:close/>
                <a:moveTo>
                  <a:pt x="1907" y="2522"/>
                </a:moveTo>
                <a:lnTo>
                  <a:pt x="1500" y="2522"/>
                </a:lnTo>
                <a:lnTo>
                  <a:pt x="1500" y="2550"/>
                </a:lnTo>
                <a:lnTo>
                  <a:pt x="1925" y="2550"/>
                </a:lnTo>
                <a:lnTo>
                  <a:pt x="2040" y="2290"/>
                </a:lnTo>
                <a:lnTo>
                  <a:pt x="2014" y="2279"/>
                </a:lnTo>
                <a:lnTo>
                  <a:pt x="1907" y="2522"/>
                </a:lnTo>
                <a:close/>
                <a:moveTo>
                  <a:pt x="407" y="2114"/>
                </a:moveTo>
                <a:lnTo>
                  <a:pt x="407" y="2114"/>
                </a:lnTo>
                <a:lnTo>
                  <a:pt x="402" y="2100"/>
                </a:lnTo>
                <a:lnTo>
                  <a:pt x="396" y="2088"/>
                </a:lnTo>
                <a:lnTo>
                  <a:pt x="389" y="2078"/>
                </a:lnTo>
                <a:lnTo>
                  <a:pt x="383" y="2068"/>
                </a:lnTo>
                <a:lnTo>
                  <a:pt x="375" y="2060"/>
                </a:lnTo>
                <a:lnTo>
                  <a:pt x="367" y="2053"/>
                </a:lnTo>
                <a:lnTo>
                  <a:pt x="358" y="2047"/>
                </a:lnTo>
                <a:lnTo>
                  <a:pt x="349" y="2042"/>
                </a:lnTo>
                <a:lnTo>
                  <a:pt x="340" y="2037"/>
                </a:lnTo>
                <a:lnTo>
                  <a:pt x="331" y="2035"/>
                </a:lnTo>
                <a:lnTo>
                  <a:pt x="313" y="2031"/>
                </a:lnTo>
                <a:lnTo>
                  <a:pt x="296" y="2028"/>
                </a:lnTo>
                <a:lnTo>
                  <a:pt x="280" y="2027"/>
                </a:lnTo>
                <a:lnTo>
                  <a:pt x="147" y="2027"/>
                </a:lnTo>
                <a:lnTo>
                  <a:pt x="147" y="2027"/>
                </a:lnTo>
                <a:lnTo>
                  <a:pt x="133" y="2028"/>
                </a:lnTo>
                <a:lnTo>
                  <a:pt x="120" y="2029"/>
                </a:lnTo>
                <a:lnTo>
                  <a:pt x="108" y="2033"/>
                </a:lnTo>
                <a:lnTo>
                  <a:pt x="97" y="2036"/>
                </a:lnTo>
                <a:lnTo>
                  <a:pt x="87" y="2041"/>
                </a:lnTo>
                <a:lnTo>
                  <a:pt x="78" y="2046"/>
                </a:lnTo>
                <a:lnTo>
                  <a:pt x="70" y="2053"/>
                </a:lnTo>
                <a:lnTo>
                  <a:pt x="62" y="2061"/>
                </a:lnTo>
                <a:lnTo>
                  <a:pt x="55" y="2069"/>
                </a:lnTo>
                <a:lnTo>
                  <a:pt x="50" y="2078"/>
                </a:lnTo>
                <a:lnTo>
                  <a:pt x="45" y="2088"/>
                </a:lnTo>
                <a:lnTo>
                  <a:pt x="41" y="2099"/>
                </a:lnTo>
                <a:lnTo>
                  <a:pt x="37" y="2110"/>
                </a:lnTo>
                <a:lnTo>
                  <a:pt x="34" y="2123"/>
                </a:lnTo>
                <a:lnTo>
                  <a:pt x="32" y="2136"/>
                </a:lnTo>
                <a:lnTo>
                  <a:pt x="30" y="2150"/>
                </a:lnTo>
                <a:lnTo>
                  <a:pt x="0" y="2472"/>
                </a:lnTo>
                <a:lnTo>
                  <a:pt x="55" y="2477"/>
                </a:lnTo>
                <a:lnTo>
                  <a:pt x="86" y="2154"/>
                </a:lnTo>
                <a:lnTo>
                  <a:pt x="86" y="2154"/>
                </a:lnTo>
                <a:lnTo>
                  <a:pt x="88" y="2135"/>
                </a:lnTo>
                <a:lnTo>
                  <a:pt x="91" y="2119"/>
                </a:lnTo>
                <a:lnTo>
                  <a:pt x="97" y="2107"/>
                </a:lnTo>
                <a:lnTo>
                  <a:pt x="100" y="2101"/>
                </a:lnTo>
                <a:lnTo>
                  <a:pt x="104" y="2097"/>
                </a:lnTo>
                <a:lnTo>
                  <a:pt x="107" y="2094"/>
                </a:lnTo>
                <a:lnTo>
                  <a:pt x="111" y="2090"/>
                </a:lnTo>
                <a:lnTo>
                  <a:pt x="116" y="2088"/>
                </a:lnTo>
                <a:lnTo>
                  <a:pt x="122" y="2086"/>
                </a:lnTo>
                <a:lnTo>
                  <a:pt x="134" y="2083"/>
                </a:lnTo>
                <a:lnTo>
                  <a:pt x="147" y="2082"/>
                </a:lnTo>
                <a:lnTo>
                  <a:pt x="280" y="2082"/>
                </a:lnTo>
                <a:lnTo>
                  <a:pt x="280" y="2082"/>
                </a:lnTo>
                <a:lnTo>
                  <a:pt x="291" y="2083"/>
                </a:lnTo>
                <a:lnTo>
                  <a:pt x="303" y="2085"/>
                </a:lnTo>
                <a:lnTo>
                  <a:pt x="314" y="2087"/>
                </a:lnTo>
                <a:lnTo>
                  <a:pt x="324" y="2091"/>
                </a:lnTo>
                <a:lnTo>
                  <a:pt x="333" y="2097"/>
                </a:lnTo>
                <a:lnTo>
                  <a:pt x="342" y="2106"/>
                </a:lnTo>
                <a:lnTo>
                  <a:pt x="349" y="2117"/>
                </a:lnTo>
                <a:lnTo>
                  <a:pt x="354" y="2132"/>
                </a:lnTo>
                <a:lnTo>
                  <a:pt x="435" y="2371"/>
                </a:lnTo>
                <a:lnTo>
                  <a:pt x="731" y="2413"/>
                </a:lnTo>
                <a:lnTo>
                  <a:pt x="731" y="2357"/>
                </a:lnTo>
                <a:lnTo>
                  <a:pt x="477" y="2321"/>
                </a:lnTo>
                <a:lnTo>
                  <a:pt x="407" y="2114"/>
                </a:lnTo>
                <a:close/>
                <a:moveTo>
                  <a:pt x="2084" y="2027"/>
                </a:moveTo>
                <a:lnTo>
                  <a:pt x="1952" y="2027"/>
                </a:lnTo>
                <a:lnTo>
                  <a:pt x="1952" y="2027"/>
                </a:lnTo>
                <a:lnTo>
                  <a:pt x="1936" y="2028"/>
                </a:lnTo>
                <a:lnTo>
                  <a:pt x="1918" y="2031"/>
                </a:lnTo>
                <a:lnTo>
                  <a:pt x="1900" y="2035"/>
                </a:lnTo>
                <a:lnTo>
                  <a:pt x="1891" y="2037"/>
                </a:lnTo>
                <a:lnTo>
                  <a:pt x="1882" y="2042"/>
                </a:lnTo>
                <a:lnTo>
                  <a:pt x="1873" y="2047"/>
                </a:lnTo>
                <a:lnTo>
                  <a:pt x="1866" y="2053"/>
                </a:lnTo>
                <a:lnTo>
                  <a:pt x="1858" y="2060"/>
                </a:lnTo>
                <a:lnTo>
                  <a:pt x="1850" y="2068"/>
                </a:lnTo>
                <a:lnTo>
                  <a:pt x="1842" y="2078"/>
                </a:lnTo>
                <a:lnTo>
                  <a:pt x="1836" y="2088"/>
                </a:lnTo>
                <a:lnTo>
                  <a:pt x="1830" y="2100"/>
                </a:lnTo>
                <a:lnTo>
                  <a:pt x="1825" y="2114"/>
                </a:lnTo>
                <a:lnTo>
                  <a:pt x="1755" y="2321"/>
                </a:lnTo>
                <a:lnTo>
                  <a:pt x="1500" y="2357"/>
                </a:lnTo>
                <a:lnTo>
                  <a:pt x="1500" y="2413"/>
                </a:lnTo>
                <a:lnTo>
                  <a:pt x="1796" y="2371"/>
                </a:lnTo>
                <a:lnTo>
                  <a:pt x="1877" y="2132"/>
                </a:lnTo>
                <a:lnTo>
                  <a:pt x="1877" y="2132"/>
                </a:lnTo>
                <a:lnTo>
                  <a:pt x="1882" y="2117"/>
                </a:lnTo>
                <a:lnTo>
                  <a:pt x="1890" y="2106"/>
                </a:lnTo>
                <a:lnTo>
                  <a:pt x="1898" y="2097"/>
                </a:lnTo>
                <a:lnTo>
                  <a:pt x="1908" y="2091"/>
                </a:lnTo>
                <a:lnTo>
                  <a:pt x="1918" y="2087"/>
                </a:lnTo>
                <a:lnTo>
                  <a:pt x="1929" y="2085"/>
                </a:lnTo>
                <a:lnTo>
                  <a:pt x="1940" y="2083"/>
                </a:lnTo>
                <a:lnTo>
                  <a:pt x="1952" y="2082"/>
                </a:lnTo>
                <a:lnTo>
                  <a:pt x="2084" y="2082"/>
                </a:lnTo>
                <a:lnTo>
                  <a:pt x="2084" y="2082"/>
                </a:lnTo>
                <a:lnTo>
                  <a:pt x="2098" y="2083"/>
                </a:lnTo>
                <a:lnTo>
                  <a:pt x="2110" y="2086"/>
                </a:lnTo>
                <a:lnTo>
                  <a:pt x="2115" y="2088"/>
                </a:lnTo>
                <a:lnTo>
                  <a:pt x="2120" y="2090"/>
                </a:lnTo>
                <a:lnTo>
                  <a:pt x="2124" y="2094"/>
                </a:lnTo>
                <a:lnTo>
                  <a:pt x="2129" y="2097"/>
                </a:lnTo>
                <a:lnTo>
                  <a:pt x="2132" y="2101"/>
                </a:lnTo>
                <a:lnTo>
                  <a:pt x="2136" y="2107"/>
                </a:lnTo>
                <a:lnTo>
                  <a:pt x="2140" y="2119"/>
                </a:lnTo>
                <a:lnTo>
                  <a:pt x="2145" y="2135"/>
                </a:lnTo>
                <a:lnTo>
                  <a:pt x="2147" y="2154"/>
                </a:lnTo>
                <a:lnTo>
                  <a:pt x="2176" y="2477"/>
                </a:lnTo>
                <a:lnTo>
                  <a:pt x="2231" y="2472"/>
                </a:lnTo>
                <a:lnTo>
                  <a:pt x="2202" y="2150"/>
                </a:lnTo>
                <a:lnTo>
                  <a:pt x="2202" y="2150"/>
                </a:lnTo>
                <a:lnTo>
                  <a:pt x="2200" y="2136"/>
                </a:lnTo>
                <a:lnTo>
                  <a:pt x="2197" y="2123"/>
                </a:lnTo>
                <a:lnTo>
                  <a:pt x="2195" y="2110"/>
                </a:lnTo>
                <a:lnTo>
                  <a:pt x="2192" y="2099"/>
                </a:lnTo>
                <a:lnTo>
                  <a:pt x="2187" y="2088"/>
                </a:lnTo>
                <a:lnTo>
                  <a:pt x="2182" y="2078"/>
                </a:lnTo>
                <a:lnTo>
                  <a:pt x="2176" y="2069"/>
                </a:lnTo>
                <a:lnTo>
                  <a:pt x="2169" y="2061"/>
                </a:lnTo>
                <a:lnTo>
                  <a:pt x="2163" y="2053"/>
                </a:lnTo>
                <a:lnTo>
                  <a:pt x="2154" y="2046"/>
                </a:lnTo>
                <a:lnTo>
                  <a:pt x="2145" y="2041"/>
                </a:lnTo>
                <a:lnTo>
                  <a:pt x="2134" y="2036"/>
                </a:lnTo>
                <a:lnTo>
                  <a:pt x="2123" y="2033"/>
                </a:lnTo>
                <a:lnTo>
                  <a:pt x="2112" y="2029"/>
                </a:lnTo>
                <a:lnTo>
                  <a:pt x="2098" y="2028"/>
                </a:lnTo>
                <a:lnTo>
                  <a:pt x="2084" y="2027"/>
                </a:lnTo>
                <a:lnTo>
                  <a:pt x="2084" y="2027"/>
                </a:lnTo>
                <a:close/>
                <a:moveTo>
                  <a:pt x="656" y="1118"/>
                </a:moveTo>
                <a:lnTo>
                  <a:pt x="673" y="976"/>
                </a:lnTo>
                <a:lnTo>
                  <a:pt x="1207" y="1242"/>
                </a:lnTo>
                <a:lnTo>
                  <a:pt x="1194" y="1174"/>
                </a:lnTo>
                <a:lnTo>
                  <a:pt x="711" y="932"/>
                </a:lnTo>
                <a:lnTo>
                  <a:pt x="711" y="932"/>
                </a:lnTo>
                <a:lnTo>
                  <a:pt x="660" y="907"/>
                </a:lnTo>
                <a:lnTo>
                  <a:pt x="612" y="881"/>
                </a:lnTo>
                <a:lnTo>
                  <a:pt x="588" y="868"/>
                </a:lnTo>
                <a:lnTo>
                  <a:pt x="566" y="854"/>
                </a:lnTo>
                <a:lnTo>
                  <a:pt x="546" y="840"/>
                </a:lnTo>
                <a:lnTo>
                  <a:pt x="525" y="824"/>
                </a:lnTo>
                <a:lnTo>
                  <a:pt x="656" y="1118"/>
                </a:lnTo>
                <a:close/>
                <a:moveTo>
                  <a:pt x="217" y="2279"/>
                </a:moveTo>
                <a:lnTo>
                  <a:pt x="192" y="2290"/>
                </a:lnTo>
                <a:lnTo>
                  <a:pt x="306" y="2550"/>
                </a:lnTo>
                <a:lnTo>
                  <a:pt x="731" y="2550"/>
                </a:lnTo>
                <a:lnTo>
                  <a:pt x="731" y="2522"/>
                </a:lnTo>
                <a:lnTo>
                  <a:pt x="324" y="2522"/>
                </a:lnTo>
                <a:lnTo>
                  <a:pt x="217" y="2279"/>
                </a:lnTo>
                <a:close/>
                <a:moveTo>
                  <a:pt x="1539" y="1116"/>
                </a:moveTo>
                <a:lnTo>
                  <a:pt x="1670" y="824"/>
                </a:lnTo>
                <a:lnTo>
                  <a:pt x="1670" y="824"/>
                </a:lnTo>
                <a:lnTo>
                  <a:pt x="1645" y="842"/>
                </a:lnTo>
                <a:lnTo>
                  <a:pt x="1621" y="858"/>
                </a:lnTo>
                <a:lnTo>
                  <a:pt x="1597" y="874"/>
                </a:lnTo>
                <a:lnTo>
                  <a:pt x="1572" y="888"/>
                </a:lnTo>
                <a:lnTo>
                  <a:pt x="1547" y="902"/>
                </a:lnTo>
                <a:lnTo>
                  <a:pt x="1522" y="913"/>
                </a:lnTo>
                <a:lnTo>
                  <a:pt x="1498" y="925"/>
                </a:lnTo>
                <a:lnTo>
                  <a:pt x="1472" y="935"/>
                </a:lnTo>
                <a:lnTo>
                  <a:pt x="1447" y="944"/>
                </a:lnTo>
                <a:lnTo>
                  <a:pt x="1422" y="953"/>
                </a:lnTo>
                <a:lnTo>
                  <a:pt x="1396" y="961"/>
                </a:lnTo>
                <a:lnTo>
                  <a:pt x="1372" y="968"/>
                </a:lnTo>
                <a:lnTo>
                  <a:pt x="1322" y="980"/>
                </a:lnTo>
                <a:lnTo>
                  <a:pt x="1274" y="989"/>
                </a:lnTo>
                <a:lnTo>
                  <a:pt x="1226" y="996"/>
                </a:lnTo>
                <a:lnTo>
                  <a:pt x="1181" y="1001"/>
                </a:lnTo>
                <a:lnTo>
                  <a:pt x="1138" y="1003"/>
                </a:lnTo>
                <a:lnTo>
                  <a:pt x="1096" y="1004"/>
                </a:lnTo>
                <a:lnTo>
                  <a:pt x="1058" y="1003"/>
                </a:lnTo>
                <a:lnTo>
                  <a:pt x="1022" y="1002"/>
                </a:lnTo>
                <a:lnTo>
                  <a:pt x="990" y="998"/>
                </a:lnTo>
                <a:lnTo>
                  <a:pt x="961" y="996"/>
                </a:lnTo>
                <a:lnTo>
                  <a:pt x="1180" y="1105"/>
                </a:lnTo>
                <a:lnTo>
                  <a:pt x="1171" y="1058"/>
                </a:lnTo>
                <a:lnTo>
                  <a:pt x="1171" y="1058"/>
                </a:lnTo>
                <a:lnTo>
                  <a:pt x="1194" y="1057"/>
                </a:lnTo>
                <a:lnTo>
                  <a:pt x="1219" y="1055"/>
                </a:lnTo>
                <a:lnTo>
                  <a:pt x="1243" y="1051"/>
                </a:lnTo>
                <a:lnTo>
                  <a:pt x="1269" y="1048"/>
                </a:lnTo>
                <a:lnTo>
                  <a:pt x="1322" y="1038"/>
                </a:lnTo>
                <a:lnTo>
                  <a:pt x="1373" y="1027"/>
                </a:lnTo>
                <a:lnTo>
                  <a:pt x="1421" y="1013"/>
                </a:lnTo>
                <a:lnTo>
                  <a:pt x="1464" y="1000"/>
                </a:lnTo>
                <a:lnTo>
                  <a:pt x="1499" y="987"/>
                </a:lnTo>
                <a:lnTo>
                  <a:pt x="1513" y="980"/>
                </a:lnTo>
                <a:lnTo>
                  <a:pt x="1524" y="975"/>
                </a:lnTo>
                <a:lnTo>
                  <a:pt x="1539" y="1116"/>
                </a:lnTo>
                <a:close/>
                <a:moveTo>
                  <a:pt x="55" y="1878"/>
                </a:moveTo>
                <a:lnTo>
                  <a:pt x="55" y="1878"/>
                </a:lnTo>
                <a:lnTo>
                  <a:pt x="59" y="1884"/>
                </a:lnTo>
                <a:lnTo>
                  <a:pt x="63" y="1890"/>
                </a:lnTo>
                <a:lnTo>
                  <a:pt x="69" y="1896"/>
                </a:lnTo>
                <a:lnTo>
                  <a:pt x="75" y="1899"/>
                </a:lnTo>
                <a:lnTo>
                  <a:pt x="82" y="1902"/>
                </a:lnTo>
                <a:lnTo>
                  <a:pt x="90" y="1905"/>
                </a:lnTo>
                <a:lnTo>
                  <a:pt x="98" y="1906"/>
                </a:lnTo>
                <a:lnTo>
                  <a:pt x="106" y="1906"/>
                </a:lnTo>
                <a:lnTo>
                  <a:pt x="108" y="1905"/>
                </a:lnTo>
                <a:lnTo>
                  <a:pt x="108" y="1905"/>
                </a:lnTo>
                <a:lnTo>
                  <a:pt x="119" y="1917"/>
                </a:lnTo>
                <a:lnTo>
                  <a:pt x="132" y="1927"/>
                </a:lnTo>
                <a:lnTo>
                  <a:pt x="144" y="1937"/>
                </a:lnTo>
                <a:lnTo>
                  <a:pt x="159" y="1945"/>
                </a:lnTo>
                <a:lnTo>
                  <a:pt x="173" y="1951"/>
                </a:lnTo>
                <a:lnTo>
                  <a:pt x="189" y="1956"/>
                </a:lnTo>
                <a:lnTo>
                  <a:pt x="205" y="1959"/>
                </a:lnTo>
                <a:lnTo>
                  <a:pt x="222" y="1960"/>
                </a:lnTo>
                <a:lnTo>
                  <a:pt x="222" y="1960"/>
                </a:lnTo>
                <a:lnTo>
                  <a:pt x="237" y="1959"/>
                </a:lnTo>
                <a:lnTo>
                  <a:pt x="253" y="1956"/>
                </a:lnTo>
                <a:lnTo>
                  <a:pt x="268" y="1952"/>
                </a:lnTo>
                <a:lnTo>
                  <a:pt x="282" y="1946"/>
                </a:lnTo>
                <a:lnTo>
                  <a:pt x="296" y="1938"/>
                </a:lnTo>
                <a:lnTo>
                  <a:pt x="308" y="1930"/>
                </a:lnTo>
                <a:lnTo>
                  <a:pt x="320" y="1920"/>
                </a:lnTo>
                <a:lnTo>
                  <a:pt x="331" y="1909"/>
                </a:lnTo>
                <a:lnTo>
                  <a:pt x="341" y="1897"/>
                </a:lnTo>
                <a:lnTo>
                  <a:pt x="350" y="1883"/>
                </a:lnTo>
                <a:lnTo>
                  <a:pt x="358" y="1869"/>
                </a:lnTo>
                <a:lnTo>
                  <a:pt x="363" y="1854"/>
                </a:lnTo>
                <a:lnTo>
                  <a:pt x="369" y="1838"/>
                </a:lnTo>
                <a:lnTo>
                  <a:pt x="372" y="1823"/>
                </a:lnTo>
                <a:lnTo>
                  <a:pt x="375" y="1806"/>
                </a:lnTo>
                <a:lnTo>
                  <a:pt x="376" y="1788"/>
                </a:lnTo>
                <a:lnTo>
                  <a:pt x="376" y="1746"/>
                </a:lnTo>
                <a:lnTo>
                  <a:pt x="376" y="1746"/>
                </a:lnTo>
                <a:lnTo>
                  <a:pt x="375" y="1728"/>
                </a:lnTo>
                <a:lnTo>
                  <a:pt x="372" y="1710"/>
                </a:lnTo>
                <a:lnTo>
                  <a:pt x="368" y="1693"/>
                </a:lnTo>
                <a:lnTo>
                  <a:pt x="362" y="1676"/>
                </a:lnTo>
                <a:lnTo>
                  <a:pt x="356" y="1661"/>
                </a:lnTo>
                <a:lnTo>
                  <a:pt x="347" y="1646"/>
                </a:lnTo>
                <a:lnTo>
                  <a:pt x="336" y="1633"/>
                </a:lnTo>
                <a:lnTo>
                  <a:pt x="326" y="1620"/>
                </a:lnTo>
                <a:lnTo>
                  <a:pt x="326" y="1620"/>
                </a:lnTo>
                <a:lnTo>
                  <a:pt x="336" y="1606"/>
                </a:lnTo>
                <a:lnTo>
                  <a:pt x="336" y="1606"/>
                </a:lnTo>
                <a:lnTo>
                  <a:pt x="344" y="1591"/>
                </a:lnTo>
                <a:lnTo>
                  <a:pt x="349" y="1575"/>
                </a:lnTo>
                <a:lnTo>
                  <a:pt x="352" y="1559"/>
                </a:lnTo>
                <a:lnTo>
                  <a:pt x="354" y="1544"/>
                </a:lnTo>
                <a:lnTo>
                  <a:pt x="354" y="1544"/>
                </a:lnTo>
                <a:lnTo>
                  <a:pt x="345" y="1548"/>
                </a:lnTo>
                <a:lnTo>
                  <a:pt x="338" y="1552"/>
                </a:lnTo>
                <a:lnTo>
                  <a:pt x="329" y="1555"/>
                </a:lnTo>
                <a:lnTo>
                  <a:pt x="320" y="1557"/>
                </a:lnTo>
                <a:lnTo>
                  <a:pt x="311" y="1558"/>
                </a:lnTo>
                <a:lnTo>
                  <a:pt x="300" y="1559"/>
                </a:lnTo>
                <a:lnTo>
                  <a:pt x="291" y="1559"/>
                </a:lnTo>
                <a:lnTo>
                  <a:pt x="282" y="1559"/>
                </a:lnTo>
                <a:lnTo>
                  <a:pt x="282" y="1561"/>
                </a:lnTo>
                <a:lnTo>
                  <a:pt x="282" y="1561"/>
                </a:lnTo>
                <a:lnTo>
                  <a:pt x="268" y="1556"/>
                </a:lnTo>
                <a:lnTo>
                  <a:pt x="253" y="1553"/>
                </a:lnTo>
                <a:lnTo>
                  <a:pt x="239" y="1550"/>
                </a:lnTo>
                <a:lnTo>
                  <a:pt x="224" y="1548"/>
                </a:lnTo>
                <a:lnTo>
                  <a:pt x="210" y="1548"/>
                </a:lnTo>
                <a:lnTo>
                  <a:pt x="197" y="1548"/>
                </a:lnTo>
                <a:lnTo>
                  <a:pt x="183" y="1549"/>
                </a:lnTo>
                <a:lnTo>
                  <a:pt x="171" y="1552"/>
                </a:lnTo>
                <a:lnTo>
                  <a:pt x="158" y="1554"/>
                </a:lnTo>
                <a:lnTo>
                  <a:pt x="146" y="1557"/>
                </a:lnTo>
                <a:lnTo>
                  <a:pt x="134" y="1561"/>
                </a:lnTo>
                <a:lnTo>
                  <a:pt x="123" y="1565"/>
                </a:lnTo>
                <a:lnTo>
                  <a:pt x="113" y="1571"/>
                </a:lnTo>
                <a:lnTo>
                  <a:pt x="101" y="1576"/>
                </a:lnTo>
                <a:lnTo>
                  <a:pt x="92" y="1582"/>
                </a:lnTo>
                <a:lnTo>
                  <a:pt x="82" y="1589"/>
                </a:lnTo>
                <a:lnTo>
                  <a:pt x="65" y="1603"/>
                </a:lnTo>
                <a:lnTo>
                  <a:pt x="51" y="1619"/>
                </a:lnTo>
                <a:lnTo>
                  <a:pt x="38" y="1636"/>
                </a:lnTo>
                <a:lnTo>
                  <a:pt x="34" y="1645"/>
                </a:lnTo>
                <a:lnTo>
                  <a:pt x="29" y="1654"/>
                </a:lnTo>
                <a:lnTo>
                  <a:pt x="26" y="1664"/>
                </a:lnTo>
                <a:lnTo>
                  <a:pt x="23" y="1673"/>
                </a:lnTo>
                <a:lnTo>
                  <a:pt x="20" y="1682"/>
                </a:lnTo>
                <a:lnTo>
                  <a:pt x="18" y="1692"/>
                </a:lnTo>
                <a:lnTo>
                  <a:pt x="18" y="1701"/>
                </a:lnTo>
                <a:lnTo>
                  <a:pt x="18" y="1710"/>
                </a:lnTo>
                <a:lnTo>
                  <a:pt x="19" y="1720"/>
                </a:lnTo>
                <a:lnTo>
                  <a:pt x="20" y="1729"/>
                </a:lnTo>
                <a:lnTo>
                  <a:pt x="55" y="1878"/>
                </a:lnTo>
                <a:close/>
                <a:moveTo>
                  <a:pt x="119" y="1790"/>
                </a:moveTo>
                <a:lnTo>
                  <a:pt x="120" y="1790"/>
                </a:lnTo>
                <a:lnTo>
                  <a:pt x="120" y="1790"/>
                </a:lnTo>
                <a:lnTo>
                  <a:pt x="122" y="1784"/>
                </a:lnTo>
                <a:lnTo>
                  <a:pt x="124" y="1779"/>
                </a:lnTo>
                <a:lnTo>
                  <a:pt x="126" y="1774"/>
                </a:lnTo>
                <a:lnTo>
                  <a:pt x="129" y="1770"/>
                </a:lnTo>
                <a:lnTo>
                  <a:pt x="134" y="1766"/>
                </a:lnTo>
                <a:lnTo>
                  <a:pt x="138" y="1763"/>
                </a:lnTo>
                <a:lnTo>
                  <a:pt x="144" y="1761"/>
                </a:lnTo>
                <a:lnTo>
                  <a:pt x="150" y="1758"/>
                </a:lnTo>
                <a:lnTo>
                  <a:pt x="150" y="1758"/>
                </a:lnTo>
                <a:lnTo>
                  <a:pt x="155" y="1758"/>
                </a:lnTo>
                <a:lnTo>
                  <a:pt x="161" y="1758"/>
                </a:lnTo>
                <a:lnTo>
                  <a:pt x="167" y="1761"/>
                </a:lnTo>
                <a:lnTo>
                  <a:pt x="172" y="1762"/>
                </a:lnTo>
                <a:lnTo>
                  <a:pt x="177" y="1765"/>
                </a:lnTo>
                <a:lnTo>
                  <a:pt x="181" y="1769"/>
                </a:lnTo>
                <a:lnTo>
                  <a:pt x="185" y="1773"/>
                </a:lnTo>
                <a:lnTo>
                  <a:pt x="188" y="1779"/>
                </a:lnTo>
                <a:lnTo>
                  <a:pt x="188" y="1779"/>
                </a:lnTo>
                <a:lnTo>
                  <a:pt x="200" y="1771"/>
                </a:lnTo>
                <a:lnTo>
                  <a:pt x="214" y="1761"/>
                </a:lnTo>
                <a:lnTo>
                  <a:pt x="226" y="1749"/>
                </a:lnTo>
                <a:lnTo>
                  <a:pt x="240" y="1735"/>
                </a:lnTo>
                <a:lnTo>
                  <a:pt x="253" y="1718"/>
                </a:lnTo>
                <a:lnTo>
                  <a:pt x="266" y="1698"/>
                </a:lnTo>
                <a:lnTo>
                  <a:pt x="279" y="1675"/>
                </a:lnTo>
                <a:lnTo>
                  <a:pt x="291" y="1649"/>
                </a:lnTo>
                <a:lnTo>
                  <a:pt x="291" y="1649"/>
                </a:lnTo>
                <a:lnTo>
                  <a:pt x="306" y="1639"/>
                </a:lnTo>
                <a:lnTo>
                  <a:pt x="306" y="1639"/>
                </a:lnTo>
                <a:lnTo>
                  <a:pt x="315" y="1649"/>
                </a:lnTo>
                <a:lnTo>
                  <a:pt x="324" y="1661"/>
                </a:lnTo>
                <a:lnTo>
                  <a:pt x="331" y="1673"/>
                </a:lnTo>
                <a:lnTo>
                  <a:pt x="336" y="1687"/>
                </a:lnTo>
                <a:lnTo>
                  <a:pt x="342" y="1700"/>
                </a:lnTo>
                <a:lnTo>
                  <a:pt x="345" y="1716"/>
                </a:lnTo>
                <a:lnTo>
                  <a:pt x="348" y="1730"/>
                </a:lnTo>
                <a:lnTo>
                  <a:pt x="348" y="1746"/>
                </a:lnTo>
                <a:lnTo>
                  <a:pt x="348" y="1788"/>
                </a:lnTo>
                <a:lnTo>
                  <a:pt x="348" y="1788"/>
                </a:lnTo>
                <a:lnTo>
                  <a:pt x="348" y="1803"/>
                </a:lnTo>
                <a:lnTo>
                  <a:pt x="345" y="1817"/>
                </a:lnTo>
                <a:lnTo>
                  <a:pt x="342" y="1832"/>
                </a:lnTo>
                <a:lnTo>
                  <a:pt x="338" y="1845"/>
                </a:lnTo>
                <a:lnTo>
                  <a:pt x="332" y="1857"/>
                </a:lnTo>
                <a:lnTo>
                  <a:pt x="326" y="1870"/>
                </a:lnTo>
                <a:lnTo>
                  <a:pt x="318" y="1880"/>
                </a:lnTo>
                <a:lnTo>
                  <a:pt x="311" y="1890"/>
                </a:lnTo>
                <a:lnTo>
                  <a:pt x="302" y="1900"/>
                </a:lnTo>
                <a:lnTo>
                  <a:pt x="291" y="1908"/>
                </a:lnTo>
                <a:lnTo>
                  <a:pt x="281" y="1915"/>
                </a:lnTo>
                <a:lnTo>
                  <a:pt x="270" y="1921"/>
                </a:lnTo>
                <a:lnTo>
                  <a:pt x="259" y="1926"/>
                </a:lnTo>
                <a:lnTo>
                  <a:pt x="246" y="1929"/>
                </a:lnTo>
                <a:lnTo>
                  <a:pt x="234" y="1932"/>
                </a:lnTo>
                <a:lnTo>
                  <a:pt x="222" y="1933"/>
                </a:lnTo>
                <a:lnTo>
                  <a:pt x="222" y="1933"/>
                </a:lnTo>
                <a:lnTo>
                  <a:pt x="206" y="1932"/>
                </a:lnTo>
                <a:lnTo>
                  <a:pt x="191" y="1928"/>
                </a:lnTo>
                <a:lnTo>
                  <a:pt x="178" y="1924"/>
                </a:lnTo>
                <a:lnTo>
                  <a:pt x="164" y="1917"/>
                </a:lnTo>
                <a:lnTo>
                  <a:pt x="152" y="1908"/>
                </a:lnTo>
                <a:lnTo>
                  <a:pt x="140" y="1898"/>
                </a:lnTo>
                <a:lnTo>
                  <a:pt x="129" y="1887"/>
                </a:lnTo>
                <a:lnTo>
                  <a:pt x="120" y="1874"/>
                </a:lnTo>
                <a:lnTo>
                  <a:pt x="120" y="1874"/>
                </a:lnTo>
                <a:lnTo>
                  <a:pt x="117" y="1856"/>
                </a:lnTo>
                <a:lnTo>
                  <a:pt x="116" y="1837"/>
                </a:lnTo>
                <a:lnTo>
                  <a:pt x="117" y="1815"/>
                </a:lnTo>
                <a:lnTo>
                  <a:pt x="119" y="1790"/>
                </a:lnTo>
                <a:lnTo>
                  <a:pt x="119" y="1790"/>
                </a:lnTo>
                <a:close/>
                <a:moveTo>
                  <a:pt x="1464" y="1920"/>
                </a:moveTo>
                <a:lnTo>
                  <a:pt x="1464" y="1920"/>
                </a:lnTo>
                <a:lnTo>
                  <a:pt x="1460" y="1902"/>
                </a:lnTo>
                <a:lnTo>
                  <a:pt x="1456" y="1886"/>
                </a:lnTo>
                <a:lnTo>
                  <a:pt x="1451" y="1870"/>
                </a:lnTo>
                <a:lnTo>
                  <a:pt x="1446" y="1856"/>
                </a:lnTo>
                <a:lnTo>
                  <a:pt x="1439" y="1844"/>
                </a:lnTo>
                <a:lnTo>
                  <a:pt x="1432" y="1833"/>
                </a:lnTo>
                <a:lnTo>
                  <a:pt x="1424" y="1823"/>
                </a:lnTo>
                <a:lnTo>
                  <a:pt x="1415" y="1814"/>
                </a:lnTo>
                <a:lnTo>
                  <a:pt x="1406" y="1806"/>
                </a:lnTo>
                <a:lnTo>
                  <a:pt x="1396" y="1799"/>
                </a:lnTo>
                <a:lnTo>
                  <a:pt x="1386" y="1793"/>
                </a:lnTo>
                <a:lnTo>
                  <a:pt x="1375" y="1788"/>
                </a:lnTo>
                <a:lnTo>
                  <a:pt x="1363" y="1783"/>
                </a:lnTo>
                <a:lnTo>
                  <a:pt x="1350" y="1780"/>
                </a:lnTo>
                <a:lnTo>
                  <a:pt x="1337" y="1776"/>
                </a:lnTo>
                <a:lnTo>
                  <a:pt x="1323" y="1774"/>
                </a:lnTo>
                <a:lnTo>
                  <a:pt x="1294" y="1770"/>
                </a:lnTo>
                <a:lnTo>
                  <a:pt x="1294" y="1770"/>
                </a:lnTo>
                <a:lnTo>
                  <a:pt x="1295" y="1843"/>
                </a:lnTo>
                <a:lnTo>
                  <a:pt x="1296" y="1853"/>
                </a:lnTo>
                <a:lnTo>
                  <a:pt x="1286" y="1856"/>
                </a:lnTo>
                <a:lnTo>
                  <a:pt x="1262" y="1863"/>
                </a:lnTo>
                <a:lnTo>
                  <a:pt x="1296" y="1893"/>
                </a:lnTo>
                <a:lnTo>
                  <a:pt x="1118" y="2095"/>
                </a:lnTo>
                <a:lnTo>
                  <a:pt x="947" y="1893"/>
                </a:lnTo>
                <a:lnTo>
                  <a:pt x="981" y="1863"/>
                </a:lnTo>
                <a:lnTo>
                  <a:pt x="949" y="1853"/>
                </a:lnTo>
                <a:lnTo>
                  <a:pt x="949" y="1843"/>
                </a:lnTo>
                <a:lnTo>
                  <a:pt x="949" y="1843"/>
                </a:lnTo>
                <a:lnTo>
                  <a:pt x="950" y="1769"/>
                </a:lnTo>
                <a:lnTo>
                  <a:pt x="911" y="1776"/>
                </a:lnTo>
                <a:lnTo>
                  <a:pt x="911" y="1776"/>
                </a:lnTo>
                <a:lnTo>
                  <a:pt x="899" y="1779"/>
                </a:lnTo>
                <a:lnTo>
                  <a:pt x="887" y="1783"/>
                </a:lnTo>
                <a:lnTo>
                  <a:pt x="874" y="1787"/>
                </a:lnTo>
                <a:lnTo>
                  <a:pt x="863" y="1791"/>
                </a:lnTo>
                <a:lnTo>
                  <a:pt x="853" y="1797"/>
                </a:lnTo>
                <a:lnTo>
                  <a:pt x="843" y="1803"/>
                </a:lnTo>
                <a:lnTo>
                  <a:pt x="834" y="1810"/>
                </a:lnTo>
                <a:lnTo>
                  <a:pt x="825" y="1818"/>
                </a:lnTo>
                <a:lnTo>
                  <a:pt x="817" y="1827"/>
                </a:lnTo>
                <a:lnTo>
                  <a:pt x="810" y="1837"/>
                </a:lnTo>
                <a:lnTo>
                  <a:pt x="803" y="1847"/>
                </a:lnTo>
                <a:lnTo>
                  <a:pt x="797" y="1860"/>
                </a:lnTo>
                <a:lnTo>
                  <a:pt x="791" y="1873"/>
                </a:lnTo>
                <a:lnTo>
                  <a:pt x="787" y="1888"/>
                </a:lnTo>
                <a:lnTo>
                  <a:pt x="782" y="1904"/>
                </a:lnTo>
                <a:lnTo>
                  <a:pt x="779" y="1920"/>
                </a:lnTo>
                <a:lnTo>
                  <a:pt x="738" y="2195"/>
                </a:lnTo>
                <a:lnTo>
                  <a:pt x="738" y="2195"/>
                </a:lnTo>
                <a:lnTo>
                  <a:pt x="787" y="2180"/>
                </a:lnTo>
                <a:lnTo>
                  <a:pt x="836" y="2168"/>
                </a:lnTo>
                <a:lnTo>
                  <a:pt x="887" y="2156"/>
                </a:lnTo>
                <a:lnTo>
                  <a:pt x="938" y="2147"/>
                </a:lnTo>
                <a:lnTo>
                  <a:pt x="991" y="2140"/>
                </a:lnTo>
                <a:lnTo>
                  <a:pt x="1045" y="2135"/>
                </a:lnTo>
                <a:lnTo>
                  <a:pt x="1099" y="2132"/>
                </a:lnTo>
                <a:lnTo>
                  <a:pt x="1154" y="2131"/>
                </a:lnTo>
                <a:lnTo>
                  <a:pt x="1154" y="2131"/>
                </a:lnTo>
                <a:lnTo>
                  <a:pt x="1199" y="2131"/>
                </a:lnTo>
                <a:lnTo>
                  <a:pt x="1244" y="2133"/>
                </a:lnTo>
                <a:lnTo>
                  <a:pt x="1289" y="2137"/>
                </a:lnTo>
                <a:lnTo>
                  <a:pt x="1333" y="2142"/>
                </a:lnTo>
                <a:lnTo>
                  <a:pt x="1376" y="2149"/>
                </a:lnTo>
                <a:lnTo>
                  <a:pt x="1419" y="2155"/>
                </a:lnTo>
                <a:lnTo>
                  <a:pt x="1460" y="2164"/>
                </a:lnTo>
                <a:lnTo>
                  <a:pt x="1502" y="2174"/>
                </a:lnTo>
                <a:lnTo>
                  <a:pt x="1464" y="1920"/>
                </a:lnTo>
                <a:close/>
                <a:moveTo>
                  <a:pt x="1296" y="1503"/>
                </a:moveTo>
                <a:lnTo>
                  <a:pt x="1296" y="1503"/>
                </a:lnTo>
                <a:lnTo>
                  <a:pt x="1293" y="1491"/>
                </a:lnTo>
                <a:lnTo>
                  <a:pt x="1289" y="1479"/>
                </a:lnTo>
                <a:lnTo>
                  <a:pt x="1286" y="1466"/>
                </a:lnTo>
                <a:lnTo>
                  <a:pt x="1280" y="1454"/>
                </a:lnTo>
                <a:lnTo>
                  <a:pt x="1275" y="1443"/>
                </a:lnTo>
                <a:lnTo>
                  <a:pt x="1268" y="1430"/>
                </a:lnTo>
                <a:lnTo>
                  <a:pt x="1259" y="1419"/>
                </a:lnTo>
                <a:lnTo>
                  <a:pt x="1250" y="1409"/>
                </a:lnTo>
                <a:lnTo>
                  <a:pt x="1239" y="1400"/>
                </a:lnTo>
                <a:lnTo>
                  <a:pt x="1226" y="1391"/>
                </a:lnTo>
                <a:lnTo>
                  <a:pt x="1213" y="1383"/>
                </a:lnTo>
                <a:lnTo>
                  <a:pt x="1197" y="1376"/>
                </a:lnTo>
                <a:lnTo>
                  <a:pt x="1180" y="1371"/>
                </a:lnTo>
                <a:lnTo>
                  <a:pt x="1161" y="1367"/>
                </a:lnTo>
                <a:lnTo>
                  <a:pt x="1141" y="1365"/>
                </a:lnTo>
                <a:lnTo>
                  <a:pt x="1118" y="1364"/>
                </a:lnTo>
                <a:lnTo>
                  <a:pt x="1118" y="1364"/>
                </a:lnTo>
                <a:lnTo>
                  <a:pt x="1096" y="1365"/>
                </a:lnTo>
                <a:lnTo>
                  <a:pt x="1076" y="1368"/>
                </a:lnTo>
                <a:lnTo>
                  <a:pt x="1058" y="1373"/>
                </a:lnTo>
                <a:lnTo>
                  <a:pt x="1042" y="1380"/>
                </a:lnTo>
                <a:lnTo>
                  <a:pt x="1027" y="1387"/>
                </a:lnTo>
                <a:lnTo>
                  <a:pt x="1015" y="1396"/>
                </a:lnTo>
                <a:lnTo>
                  <a:pt x="1005" y="1405"/>
                </a:lnTo>
                <a:lnTo>
                  <a:pt x="995" y="1417"/>
                </a:lnTo>
                <a:lnTo>
                  <a:pt x="987" y="1428"/>
                </a:lnTo>
                <a:lnTo>
                  <a:pt x="981" y="1439"/>
                </a:lnTo>
                <a:lnTo>
                  <a:pt x="976" y="1450"/>
                </a:lnTo>
                <a:lnTo>
                  <a:pt x="971" y="1462"/>
                </a:lnTo>
                <a:lnTo>
                  <a:pt x="964" y="1483"/>
                </a:lnTo>
                <a:lnTo>
                  <a:pt x="961" y="1502"/>
                </a:lnTo>
                <a:lnTo>
                  <a:pt x="961" y="1502"/>
                </a:lnTo>
                <a:lnTo>
                  <a:pt x="955" y="1547"/>
                </a:lnTo>
                <a:lnTo>
                  <a:pt x="950" y="1606"/>
                </a:lnTo>
                <a:lnTo>
                  <a:pt x="945" y="1658"/>
                </a:lnTo>
                <a:lnTo>
                  <a:pt x="945" y="1679"/>
                </a:lnTo>
                <a:lnTo>
                  <a:pt x="945" y="1690"/>
                </a:lnTo>
                <a:lnTo>
                  <a:pt x="945" y="1690"/>
                </a:lnTo>
                <a:lnTo>
                  <a:pt x="947" y="1694"/>
                </a:lnTo>
                <a:lnTo>
                  <a:pt x="951" y="1700"/>
                </a:lnTo>
                <a:lnTo>
                  <a:pt x="955" y="1706"/>
                </a:lnTo>
                <a:lnTo>
                  <a:pt x="961" y="1710"/>
                </a:lnTo>
                <a:lnTo>
                  <a:pt x="970" y="1713"/>
                </a:lnTo>
                <a:lnTo>
                  <a:pt x="981" y="1717"/>
                </a:lnTo>
                <a:lnTo>
                  <a:pt x="996" y="1719"/>
                </a:lnTo>
                <a:lnTo>
                  <a:pt x="1013" y="1720"/>
                </a:lnTo>
                <a:lnTo>
                  <a:pt x="1013" y="1720"/>
                </a:lnTo>
                <a:lnTo>
                  <a:pt x="1027" y="1720"/>
                </a:lnTo>
                <a:lnTo>
                  <a:pt x="1039" y="1720"/>
                </a:lnTo>
                <a:lnTo>
                  <a:pt x="1057" y="1718"/>
                </a:lnTo>
                <a:lnTo>
                  <a:pt x="1057" y="1718"/>
                </a:lnTo>
                <a:lnTo>
                  <a:pt x="1071" y="1726"/>
                </a:lnTo>
                <a:lnTo>
                  <a:pt x="1088" y="1733"/>
                </a:lnTo>
                <a:lnTo>
                  <a:pt x="1105" y="1737"/>
                </a:lnTo>
                <a:lnTo>
                  <a:pt x="1114" y="1738"/>
                </a:lnTo>
                <a:lnTo>
                  <a:pt x="1123" y="1738"/>
                </a:lnTo>
                <a:lnTo>
                  <a:pt x="1123" y="1738"/>
                </a:lnTo>
                <a:lnTo>
                  <a:pt x="1133" y="1738"/>
                </a:lnTo>
                <a:lnTo>
                  <a:pt x="1142" y="1737"/>
                </a:lnTo>
                <a:lnTo>
                  <a:pt x="1151" y="1735"/>
                </a:lnTo>
                <a:lnTo>
                  <a:pt x="1160" y="1733"/>
                </a:lnTo>
                <a:lnTo>
                  <a:pt x="1177" y="1726"/>
                </a:lnTo>
                <a:lnTo>
                  <a:pt x="1192" y="1717"/>
                </a:lnTo>
                <a:lnTo>
                  <a:pt x="1192" y="1717"/>
                </a:lnTo>
                <a:lnTo>
                  <a:pt x="1221" y="1718"/>
                </a:lnTo>
                <a:lnTo>
                  <a:pt x="1252" y="1719"/>
                </a:lnTo>
                <a:lnTo>
                  <a:pt x="1267" y="1718"/>
                </a:lnTo>
                <a:lnTo>
                  <a:pt x="1279" y="1717"/>
                </a:lnTo>
                <a:lnTo>
                  <a:pt x="1289" y="1716"/>
                </a:lnTo>
                <a:lnTo>
                  <a:pt x="1296" y="1712"/>
                </a:lnTo>
                <a:lnTo>
                  <a:pt x="1296" y="1712"/>
                </a:lnTo>
                <a:lnTo>
                  <a:pt x="1300" y="1709"/>
                </a:lnTo>
                <a:lnTo>
                  <a:pt x="1302" y="1702"/>
                </a:lnTo>
                <a:lnTo>
                  <a:pt x="1303" y="1694"/>
                </a:lnTo>
                <a:lnTo>
                  <a:pt x="1304" y="1684"/>
                </a:lnTo>
                <a:lnTo>
                  <a:pt x="1306" y="1658"/>
                </a:lnTo>
                <a:lnTo>
                  <a:pt x="1306" y="1628"/>
                </a:lnTo>
                <a:lnTo>
                  <a:pt x="1305" y="1595"/>
                </a:lnTo>
                <a:lnTo>
                  <a:pt x="1303" y="1562"/>
                </a:lnTo>
                <a:lnTo>
                  <a:pt x="1300" y="1530"/>
                </a:lnTo>
                <a:lnTo>
                  <a:pt x="1296" y="1503"/>
                </a:lnTo>
                <a:lnTo>
                  <a:pt x="1296" y="1503"/>
                </a:lnTo>
                <a:close/>
                <a:moveTo>
                  <a:pt x="1230" y="1592"/>
                </a:moveTo>
                <a:lnTo>
                  <a:pt x="1230" y="1592"/>
                </a:lnTo>
                <a:lnTo>
                  <a:pt x="1230" y="1603"/>
                </a:lnTo>
                <a:lnTo>
                  <a:pt x="1228" y="1616"/>
                </a:lnTo>
                <a:lnTo>
                  <a:pt x="1225" y="1627"/>
                </a:lnTo>
                <a:lnTo>
                  <a:pt x="1222" y="1638"/>
                </a:lnTo>
                <a:lnTo>
                  <a:pt x="1217" y="1648"/>
                </a:lnTo>
                <a:lnTo>
                  <a:pt x="1212" y="1658"/>
                </a:lnTo>
                <a:lnTo>
                  <a:pt x="1205" y="1667"/>
                </a:lnTo>
                <a:lnTo>
                  <a:pt x="1198" y="1676"/>
                </a:lnTo>
                <a:lnTo>
                  <a:pt x="1190" y="1683"/>
                </a:lnTo>
                <a:lnTo>
                  <a:pt x="1183" y="1690"/>
                </a:lnTo>
                <a:lnTo>
                  <a:pt x="1174" y="1697"/>
                </a:lnTo>
                <a:lnTo>
                  <a:pt x="1165" y="1701"/>
                </a:lnTo>
                <a:lnTo>
                  <a:pt x="1154" y="1706"/>
                </a:lnTo>
                <a:lnTo>
                  <a:pt x="1144" y="1708"/>
                </a:lnTo>
                <a:lnTo>
                  <a:pt x="1134" y="1710"/>
                </a:lnTo>
                <a:lnTo>
                  <a:pt x="1123" y="1710"/>
                </a:lnTo>
                <a:lnTo>
                  <a:pt x="1123" y="1710"/>
                </a:lnTo>
                <a:lnTo>
                  <a:pt x="1113" y="1710"/>
                </a:lnTo>
                <a:lnTo>
                  <a:pt x="1103" y="1708"/>
                </a:lnTo>
                <a:lnTo>
                  <a:pt x="1093" y="1706"/>
                </a:lnTo>
                <a:lnTo>
                  <a:pt x="1082" y="1701"/>
                </a:lnTo>
                <a:lnTo>
                  <a:pt x="1073" y="1697"/>
                </a:lnTo>
                <a:lnTo>
                  <a:pt x="1064" y="1690"/>
                </a:lnTo>
                <a:lnTo>
                  <a:pt x="1057" y="1683"/>
                </a:lnTo>
                <a:lnTo>
                  <a:pt x="1049" y="1676"/>
                </a:lnTo>
                <a:lnTo>
                  <a:pt x="1042" y="1667"/>
                </a:lnTo>
                <a:lnTo>
                  <a:pt x="1035" y="1658"/>
                </a:lnTo>
                <a:lnTo>
                  <a:pt x="1030" y="1648"/>
                </a:lnTo>
                <a:lnTo>
                  <a:pt x="1025" y="1638"/>
                </a:lnTo>
                <a:lnTo>
                  <a:pt x="1022" y="1627"/>
                </a:lnTo>
                <a:lnTo>
                  <a:pt x="1019" y="1616"/>
                </a:lnTo>
                <a:lnTo>
                  <a:pt x="1017" y="1603"/>
                </a:lnTo>
                <a:lnTo>
                  <a:pt x="1017" y="1592"/>
                </a:lnTo>
                <a:lnTo>
                  <a:pt x="1017" y="1559"/>
                </a:lnTo>
                <a:lnTo>
                  <a:pt x="1017" y="1559"/>
                </a:lnTo>
                <a:lnTo>
                  <a:pt x="1018" y="1544"/>
                </a:lnTo>
                <a:lnTo>
                  <a:pt x="1021" y="1528"/>
                </a:lnTo>
                <a:lnTo>
                  <a:pt x="1021" y="1528"/>
                </a:lnTo>
                <a:lnTo>
                  <a:pt x="1025" y="1532"/>
                </a:lnTo>
                <a:lnTo>
                  <a:pt x="1031" y="1537"/>
                </a:lnTo>
                <a:lnTo>
                  <a:pt x="1036" y="1541"/>
                </a:lnTo>
                <a:lnTo>
                  <a:pt x="1044" y="1545"/>
                </a:lnTo>
                <a:lnTo>
                  <a:pt x="1053" y="1547"/>
                </a:lnTo>
                <a:lnTo>
                  <a:pt x="1064" y="1549"/>
                </a:lnTo>
                <a:lnTo>
                  <a:pt x="1078" y="1549"/>
                </a:lnTo>
                <a:lnTo>
                  <a:pt x="1093" y="1548"/>
                </a:lnTo>
                <a:lnTo>
                  <a:pt x="1093" y="1548"/>
                </a:lnTo>
                <a:lnTo>
                  <a:pt x="1109" y="1545"/>
                </a:lnTo>
                <a:lnTo>
                  <a:pt x="1123" y="1541"/>
                </a:lnTo>
                <a:lnTo>
                  <a:pt x="1148" y="1531"/>
                </a:lnTo>
                <a:lnTo>
                  <a:pt x="1160" y="1527"/>
                </a:lnTo>
                <a:lnTo>
                  <a:pt x="1177" y="1523"/>
                </a:lnTo>
                <a:lnTo>
                  <a:pt x="1197" y="1521"/>
                </a:lnTo>
                <a:lnTo>
                  <a:pt x="1224" y="1520"/>
                </a:lnTo>
                <a:lnTo>
                  <a:pt x="1224" y="1520"/>
                </a:lnTo>
                <a:lnTo>
                  <a:pt x="1226" y="1530"/>
                </a:lnTo>
                <a:lnTo>
                  <a:pt x="1229" y="1539"/>
                </a:lnTo>
                <a:lnTo>
                  <a:pt x="1230" y="1549"/>
                </a:lnTo>
                <a:lnTo>
                  <a:pt x="1230" y="1559"/>
                </a:lnTo>
                <a:lnTo>
                  <a:pt x="1230" y="1592"/>
                </a:lnTo>
                <a:close/>
                <a:moveTo>
                  <a:pt x="1267" y="1765"/>
                </a:moveTo>
                <a:lnTo>
                  <a:pt x="1220" y="1757"/>
                </a:lnTo>
                <a:lnTo>
                  <a:pt x="1118" y="1971"/>
                </a:lnTo>
                <a:lnTo>
                  <a:pt x="1016" y="1755"/>
                </a:lnTo>
                <a:lnTo>
                  <a:pt x="977" y="1763"/>
                </a:lnTo>
                <a:lnTo>
                  <a:pt x="977" y="1763"/>
                </a:lnTo>
                <a:lnTo>
                  <a:pt x="977" y="1794"/>
                </a:lnTo>
                <a:lnTo>
                  <a:pt x="977" y="1794"/>
                </a:lnTo>
                <a:lnTo>
                  <a:pt x="976" y="1833"/>
                </a:lnTo>
                <a:lnTo>
                  <a:pt x="1035" y="1852"/>
                </a:lnTo>
                <a:lnTo>
                  <a:pt x="986" y="1896"/>
                </a:lnTo>
                <a:lnTo>
                  <a:pt x="1118" y="2053"/>
                </a:lnTo>
                <a:lnTo>
                  <a:pt x="1258" y="1896"/>
                </a:lnTo>
                <a:lnTo>
                  <a:pt x="1208" y="1852"/>
                </a:lnTo>
                <a:lnTo>
                  <a:pt x="1268" y="1833"/>
                </a:lnTo>
                <a:lnTo>
                  <a:pt x="1268" y="1833"/>
                </a:lnTo>
                <a:lnTo>
                  <a:pt x="1267" y="1765"/>
                </a:lnTo>
                <a:lnTo>
                  <a:pt x="1267" y="1765"/>
                </a:lnTo>
                <a:close/>
              </a:path>
            </a:pathLst>
          </a:custGeom>
          <a:solidFill>
            <a:srgbClr val="002060"/>
          </a:solidFill>
          <a:ln>
            <a:noFill/>
          </a:ln>
        </p:spPr>
        <p:txBody>
          <a:bodyPr vert="horz" wrap="square" lIns="68580" tIns="34290" rIns="68580" bIns="34290" numCol="1" anchor="t" anchorCtr="0" compatLnSpc="1">
            <a:prstTxWarp prst="textNoShape">
              <a:avLst/>
            </a:prstTxWarp>
          </a:bodyPr>
          <a:lstStyle/>
          <a:p>
            <a:pPr defTabSz="782292"/>
            <a:endParaRPr lang="de-DE" sz="1575">
              <a:solidFill>
                <a:srgbClr val="000000"/>
              </a:solidFill>
              <a:latin typeface="Arial"/>
            </a:endParaRPr>
          </a:p>
        </p:txBody>
      </p:sp>
      <p:sp>
        <p:nvSpPr>
          <p:cNvPr id="11" name="Espace réservé du numéro de diapositive 10">
            <a:extLst>
              <a:ext uri="{FF2B5EF4-FFF2-40B4-BE49-F238E27FC236}">
                <a16:creationId xmlns:a16="http://schemas.microsoft.com/office/drawing/2014/main" id="{B386C9C6-FE4D-4CD5-8E13-35664C1B1E56}"/>
              </a:ext>
            </a:extLst>
          </p:cNvPr>
          <p:cNvSpPr>
            <a:spLocks noGrp="1"/>
          </p:cNvSpPr>
          <p:nvPr>
            <p:ph type="sldNum" sz="quarter" idx="12"/>
          </p:nvPr>
        </p:nvSpPr>
        <p:spPr/>
        <p:txBody>
          <a:bodyPr/>
          <a:lstStyle/>
          <a:p>
            <a:fld id="{733122C9-A0B9-462F-8757-0847AD287B63}" type="slidenum">
              <a:rPr lang="fr-FR" smtClean="0"/>
              <a:pPr/>
              <a:t>4</a:t>
            </a:fld>
            <a:endParaRPr lang="fr-FR" dirty="0"/>
          </a:p>
        </p:txBody>
      </p:sp>
      <p:sp>
        <p:nvSpPr>
          <p:cNvPr id="12" name="Freeform 13">
            <a:extLst>
              <a:ext uri="{FF2B5EF4-FFF2-40B4-BE49-F238E27FC236}">
                <a16:creationId xmlns:a16="http://schemas.microsoft.com/office/drawing/2014/main" id="{189B64F2-8F13-4B1A-8D4B-75D0C299275C}"/>
              </a:ext>
            </a:extLst>
          </p:cNvPr>
          <p:cNvSpPr>
            <a:spLocks noChangeAspect="1" noEditPoints="1"/>
          </p:cNvSpPr>
          <p:nvPr/>
        </p:nvSpPr>
        <p:spPr bwMode="auto">
          <a:xfrm>
            <a:off x="209335" y="4009097"/>
            <a:ext cx="293658" cy="293658"/>
          </a:xfrm>
          <a:custGeom>
            <a:avLst/>
            <a:gdLst>
              <a:gd name="T0" fmla="*/ 2147483647 w 4763"/>
              <a:gd name="T1" fmla="*/ 2147483647 h 4763"/>
              <a:gd name="T2" fmla="*/ 2147483647 w 4763"/>
              <a:gd name="T3" fmla="*/ 2147483647 h 4763"/>
              <a:gd name="T4" fmla="*/ 2147483647 w 4763"/>
              <a:gd name="T5" fmla="*/ 2147483647 h 4763"/>
              <a:gd name="T6" fmla="*/ 2147483647 w 4763"/>
              <a:gd name="T7" fmla="*/ 2147483647 h 4763"/>
              <a:gd name="T8" fmla="*/ 2147483647 w 4763"/>
              <a:gd name="T9" fmla="*/ 2147483647 h 4763"/>
              <a:gd name="T10" fmla="*/ 2147483647 w 4763"/>
              <a:gd name="T11" fmla="*/ 2147483647 h 4763"/>
              <a:gd name="T12" fmla="*/ 2147483647 w 4763"/>
              <a:gd name="T13" fmla="*/ 2147483647 h 4763"/>
              <a:gd name="T14" fmla="*/ 2147483647 w 4763"/>
              <a:gd name="T15" fmla="*/ 2147483647 h 4763"/>
              <a:gd name="T16" fmla="*/ 2147483647 w 4763"/>
              <a:gd name="T17" fmla="*/ 2147483647 h 4763"/>
              <a:gd name="T18" fmla="*/ 2147483647 w 4763"/>
              <a:gd name="T19" fmla="*/ 2147483647 h 4763"/>
              <a:gd name="T20" fmla="*/ 2147483647 w 4763"/>
              <a:gd name="T21" fmla="*/ 2147483647 h 4763"/>
              <a:gd name="T22" fmla="*/ 2147483647 w 4763"/>
              <a:gd name="T23" fmla="*/ 2147483647 h 4763"/>
              <a:gd name="T24" fmla="*/ 2147483647 w 4763"/>
              <a:gd name="T25" fmla="*/ 2147483647 h 4763"/>
              <a:gd name="T26" fmla="*/ 2147483647 w 4763"/>
              <a:gd name="T27" fmla="*/ 2147483647 h 4763"/>
              <a:gd name="T28" fmla="*/ 2147483647 w 4763"/>
              <a:gd name="T29" fmla="*/ 2147483647 h 4763"/>
              <a:gd name="T30" fmla="*/ 2147483647 w 4763"/>
              <a:gd name="T31" fmla="*/ 2147483647 h 4763"/>
              <a:gd name="T32" fmla="*/ 2147483647 w 4763"/>
              <a:gd name="T33" fmla="*/ 2147483647 h 4763"/>
              <a:gd name="T34" fmla="*/ 2147483647 w 4763"/>
              <a:gd name="T35" fmla="*/ 2147483647 h 4763"/>
              <a:gd name="T36" fmla="*/ 2147483647 w 4763"/>
              <a:gd name="T37" fmla="*/ 2147483647 h 4763"/>
              <a:gd name="T38" fmla="*/ 2147483647 w 4763"/>
              <a:gd name="T39" fmla="*/ 2147483647 h 4763"/>
              <a:gd name="T40" fmla="*/ 2147483647 w 4763"/>
              <a:gd name="T41" fmla="*/ 2147483647 h 4763"/>
              <a:gd name="T42" fmla="*/ 2147483647 w 4763"/>
              <a:gd name="T43" fmla="*/ 2147483647 h 4763"/>
              <a:gd name="T44" fmla="*/ 2147483647 w 4763"/>
              <a:gd name="T45" fmla="*/ 2147483647 h 4763"/>
              <a:gd name="T46" fmla="*/ 2147483647 w 4763"/>
              <a:gd name="T47" fmla="*/ 2147483647 h 4763"/>
              <a:gd name="T48" fmla="*/ 2147483647 w 4763"/>
              <a:gd name="T49" fmla="*/ 2147483647 h 4763"/>
              <a:gd name="T50" fmla="*/ 2147483647 w 4763"/>
              <a:gd name="T51" fmla="*/ 2147483647 h 4763"/>
              <a:gd name="T52" fmla="*/ 2147483647 w 4763"/>
              <a:gd name="T53" fmla="*/ 2147483647 h 4763"/>
              <a:gd name="T54" fmla="*/ 2147483647 w 4763"/>
              <a:gd name="T55" fmla="*/ 2147483647 h 4763"/>
              <a:gd name="T56" fmla="*/ 2147483647 w 4763"/>
              <a:gd name="T57" fmla="*/ 2147483647 h 4763"/>
              <a:gd name="T58" fmla="*/ 2147483647 w 4763"/>
              <a:gd name="T59" fmla="*/ 2147483647 h 4763"/>
              <a:gd name="T60" fmla="*/ 2147483647 w 4763"/>
              <a:gd name="T61" fmla="*/ 2147483647 h 4763"/>
              <a:gd name="T62" fmla="*/ 2147483647 w 4763"/>
              <a:gd name="T63" fmla="*/ 2147483647 h 4763"/>
              <a:gd name="T64" fmla="*/ 2147483647 w 4763"/>
              <a:gd name="T65" fmla="*/ 2147483647 h 4763"/>
              <a:gd name="T66" fmla="*/ 2147483647 w 4763"/>
              <a:gd name="T67" fmla="*/ 2147483647 h 4763"/>
              <a:gd name="T68" fmla="*/ 2147483647 w 4763"/>
              <a:gd name="T69" fmla="*/ 2147483647 h 4763"/>
              <a:gd name="T70" fmla="*/ 2147483647 w 4763"/>
              <a:gd name="T71" fmla="*/ 2147483647 h 4763"/>
              <a:gd name="T72" fmla="*/ 2147483647 w 4763"/>
              <a:gd name="T73" fmla="*/ 2147483647 h 4763"/>
              <a:gd name="T74" fmla="*/ 2147483647 w 4763"/>
              <a:gd name="T75" fmla="*/ 2147483647 h 4763"/>
              <a:gd name="T76" fmla="*/ 2147483647 w 4763"/>
              <a:gd name="T77" fmla="*/ 2147483647 h 4763"/>
              <a:gd name="T78" fmla="*/ 2147483647 w 4763"/>
              <a:gd name="T79" fmla="*/ 2147483647 h 4763"/>
              <a:gd name="T80" fmla="*/ 2147483647 w 4763"/>
              <a:gd name="T81" fmla="*/ 2147483647 h 4763"/>
              <a:gd name="T82" fmla="*/ 2147483647 w 4763"/>
              <a:gd name="T83" fmla="*/ 2147483647 h 4763"/>
              <a:gd name="T84" fmla="*/ 2147483647 w 4763"/>
              <a:gd name="T85" fmla="*/ 2147483647 h 4763"/>
              <a:gd name="T86" fmla="*/ 2147483647 w 4763"/>
              <a:gd name="T87" fmla="*/ 2147483647 h 4763"/>
              <a:gd name="T88" fmla="*/ 2147483647 w 4763"/>
              <a:gd name="T89" fmla="*/ 2147483647 h 4763"/>
              <a:gd name="T90" fmla="*/ 2147483647 w 4763"/>
              <a:gd name="T91" fmla="*/ 2147483647 h 4763"/>
              <a:gd name="T92" fmla="*/ 2147483647 w 4763"/>
              <a:gd name="T93" fmla="*/ 2147483647 h 4763"/>
              <a:gd name="T94" fmla="*/ 2147483647 w 4763"/>
              <a:gd name="T95" fmla="*/ 2147483647 h 4763"/>
              <a:gd name="T96" fmla="*/ 2147483647 w 4763"/>
              <a:gd name="T97" fmla="*/ 2147483647 h 4763"/>
              <a:gd name="T98" fmla="*/ 2147483647 w 4763"/>
              <a:gd name="T99" fmla="*/ 2147483647 h 4763"/>
              <a:gd name="T100" fmla="*/ 2147483647 w 4763"/>
              <a:gd name="T101" fmla="*/ 2147483647 h 4763"/>
              <a:gd name="T102" fmla="*/ 2147483647 w 4763"/>
              <a:gd name="T103" fmla="*/ 2147483647 h 4763"/>
              <a:gd name="T104" fmla="*/ 2147483647 w 4763"/>
              <a:gd name="T105" fmla="*/ 2147483647 h 4763"/>
              <a:gd name="T106" fmla="*/ 2147483647 w 4763"/>
              <a:gd name="T107" fmla="*/ 2147483647 h 4763"/>
              <a:gd name="T108" fmla="*/ 2147483647 w 4763"/>
              <a:gd name="T109" fmla="*/ 2147483647 h 4763"/>
              <a:gd name="T110" fmla="*/ 2147483647 w 4763"/>
              <a:gd name="T111" fmla="*/ 2147483647 h 4763"/>
              <a:gd name="T112" fmla="*/ 2147483647 w 4763"/>
              <a:gd name="T113" fmla="*/ 2147483647 h 4763"/>
              <a:gd name="T114" fmla="*/ 2147483647 w 4763"/>
              <a:gd name="T115" fmla="*/ 2147483647 h 4763"/>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63"/>
              <a:gd name="T175" fmla="*/ 0 h 4763"/>
              <a:gd name="T176" fmla="*/ 4763 w 4763"/>
              <a:gd name="T177" fmla="*/ 4763 h 4763"/>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63" h="4763">
                <a:moveTo>
                  <a:pt x="2382" y="0"/>
                </a:moveTo>
                <a:lnTo>
                  <a:pt x="2382" y="0"/>
                </a:lnTo>
                <a:lnTo>
                  <a:pt x="2320" y="1"/>
                </a:lnTo>
                <a:lnTo>
                  <a:pt x="2259" y="4"/>
                </a:lnTo>
                <a:lnTo>
                  <a:pt x="2198" y="7"/>
                </a:lnTo>
                <a:lnTo>
                  <a:pt x="2138" y="12"/>
                </a:lnTo>
                <a:lnTo>
                  <a:pt x="2079" y="19"/>
                </a:lnTo>
                <a:lnTo>
                  <a:pt x="2019" y="28"/>
                </a:lnTo>
                <a:lnTo>
                  <a:pt x="1960" y="38"/>
                </a:lnTo>
                <a:lnTo>
                  <a:pt x="1902" y="48"/>
                </a:lnTo>
                <a:lnTo>
                  <a:pt x="1843" y="61"/>
                </a:lnTo>
                <a:lnTo>
                  <a:pt x="1786" y="75"/>
                </a:lnTo>
                <a:lnTo>
                  <a:pt x="1729" y="91"/>
                </a:lnTo>
                <a:lnTo>
                  <a:pt x="1674" y="107"/>
                </a:lnTo>
                <a:lnTo>
                  <a:pt x="1618" y="125"/>
                </a:lnTo>
                <a:lnTo>
                  <a:pt x="1563" y="144"/>
                </a:lnTo>
                <a:lnTo>
                  <a:pt x="1509" y="165"/>
                </a:lnTo>
                <a:lnTo>
                  <a:pt x="1454" y="187"/>
                </a:lnTo>
                <a:lnTo>
                  <a:pt x="1401" y="211"/>
                </a:lnTo>
                <a:lnTo>
                  <a:pt x="1349" y="235"/>
                </a:lnTo>
                <a:lnTo>
                  <a:pt x="1298" y="261"/>
                </a:lnTo>
                <a:lnTo>
                  <a:pt x="1247" y="287"/>
                </a:lnTo>
                <a:lnTo>
                  <a:pt x="1196" y="315"/>
                </a:lnTo>
                <a:lnTo>
                  <a:pt x="1147" y="344"/>
                </a:lnTo>
                <a:lnTo>
                  <a:pt x="1098" y="376"/>
                </a:lnTo>
                <a:lnTo>
                  <a:pt x="1051" y="407"/>
                </a:lnTo>
                <a:lnTo>
                  <a:pt x="1004" y="440"/>
                </a:lnTo>
                <a:lnTo>
                  <a:pt x="956" y="473"/>
                </a:lnTo>
                <a:lnTo>
                  <a:pt x="911" y="508"/>
                </a:lnTo>
                <a:lnTo>
                  <a:pt x="867" y="544"/>
                </a:lnTo>
                <a:lnTo>
                  <a:pt x="823" y="581"/>
                </a:lnTo>
                <a:lnTo>
                  <a:pt x="781" y="618"/>
                </a:lnTo>
                <a:lnTo>
                  <a:pt x="738" y="658"/>
                </a:lnTo>
                <a:lnTo>
                  <a:pt x="698" y="698"/>
                </a:lnTo>
                <a:lnTo>
                  <a:pt x="658" y="738"/>
                </a:lnTo>
                <a:lnTo>
                  <a:pt x="619" y="781"/>
                </a:lnTo>
                <a:lnTo>
                  <a:pt x="581" y="823"/>
                </a:lnTo>
                <a:lnTo>
                  <a:pt x="544" y="867"/>
                </a:lnTo>
                <a:lnTo>
                  <a:pt x="508" y="911"/>
                </a:lnTo>
                <a:lnTo>
                  <a:pt x="474" y="956"/>
                </a:lnTo>
                <a:lnTo>
                  <a:pt x="440" y="1002"/>
                </a:lnTo>
                <a:lnTo>
                  <a:pt x="407" y="1050"/>
                </a:lnTo>
                <a:lnTo>
                  <a:pt x="376" y="1098"/>
                </a:lnTo>
                <a:lnTo>
                  <a:pt x="345" y="1147"/>
                </a:lnTo>
                <a:lnTo>
                  <a:pt x="316" y="1196"/>
                </a:lnTo>
                <a:lnTo>
                  <a:pt x="287" y="1246"/>
                </a:lnTo>
                <a:lnTo>
                  <a:pt x="261" y="1297"/>
                </a:lnTo>
                <a:lnTo>
                  <a:pt x="235" y="1349"/>
                </a:lnTo>
                <a:lnTo>
                  <a:pt x="211" y="1401"/>
                </a:lnTo>
                <a:lnTo>
                  <a:pt x="188" y="1454"/>
                </a:lnTo>
                <a:lnTo>
                  <a:pt x="166" y="1508"/>
                </a:lnTo>
                <a:lnTo>
                  <a:pt x="144" y="1562"/>
                </a:lnTo>
                <a:lnTo>
                  <a:pt x="125" y="1618"/>
                </a:lnTo>
                <a:lnTo>
                  <a:pt x="108" y="1674"/>
                </a:lnTo>
                <a:lnTo>
                  <a:pt x="91" y="1729"/>
                </a:lnTo>
                <a:lnTo>
                  <a:pt x="75" y="1786"/>
                </a:lnTo>
                <a:lnTo>
                  <a:pt x="62" y="1843"/>
                </a:lnTo>
                <a:lnTo>
                  <a:pt x="48" y="1902"/>
                </a:lnTo>
                <a:lnTo>
                  <a:pt x="38" y="1960"/>
                </a:lnTo>
                <a:lnTo>
                  <a:pt x="28" y="2019"/>
                </a:lnTo>
                <a:lnTo>
                  <a:pt x="19" y="2079"/>
                </a:lnTo>
                <a:lnTo>
                  <a:pt x="12" y="2138"/>
                </a:lnTo>
                <a:lnTo>
                  <a:pt x="7" y="2198"/>
                </a:lnTo>
                <a:lnTo>
                  <a:pt x="4" y="2259"/>
                </a:lnTo>
                <a:lnTo>
                  <a:pt x="1" y="2320"/>
                </a:lnTo>
                <a:lnTo>
                  <a:pt x="0" y="2382"/>
                </a:lnTo>
                <a:lnTo>
                  <a:pt x="1" y="2443"/>
                </a:lnTo>
                <a:lnTo>
                  <a:pt x="4" y="2504"/>
                </a:lnTo>
                <a:lnTo>
                  <a:pt x="7" y="2565"/>
                </a:lnTo>
                <a:lnTo>
                  <a:pt x="12" y="2625"/>
                </a:lnTo>
                <a:lnTo>
                  <a:pt x="19" y="2684"/>
                </a:lnTo>
                <a:lnTo>
                  <a:pt x="28" y="2744"/>
                </a:lnTo>
                <a:lnTo>
                  <a:pt x="38" y="2803"/>
                </a:lnTo>
                <a:lnTo>
                  <a:pt x="48" y="2861"/>
                </a:lnTo>
                <a:lnTo>
                  <a:pt x="62" y="2920"/>
                </a:lnTo>
                <a:lnTo>
                  <a:pt x="75" y="2977"/>
                </a:lnTo>
                <a:lnTo>
                  <a:pt x="91" y="3034"/>
                </a:lnTo>
                <a:lnTo>
                  <a:pt x="108" y="3089"/>
                </a:lnTo>
                <a:lnTo>
                  <a:pt x="125" y="3145"/>
                </a:lnTo>
                <a:lnTo>
                  <a:pt x="144" y="3200"/>
                </a:lnTo>
                <a:lnTo>
                  <a:pt x="166" y="3254"/>
                </a:lnTo>
                <a:lnTo>
                  <a:pt x="188" y="3309"/>
                </a:lnTo>
                <a:lnTo>
                  <a:pt x="211" y="3362"/>
                </a:lnTo>
                <a:lnTo>
                  <a:pt x="235" y="3414"/>
                </a:lnTo>
                <a:lnTo>
                  <a:pt x="261" y="3465"/>
                </a:lnTo>
                <a:lnTo>
                  <a:pt x="287" y="3516"/>
                </a:lnTo>
                <a:lnTo>
                  <a:pt x="316" y="3567"/>
                </a:lnTo>
                <a:lnTo>
                  <a:pt x="345" y="3616"/>
                </a:lnTo>
                <a:lnTo>
                  <a:pt x="376" y="3665"/>
                </a:lnTo>
                <a:lnTo>
                  <a:pt x="407" y="3712"/>
                </a:lnTo>
                <a:lnTo>
                  <a:pt x="440" y="3759"/>
                </a:lnTo>
                <a:lnTo>
                  <a:pt x="474" y="3807"/>
                </a:lnTo>
                <a:lnTo>
                  <a:pt x="508" y="3852"/>
                </a:lnTo>
                <a:lnTo>
                  <a:pt x="544" y="3896"/>
                </a:lnTo>
                <a:lnTo>
                  <a:pt x="581" y="3940"/>
                </a:lnTo>
                <a:lnTo>
                  <a:pt x="619" y="3982"/>
                </a:lnTo>
                <a:lnTo>
                  <a:pt x="658" y="4025"/>
                </a:lnTo>
                <a:lnTo>
                  <a:pt x="698" y="4065"/>
                </a:lnTo>
                <a:lnTo>
                  <a:pt x="738" y="4105"/>
                </a:lnTo>
                <a:lnTo>
                  <a:pt x="781" y="4144"/>
                </a:lnTo>
                <a:lnTo>
                  <a:pt x="823" y="4182"/>
                </a:lnTo>
                <a:lnTo>
                  <a:pt x="867" y="4219"/>
                </a:lnTo>
                <a:lnTo>
                  <a:pt x="911" y="4255"/>
                </a:lnTo>
                <a:lnTo>
                  <a:pt x="956" y="4289"/>
                </a:lnTo>
                <a:lnTo>
                  <a:pt x="1004" y="4323"/>
                </a:lnTo>
                <a:lnTo>
                  <a:pt x="1051" y="4356"/>
                </a:lnTo>
                <a:lnTo>
                  <a:pt x="1098" y="4387"/>
                </a:lnTo>
                <a:lnTo>
                  <a:pt x="1147" y="4418"/>
                </a:lnTo>
                <a:lnTo>
                  <a:pt x="1196" y="4447"/>
                </a:lnTo>
                <a:lnTo>
                  <a:pt x="1247" y="4476"/>
                </a:lnTo>
                <a:lnTo>
                  <a:pt x="1298" y="4502"/>
                </a:lnTo>
                <a:lnTo>
                  <a:pt x="1349" y="4528"/>
                </a:lnTo>
                <a:lnTo>
                  <a:pt x="1401" y="4552"/>
                </a:lnTo>
                <a:lnTo>
                  <a:pt x="1454" y="4575"/>
                </a:lnTo>
                <a:lnTo>
                  <a:pt x="1509" y="4597"/>
                </a:lnTo>
                <a:lnTo>
                  <a:pt x="1563" y="4619"/>
                </a:lnTo>
                <a:lnTo>
                  <a:pt x="1618" y="4638"/>
                </a:lnTo>
                <a:lnTo>
                  <a:pt x="1674" y="4655"/>
                </a:lnTo>
                <a:lnTo>
                  <a:pt x="1729" y="4672"/>
                </a:lnTo>
                <a:lnTo>
                  <a:pt x="1786" y="4688"/>
                </a:lnTo>
                <a:lnTo>
                  <a:pt x="1843" y="4701"/>
                </a:lnTo>
                <a:lnTo>
                  <a:pt x="1902" y="4715"/>
                </a:lnTo>
                <a:lnTo>
                  <a:pt x="1960" y="4725"/>
                </a:lnTo>
                <a:lnTo>
                  <a:pt x="2019" y="4735"/>
                </a:lnTo>
                <a:lnTo>
                  <a:pt x="2079" y="4744"/>
                </a:lnTo>
                <a:lnTo>
                  <a:pt x="2138" y="4751"/>
                </a:lnTo>
                <a:lnTo>
                  <a:pt x="2198" y="4756"/>
                </a:lnTo>
                <a:lnTo>
                  <a:pt x="2259" y="4759"/>
                </a:lnTo>
                <a:lnTo>
                  <a:pt x="2320" y="4762"/>
                </a:lnTo>
                <a:lnTo>
                  <a:pt x="2382" y="4763"/>
                </a:lnTo>
                <a:lnTo>
                  <a:pt x="2443" y="4762"/>
                </a:lnTo>
                <a:lnTo>
                  <a:pt x="2504" y="4759"/>
                </a:lnTo>
                <a:lnTo>
                  <a:pt x="2565" y="4756"/>
                </a:lnTo>
                <a:lnTo>
                  <a:pt x="2625" y="4751"/>
                </a:lnTo>
                <a:lnTo>
                  <a:pt x="2684" y="4744"/>
                </a:lnTo>
                <a:lnTo>
                  <a:pt x="2744" y="4735"/>
                </a:lnTo>
                <a:lnTo>
                  <a:pt x="2803" y="4725"/>
                </a:lnTo>
                <a:lnTo>
                  <a:pt x="2861" y="4715"/>
                </a:lnTo>
                <a:lnTo>
                  <a:pt x="2920" y="4701"/>
                </a:lnTo>
                <a:lnTo>
                  <a:pt x="2977" y="4688"/>
                </a:lnTo>
                <a:lnTo>
                  <a:pt x="3034" y="4672"/>
                </a:lnTo>
                <a:lnTo>
                  <a:pt x="3089" y="4655"/>
                </a:lnTo>
                <a:lnTo>
                  <a:pt x="3145" y="4638"/>
                </a:lnTo>
                <a:lnTo>
                  <a:pt x="3201" y="4619"/>
                </a:lnTo>
                <a:lnTo>
                  <a:pt x="3255" y="4597"/>
                </a:lnTo>
                <a:lnTo>
                  <a:pt x="3309" y="4575"/>
                </a:lnTo>
                <a:lnTo>
                  <a:pt x="3362" y="4552"/>
                </a:lnTo>
                <a:lnTo>
                  <a:pt x="3414" y="4528"/>
                </a:lnTo>
                <a:lnTo>
                  <a:pt x="3466" y="4502"/>
                </a:lnTo>
                <a:lnTo>
                  <a:pt x="3517" y="4476"/>
                </a:lnTo>
                <a:lnTo>
                  <a:pt x="3567" y="4447"/>
                </a:lnTo>
                <a:lnTo>
                  <a:pt x="3616" y="4418"/>
                </a:lnTo>
                <a:lnTo>
                  <a:pt x="3665" y="4387"/>
                </a:lnTo>
                <a:lnTo>
                  <a:pt x="3713" y="4356"/>
                </a:lnTo>
                <a:lnTo>
                  <a:pt x="3761" y="4323"/>
                </a:lnTo>
                <a:lnTo>
                  <a:pt x="3807" y="4289"/>
                </a:lnTo>
                <a:lnTo>
                  <a:pt x="3852" y="4255"/>
                </a:lnTo>
                <a:lnTo>
                  <a:pt x="3896" y="4219"/>
                </a:lnTo>
                <a:lnTo>
                  <a:pt x="3940" y="4182"/>
                </a:lnTo>
                <a:lnTo>
                  <a:pt x="3982" y="4144"/>
                </a:lnTo>
                <a:lnTo>
                  <a:pt x="4025" y="4105"/>
                </a:lnTo>
                <a:lnTo>
                  <a:pt x="4065" y="4065"/>
                </a:lnTo>
                <a:lnTo>
                  <a:pt x="4105" y="4025"/>
                </a:lnTo>
                <a:lnTo>
                  <a:pt x="4145" y="3982"/>
                </a:lnTo>
                <a:lnTo>
                  <a:pt x="4182" y="3940"/>
                </a:lnTo>
                <a:lnTo>
                  <a:pt x="4219" y="3896"/>
                </a:lnTo>
                <a:lnTo>
                  <a:pt x="4255" y="3852"/>
                </a:lnTo>
                <a:lnTo>
                  <a:pt x="4290" y="3807"/>
                </a:lnTo>
                <a:lnTo>
                  <a:pt x="4323" y="3759"/>
                </a:lnTo>
                <a:lnTo>
                  <a:pt x="4356" y="3712"/>
                </a:lnTo>
                <a:lnTo>
                  <a:pt x="4387" y="3665"/>
                </a:lnTo>
                <a:lnTo>
                  <a:pt x="4419" y="3616"/>
                </a:lnTo>
                <a:lnTo>
                  <a:pt x="4448" y="3567"/>
                </a:lnTo>
                <a:lnTo>
                  <a:pt x="4476" y="3516"/>
                </a:lnTo>
                <a:lnTo>
                  <a:pt x="4502" y="3465"/>
                </a:lnTo>
                <a:lnTo>
                  <a:pt x="4528" y="3414"/>
                </a:lnTo>
                <a:lnTo>
                  <a:pt x="4552" y="3362"/>
                </a:lnTo>
                <a:lnTo>
                  <a:pt x="4576" y="3309"/>
                </a:lnTo>
                <a:lnTo>
                  <a:pt x="4598" y="3254"/>
                </a:lnTo>
                <a:lnTo>
                  <a:pt x="4619" y="3200"/>
                </a:lnTo>
                <a:lnTo>
                  <a:pt x="4638" y="3145"/>
                </a:lnTo>
                <a:lnTo>
                  <a:pt x="4656" y="3089"/>
                </a:lnTo>
                <a:lnTo>
                  <a:pt x="4672" y="3034"/>
                </a:lnTo>
                <a:lnTo>
                  <a:pt x="4688" y="2977"/>
                </a:lnTo>
                <a:lnTo>
                  <a:pt x="4702" y="2920"/>
                </a:lnTo>
                <a:lnTo>
                  <a:pt x="4715" y="2861"/>
                </a:lnTo>
                <a:lnTo>
                  <a:pt x="4725" y="2803"/>
                </a:lnTo>
                <a:lnTo>
                  <a:pt x="4735" y="2744"/>
                </a:lnTo>
                <a:lnTo>
                  <a:pt x="4744" y="2684"/>
                </a:lnTo>
                <a:lnTo>
                  <a:pt x="4751" y="2625"/>
                </a:lnTo>
                <a:lnTo>
                  <a:pt x="4756" y="2565"/>
                </a:lnTo>
                <a:lnTo>
                  <a:pt x="4759" y="2504"/>
                </a:lnTo>
                <a:lnTo>
                  <a:pt x="4762" y="2443"/>
                </a:lnTo>
                <a:lnTo>
                  <a:pt x="4763" y="2382"/>
                </a:lnTo>
                <a:lnTo>
                  <a:pt x="4762" y="2320"/>
                </a:lnTo>
                <a:lnTo>
                  <a:pt x="4759" y="2259"/>
                </a:lnTo>
                <a:lnTo>
                  <a:pt x="4756" y="2198"/>
                </a:lnTo>
                <a:lnTo>
                  <a:pt x="4751" y="2138"/>
                </a:lnTo>
                <a:lnTo>
                  <a:pt x="4744" y="2079"/>
                </a:lnTo>
                <a:lnTo>
                  <a:pt x="4735" y="2019"/>
                </a:lnTo>
                <a:lnTo>
                  <a:pt x="4725" y="1960"/>
                </a:lnTo>
                <a:lnTo>
                  <a:pt x="4715" y="1902"/>
                </a:lnTo>
                <a:lnTo>
                  <a:pt x="4702" y="1843"/>
                </a:lnTo>
                <a:lnTo>
                  <a:pt x="4688" y="1786"/>
                </a:lnTo>
                <a:lnTo>
                  <a:pt x="4672" y="1729"/>
                </a:lnTo>
                <a:lnTo>
                  <a:pt x="4656" y="1674"/>
                </a:lnTo>
                <a:lnTo>
                  <a:pt x="4638" y="1618"/>
                </a:lnTo>
                <a:lnTo>
                  <a:pt x="4619" y="1562"/>
                </a:lnTo>
                <a:lnTo>
                  <a:pt x="4598" y="1508"/>
                </a:lnTo>
                <a:lnTo>
                  <a:pt x="4576" y="1454"/>
                </a:lnTo>
                <a:lnTo>
                  <a:pt x="4552" y="1401"/>
                </a:lnTo>
                <a:lnTo>
                  <a:pt x="4528" y="1349"/>
                </a:lnTo>
                <a:lnTo>
                  <a:pt x="4502" y="1297"/>
                </a:lnTo>
                <a:lnTo>
                  <a:pt x="4476" y="1246"/>
                </a:lnTo>
                <a:lnTo>
                  <a:pt x="4448" y="1196"/>
                </a:lnTo>
                <a:lnTo>
                  <a:pt x="4419" y="1147"/>
                </a:lnTo>
                <a:lnTo>
                  <a:pt x="4387" y="1098"/>
                </a:lnTo>
                <a:lnTo>
                  <a:pt x="4356" y="1050"/>
                </a:lnTo>
                <a:lnTo>
                  <a:pt x="4323" y="1002"/>
                </a:lnTo>
                <a:lnTo>
                  <a:pt x="4290" y="956"/>
                </a:lnTo>
                <a:lnTo>
                  <a:pt x="4255" y="911"/>
                </a:lnTo>
                <a:lnTo>
                  <a:pt x="4219" y="867"/>
                </a:lnTo>
                <a:lnTo>
                  <a:pt x="4182" y="823"/>
                </a:lnTo>
                <a:lnTo>
                  <a:pt x="4145" y="781"/>
                </a:lnTo>
                <a:lnTo>
                  <a:pt x="4105" y="738"/>
                </a:lnTo>
                <a:lnTo>
                  <a:pt x="4065" y="698"/>
                </a:lnTo>
                <a:lnTo>
                  <a:pt x="4025" y="658"/>
                </a:lnTo>
                <a:lnTo>
                  <a:pt x="3982" y="618"/>
                </a:lnTo>
                <a:lnTo>
                  <a:pt x="3940" y="581"/>
                </a:lnTo>
                <a:lnTo>
                  <a:pt x="3896" y="544"/>
                </a:lnTo>
                <a:lnTo>
                  <a:pt x="3852" y="508"/>
                </a:lnTo>
                <a:lnTo>
                  <a:pt x="3807" y="473"/>
                </a:lnTo>
                <a:lnTo>
                  <a:pt x="3761" y="440"/>
                </a:lnTo>
                <a:lnTo>
                  <a:pt x="3713" y="407"/>
                </a:lnTo>
                <a:lnTo>
                  <a:pt x="3665" y="376"/>
                </a:lnTo>
                <a:lnTo>
                  <a:pt x="3616" y="344"/>
                </a:lnTo>
                <a:lnTo>
                  <a:pt x="3567" y="315"/>
                </a:lnTo>
                <a:lnTo>
                  <a:pt x="3517" y="287"/>
                </a:lnTo>
                <a:lnTo>
                  <a:pt x="3466" y="261"/>
                </a:lnTo>
                <a:lnTo>
                  <a:pt x="3414" y="235"/>
                </a:lnTo>
                <a:lnTo>
                  <a:pt x="3362" y="211"/>
                </a:lnTo>
                <a:lnTo>
                  <a:pt x="3309" y="187"/>
                </a:lnTo>
                <a:lnTo>
                  <a:pt x="3255" y="165"/>
                </a:lnTo>
                <a:lnTo>
                  <a:pt x="3201" y="144"/>
                </a:lnTo>
                <a:lnTo>
                  <a:pt x="3145" y="125"/>
                </a:lnTo>
                <a:lnTo>
                  <a:pt x="3089" y="107"/>
                </a:lnTo>
                <a:lnTo>
                  <a:pt x="3034" y="91"/>
                </a:lnTo>
                <a:lnTo>
                  <a:pt x="2977" y="75"/>
                </a:lnTo>
                <a:lnTo>
                  <a:pt x="2920" y="61"/>
                </a:lnTo>
                <a:lnTo>
                  <a:pt x="2861" y="48"/>
                </a:lnTo>
                <a:lnTo>
                  <a:pt x="2803" y="38"/>
                </a:lnTo>
                <a:lnTo>
                  <a:pt x="2744" y="28"/>
                </a:lnTo>
                <a:lnTo>
                  <a:pt x="2684" y="19"/>
                </a:lnTo>
                <a:lnTo>
                  <a:pt x="2625" y="12"/>
                </a:lnTo>
                <a:lnTo>
                  <a:pt x="2565" y="7"/>
                </a:lnTo>
                <a:lnTo>
                  <a:pt x="2504" y="4"/>
                </a:lnTo>
                <a:lnTo>
                  <a:pt x="2443" y="1"/>
                </a:lnTo>
                <a:lnTo>
                  <a:pt x="2382" y="0"/>
                </a:lnTo>
                <a:close/>
                <a:moveTo>
                  <a:pt x="4300" y="3433"/>
                </a:moveTo>
                <a:lnTo>
                  <a:pt x="3701" y="3088"/>
                </a:lnTo>
                <a:lnTo>
                  <a:pt x="3678" y="3129"/>
                </a:lnTo>
                <a:lnTo>
                  <a:pt x="3653" y="3172"/>
                </a:lnTo>
                <a:lnTo>
                  <a:pt x="4252" y="3517"/>
                </a:lnTo>
                <a:lnTo>
                  <a:pt x="4216" y="3573"/>
                </a:lnTo>
                <a:lnTo>
                  <a:pt x="4180" y="3627"/>
                </a:lnTo>
                <a:lnTo>
                  <a:pt x="4141" y="3681"/>
                </a:lnTo>
                <a:lnTo>
                  <a:pt x="4102" y="3733"/>
                </a:lnTo>
                <a:lnTo>
                  <a:pt x="4061" y="3784"/>
                </a:lnTo>
                <a:lnTo>
                  <a:pt x="4018" y="3833"/>
                </a:lnTo>
                <a:lnTo>
                  <a:pt x="3974" y="3881"/>
                </a:lnTo>
                <a:lnTo>
                  <a:pt x="3928" y="3928"/>
                </a:lnTo>
                <a:lnTo>
                  <a:pt x="3882" y="3974"/>
                </a:lnTo>
                <a:lnTo>
                  <a:pt x="3833" y="4018"/>
                </a:lnTo>
                <a:lnTo>
                  <a:pt x="3784" y="4060"/>
                </a:lnTo>
                <a:lnTo>
                  <a:pt x="3733" y="4101"/>
                </a:lnTo>
                <a:lnTo>
                  <a:pt x="3681" y="4141"/>
                </a:lnTo>
                <a:lnTo>
                  <a:pt x="3627" y="4180"/>
                </a:lnTo>
                <a:lnTo>
                  <a:pt x="3573" y="4216"/>
                </a:lnTo>
                <a:lnTo>
                  <a:pt x="3517" y="4252"/>
                </a:lnTo>
                <a:lnTo>
                  <a:pt x="3172" y="3653"/>
                </a:lnTo>
                <a:lnTo>
                  <a:pt x="3130" y="3678"/>
                </a:lnTo>
                <a:lnTo>
                  <a:pt x="3088" y="3701"/>
                </a:lnTo>
                <a:lnTo>
                  <a:pt x="3433" y="4300"/>
                </a:lnTo>
                <a:lnTo>
                  <a:pt x="3377" y="4330"/>
                </a:lnTo>
                <a:lnTo>
                  <a:pt x="3320" y="4358"/>
                </a:lnTo>
                <a:lnTo>
                  <a:pt x="3261" y="4385"/>
                </a:lnTo>
                <a:lnTo>
                  <a:pt x="3202" y="4410"/>
                </a:lnTo>
                <a:lnTo>
                  <a:pt x="3141" y="4433"/>
                </a:lnTo>
                <a:lnTo>
                  <a:pt x="3081" y="4455"/>
                </a:lnTo>
                <a:lnTo>
                  <a:pt x="3019" y="4475"/>
                </a:lnTo>
                <a:lnTo>
                  <a:pt x="2956" y="4493"/>
                </a:lnTo>
                <a:lnTo>
                  <a:pt x="2893" y="4508"/>
                </a:lnTo>
                <a:lnTo>
                  <a:pt x="2829" y="4523"/>
                </a:lnTo>
                <a:lnTo>
                  <a:pt x="2763" y="4535"/>
                </a:lnTo>
                <a:lnTo>
                  <a:pt x="2698" y="4546"/>
                </a:lnTo>
                <a:lnTo>
                  <a:pt x="2632" y="4555"/>
                </a:lnTo>
                <a:lnTo>
                  <a:pt x="2566" y="4561"/>
                </a:lnTo>
                <a:lnTo>
                  <a:pt x="2498" y="4565"/>
                </a:lnTo>
                <a:lnTo>
                  <a:pt x="2430" y="4568"/>
                </a:lnTo>
                <a:lnTo>
                  <a:pt x="2430" y="3877"/>
                </a:lnTo>
                <a:lnTo>
                  <a:pt x="2382" y="3878"/>
                </a:lnTo>
                <a:lnTo>
                  <a:pt x="2333" y="3877"/>
                </a:lnTo>
                <a:lnTo>
                  <a:pt x="2333" y="4568"/>
                </a:lnTo>
                <a:lnTo>
                  <a:pt x="2265" y="4565"/>
                </a:lnTo>
                <a:lnTo>
                  <a:pt x="2198" y="4561"/>
                </a:lnTo>
                <a:lnTo>
                  <a:pt x="2132" y="4555"/>
                </a:lnTo>
                <a:lnTo>
                  <a:pt x="2065" y="4546"/>
                </a:lnTo>
                <a:lnTo>
                  <a:pt x="2000" y="4535"/>
                </a:lnTo>
                <a:lnTo>
                  <a:pt x="1935" y="4523"/>
                </a:lnTo>
                <a:lnTo>
                  <a:pt x="1871" y="4508"/>
                </a:lnTo>
                <a:lnTo>
                  <a:pt x="1807" y="4493"/>
                </a:lnTo>
                <a:lnTo>
                  <a:pt x="1745" y="4475"/>
                </a:lnTo>
                <a:lnTo>
                  <a:pt x="1683" y="4455"/>
                </a:lnTo>
                <a:lnTo>
                  <a:pt x="1622" y="4433"/>
                </a:lnTo>
                <a:lnTo>
                  <a:pt x="1562" y="4410"/>
                </a:lnTo>
                <a:lnTo>
                  <a:pt x="1503" y="4385"/>
                </a:lnTo>
                <a:lnTo>
                  <a:pt x="1443" y="4358"/>
                </a:lnTo>
                <a:lnTo>
                  <a:pt x="1386" y="4330"/>
                </a:lnTo>
                <a:lnTo>
                  <a:pt x="1330" y="4300"/>
                </a:lnTo>
                <a:lnTo>
                  <a:pt x="1675" y="3701"/>
                </a:lnTo>
                <a:lnTo>
                  <a:pt x="1634" y="3678"/>
                </a:lnTo>
                <a:lnTo>
                  <a:pt x="1591" y="3653"/>
                </a:lnTo>
                <a:lnTo>
                  <a:pt x="1246" y="4252"/>
                </a:lnTo>
                <a:lnTo>
                  <a:pt x="1190" y="4216"/>
                </a:lnTo>
                <a:lnTo>
                  <a:pt x="1136" y="4180"/>
                </a:lnTo>
                <a:lnTo>
                  <a:pt x="1082" y="4141"/>
                </a:lnTo>
                <a:lnTo>
                  <a:pt x="1030" y="4101"/>
                </a:lnTo>
                <a:lnTo>
                  <a:pt x="979" y="4060"/>
                </a:lnTo>
                <a:lnTo>
                  <a:pt x="930" y="4018"/>
                </a:lnTo>
                <a:lnTo>
                  <a:pt x="882" y="3974"/>
                </a:lnTo>
                <a:lnTo>
                  <a:pt x="835" y="3928"/>
                </a:lnTo>
                <a:lnTo>
                  <a:pt x="789" y="3881"/>
                </a:lnTo>
                <a:lnTo>
                  <a:pt x="745" y="3833"/>
                </a:lnTo>
                <a:lnTo>
                  <a:pt x="703" y="3784"/>
                </a:lnTo>
                <a:lnTo>
                  <a:pt x="662" y="3733"/>
                </a:lnTo>
                <a:lnTo>
                  <a:pt x="622" y="3681"/>
                </a:lnTo>
                <a:lnTo>
                  <a:pt x="583" y="3627"/>
                </a:lnTo>
                <a:lnTo>
                  <a:pt x="547" y="3573"/>
                </a:lnTo>
                <a:lnTo>
                  <a:pt x="511" y="3517"/>
                </a:lnTo>
                <a:lnTo>
                  <a:pt x="1110" y="3172"/>
                </a:lnTo>
                <a:lnTo>
                  <a:pt x="1085" y="3129"/>
                </a:lnTo>
                <a:lnTo>
                  <a:pt x="1062" y="3088"/>
                </a:lnTo>
                <a:lnTo>
                  <a:pt x="463" y="3433"/>
                </a:lnTo>
                <a:lnTo>
                  <a:pt x="433" y="3377"/>
                </a:lnTo>
                <a:lnTo>
                  <a:pt x="405" y="3320"/>
                </a:lnTo>
                <a:lnTo>
                  <a:pt x="378" y="3260"/>
                </a:lnTo>
                <a:lnTo>
                  <a:pt x="353" y="3201"/>
                </a:lnTo>
                <a:lnTo>
                  <a:pt x="330" y="3141"/>
                </a:lnTo>
                <a:lnTo>
                  <a:pt x="308" y="3080"/>
                </a:lnTo>
                <a:lnTo>
                  <a:pt x="288" y="3018"/>
                </a:lnTo>
                <a:lnTo>
                  <a:pt x="270" y="2956"/>
                </a:lnTo>
                <a:lnTo>
                  <a:pt x="255" y="2892"/>
                </a:lnTo>
                <a:lnTo>
                  <a:pt x="240" y="2828"/>
                </a:lnTo>
                <a:lnTo>
                  <a:pt x="228" y="2763"/>
                </a:lnTo>
                <a:lnTo>
                  <a:pt x="217" y="2698"/>
                </a:lnTo>
                <a:lnTo>
                  <a:pt x="208" y="2631"/>
                </a:lnTo>
                <a:lnTo>
                  <a:pt x="202" y="2565"/>
                </a:lnTo>
                <a:lnTo>
                  <a:pt x="198" y="2498"/>
                </a:lnTo>
                <a:lnTo>
                  <a:pt x="195" y="2430"/>
                </a:lnTo>
                <a:lnTo>
                  <a:pt x="886" y="2430"/>
                </a:lnTo>
                <a:lnTo>
                  <a:pt x="885" y="2382"/>
                </a:lnTo>
                <a:lnTo>
                  <a:pt x="886" y="2333"/>
                </a:lnTo>
                <a:lnTo>
                  <a:pt x="195" y="2333"/>
                </a:lnTo>
                <a:lnTo>
                  <a:pt x="198" y="2265"/>
                </a:lnTo>
                <a:lnTo>
                  <a:pt x="202" y="2197"/>
                </a:lnTo>
                <a:lnTo>
                  <a:pt x="208" y="2131"/>
                </a:lnTo>
                <a:lnTo>
                  <a:pt x="217" y="2065"/>
                </a:lnTo>
                <a:lnTo>
                  <a:pt x="228" y="2000"/>
                </a:lnTo>
                <a:lnTo>
                  <a:pt x="240" y="1934"/>
                </a:lnTo>
                <a:lnTo>
                  <a:pt x="255" y="1870"/>
                </a:lnTo>
                <a:lnTo>
                  <a:pt x="270" y="1807"/>
                </a:lnTo>
                <a:lnTo>
                  <a:pt x="288" y="1744"/>
                </a:lnTo>
                <a:lnTo>
                  <a:pt x="308" y="1682"/>
                </a:lnTo>
                <a:lnTo>
                  <a:pt x="330" y="1622"/>
                </a:lnTo>
                <a:lnTo>
                  <a:pt x="353" y="1561"/>
                </a:lnTo>
                <a:lnTo>
                  <a:pt x="378" y="1502"/>
                </a:lnTo>
                <a:lnTo>
                  <a:pt x="405" y="1443"/>
                </a:lnTo>
                <a:lnTo>
                  <a:pt x="433" y="1386"/>
                </a:lnTo>
                <a:lnTo>
                  <a:pt x="463" y="1330"/>
                </a:lnTo>
                <a:lnTo>
                  <a:pt x="1062" y="1675"/>
                </a:lnTo>
                <a:lnTo>
                  <a:pt x="1085" y="1633"/>
                </a:lnTo>
                <a:lnTo>
                  <a:pt x="1110" y="1591"/>
                </a:lnTo>
                <a:lnTo>
                  <a:pt x="511" y="1246"/>
                </a:lnTo>
                <a:lnTo>
                  <a:pt x="547" y="1190"/>
                </a:lnTo>
                <a:lnTo>
                  <a:pt x="583" y="1136"/>
                </a:lnTo>
                <a:lnTo>
                  <a:pt x="622" y="1082"/>
                </a:lnTo>
                <a:lnTo>
                  <a:pt x="662" y="1030"/>
                </a:lnTo>
                <a:lnTo>
                  <a:pt x="703" y="979"/>
                </a:lnTo>
                <a:lnTo>
                  <a:pt x="745" y="930"/>
                </a:lnTo>
                <a:lnTo>
                  <a:pt x="789" y="881"/>
                </a:lnTo>
                <a:lnTo>
                  <a:pt x="835" y="835"/>
                </a:lnTo>
                <a:lnTo>
                  <a:pt x="882" y="789"/>
                </a:lnTo>
                <a:lnTo>
                  <a:pt x="930" y="745"/>
                </a:lnTo>
                <a:lnTo>
                  <a:pt x="979" y="702"/>
                </a:lnTo>
                <a:lnTo>
                  <a:pt x="1030" y="661"/>
                </a:lnTo>
                <a:lnTo>
                  <a:pt x="1082" y="622"/>
                </a:lnTo>
                <a:lnTo>
                  <a:pt x="1136" y="583"/>
                </a:lnTo>
                <a:lnTo>
                  <a:pt x="1190" y="547"/>
                </a:lnTo>
                <a:lnTo>
                  <a:pt x="1246" y="511"/>
                </a:lnTo>
                <a:lnTo>
                  <a:pt x="1591" y="1110"/>
                </a:lnTo>
                <a:lnTo>
                  <a:pt x="1634" y="1085"/>
                </a:lnTo>
                <a:lnTo>
                  <a:pt x="1676" y="1062"/>
                </a:lnTo>
                <a:lnTo>
                  <a:pt x="1330" y="463"/>
                </a:lnTo>
                <a:lnTo>
                  <a:pt x="1386" y="433"/>
                </a:lnTo>
                <a:lnTo>
                  <a:pt x="1443" y="405"/>
                </a:lnTo>
                <a:lnTo>
                  <a:pt x="1503" y="378"/>
                </a:lnTo>
                <a:lnTo>
                  <a:pt x="1562" y="353"/>
                </a:lnTo>
                <a:lnTo>
                  <a:pt x="1622" y="330"/>
                </a:lnTo>
                <a:lnTo>
                  <a:pt x="1683" y="308"/>
                </a:lnTo>
                <a:lnTo>
                  <a:pt x="1745" y="288"/>
                </a:lnTo>
                <a:lnTo>
                  <a:pt x="1807" y="270"/>
                </a:lnTo>
                <a:lnTo>
                  <a:pt x="1871" y="255"/>
                </a:lnTo>
                <a:lnTo>
                  <a:pt x="1935" y="240"/>
                </a:lnTo>
                <a:lnTo>
                  <a:pt x="2000" y="227"/>
                </a:lnTo>
                <a:lnTo>
                  <a:pt x="2065" y="217"/>
                </a:lnTo>
                <a:lnTo>
                  <a:pt x="2132" y="208"/>
                </a:lnTo>
                <a:lnTo>
                  <a:pt x="2198" y="201"/>
                </a:lnTo>
                <a:lnTo>
                  <a:pt x="2265" y="198"/>
                </a:lnTo>
                <a:lnTo>
                  <a:pt x="2333" y="194"/>
                </a:lnTo>
                <a:lnTo>
                  <a:pt x="2333" y="886"/>
                </a:lnTo>
                <a:lnTo>
                  <a:pt x="2382" y="885"/>
                </a:lnTo>
                <a:lnTo>
                  <a:pt x="2430" y="886"/>
                </a:lnTo>
                <a:lnTo>
                  <a:pt x="2430" y="194"/>
                </a:lnTo>
                <a:lnTo>
                  <a:pt x="2498" y="198"/>
                </a:lnTo>
                <a:lnTo>
                  <a:pt x="2566" y="201"/>
                </a:lnTo>
                <a:lnTo>
                  <a:pt x="2632" y="208"/>
                </a:lnTo>
                <a:lnTo>
                  <a:pt x="2698" y="217"/>
                </a:lnTo>
                <a:lnTo>
                  <a:pt x="2763" y="227"/>
                </a:lnTo>
                <a:lnTo>
                  <a:pt x="2829" y="240"/>
                </a:lnTo>
                <a:lnTo>
                  <a:pt x="2893" y="255"/>
                </a:lnTo>
                <a:lnTo>
                  <a:pt x="2956" y="270"/>
                </a:lnTo>
                <a:lnTo>
                  <a:pt x="3019" y="288"/>
                </a:lnTo>
                <a:lnTo>
                  <a:pt x="3081" y="308"/>
                </a:lnTo>
                <a:lnTo>
                  <a:pt x="3141" y="330"/>
                </a:lnTo>
                <a:lnTo>
                  <a:pt x="3202" y="353"/>
                </a:lnTo>
                <a:lnTo>
                  <a:pt x="3261" y="378"/>
                </a:lnTo>
                <a:lnTo>
                  <a:pt x="3320" y="405"/>
                </a:lnTo>
                <a:lnTo>
                  <a:pt x="3377" y="433"/>
                </a:lnTo>
                <a:lnTo>
                  <a:pt x="3433" y="463"/>
                </a:lnTo>
                <a:lnTo>
                  <a:pt x="3088" y="1062"/>
                </a:lnTo>
                <a:lnTo>
                  <a:pt x="3130" y="1085"/>
                </a:lnTo>
                <a:lnTo>
                  <a:pt x="3172" y="1110"/>
                </a:lnTo>
                <a:lnTo>
                  <a:pt x="3517" y="511"/>
                </a:lnTo>
                <a:lnTo>
                  <a:pt x="3573" y="547"/>
                </a:lnTo>
                <a:lnTo>
                  <a:pt x="3627" y="583"/>
                </a:lnTo>
                <a:lnTo>
                  <a:pt x="3681" y="622"/>
                </a:lnTo>
                <a:lnTo>
                  <a:pt x="3733" y="661"/>
                </a:lnTo>
                <a:lnTo>
                  <a:pt x="3784" y="702"/>
                </a:lnTo>
                <a:lnTo>
                  <a:pt x="3833" y="745"/>
                </a:lnTo>
                <a:lnTo>
                  <a:pt x="3882" y="789"/>
                </a:lnTo>
                <a:lnTo>
                  <a:pt x="3928" y="835"/>
                </a:lnTo>
                <a:lnTo>
                  <a:pt x="3974" y="881"/>
                </a:lnTo>
                <a:lnTo>
                  <a:pt x="4018" y="930"/>
                </a:lnTo>
                <a:lnTo>
                  <a:pt x="4061" y="979"/>
                </a:lnTo>
                <a:lnTo>
                  <a:pt x="4102" y="1030"/>
                </a:lnTo>
                <a:lnTo>
                  <a:pt x="4141" y="1082"/>
                </a:lnTo>
                <a:lnTo>
                  <a:pt x="4180" y="1136"/>
                </a:lnTo>
                <a:lnTo>
                  <a:pt x="4216" y="1190"/>
                </a:lnTo>
                <a:lnTo>
                  <a:pt x="4252" y="1246"/>
                </a:lnTo>
                <a:lnTo>
                  <a:pt x="3653" y="1591"/>
                </a:lnTo>
                <a:lnTo>
                  <a:pt x="3678" y="1633"/>
                </a:lnTo>
                <a:lnTo>
                  <a:pt x="3701" y="1675"/>
                </a:lnTo>
                <a:lnTo>
                  <a:pt x="4300" y="1330"/>
                </a:lnTo>
                <a:lnTo>
                  <a:pt x="4330" y="1386"/>
                </a:lnTo>
                <a:lnTo>
                  <a:pt x="4358" y="1443"/>
                </a:lnTo>
                <a:lnTo>
                  <a:pt x="4385" y="1502"/>
                </a:lnTo>
                <a:lnTo>
                  <a:pt x="4410" y="1561"/>
                </a:lnTo>
                <a:lnTo>
                  <a:pt x="4433" y="1622"/>
                </a:lnTo>
                <a:lnTo>
                  <a:pt x="4455" y="1682"/>
                </a:lnTo>
                <a:lnTo>
                  <a:pt x="4475" y="1744"/>
                </a:lnTo>
                <a:lnTo>
                  <a:pt x="4493" y="1807"/>
                </a:lnTo>
                <a:lnTo>
                  <a:pt x="4508" y="1870"/>
                </a:lnTo>
                <a:lnTo>
                  <a:pt x="4523" y="1934"/>
                </a:lnTo>
                <a:lnTo>
                  <a:pt x="4536" y="2000"/>
                </a:lnTo>
                <a:lnTo>
                  <a:pt x="4546" y="2065"/>
                </a:lnTo>
                <a:lnTo>
                  <a:pt x="4555" y="2131"/>
                </a:lnTo>
                <a:lnTo>
                  <a:pt x="4562" y="2197"/>
                </a:lnTo>
                <a:lnTo>
                  <a:pt x="4565" y="2265"/>
                </a:lnTo>
                <a:lnTo>
                  <a:pt x="4569" y="2333"/>
                </a:lnTo>
                <a:lnTo>
                  <a:pt x="3877" y="2333"/>
                </a:lnTo>
                <a:lnTo>
                  <a:pt x="3878" y="2382"/>
                </a:lnTo>
                <a:lnTo>
                  <a:pt x="3877" y="2430"/>
                </a:lnTo>
                <a:lnTo>
                  <a:pt x="4569" y="2430"/>
                </a:lnTo>
                <a:lnTo>
                  <a:pt x="4565" y="2498"/>
                </a:lnTo>
                <a:lnTo>
                  <a:pt x="4562" y="2565"/>
                </a:lnTo>
                <a:lnTo>
                  <a:pt x="4555" y="2631"/>
                </a:lnTo>
                <a:lnTo>
                  <a:pt x="4546" y="2698"/>
                </a:lnTo>
                <a:lnTo>
                  <a:pt x="4536" y="2763"/>
                </a:lnTo>
                <a:lnTo>
                  <a:pt x="4523" y="2828"/>
                </a:lnTo>
                <a:lnTo>
                  <a:pt x="4508" y="2892"/>
                </a:lnTo>
                <a:lnTo>
                  <a:pt x="4493" y="2956"/>
                </a:lnTo>
                <a:lnTo>
                  <a:pt x="4475" y="3018"/>
                </a:lnTo>
                <a:lnTo>
                  <a:pt x="4455" y="3080"/>
                </a:lnTo>
                <a:lnTo>
                  <a:pt x="4433" y="3141"/>
                </a:lnTo>
                <a:lnTo>
                  <a:pt x="4410" y="3201"/>
                </a:lnTo>
                <a:lnTo>
                  <a:pt x="4385" y="3260"/>
                </a:lnTo>
                <a:lnTo>
                  <a:pt x="4358" y="3320"/>
                </a:lnTo>
                <a:lnTo>
                  <a:pt x="4330" y="3377"/>
                </a:lnTo>
                <a:lnTo>
                  <a:pt x="4300" y="3433"/>
                </a:lnTo>
                <a:close/>
                <a:moveTo>
                  <a:pt x="4081" y="1665"/>
                </a:moveTo>
                <a:lnTo>
                  <a:pt x="2504" y="2218"/>
                </a:lnTo>
                <a:lnTo>
                  <a:pt x="2491" y="2208"/>
                </a:lnTo>
                <a:lnTo>
                  <a:pt x="2477" y="2200"/>
                </a:lnTo>
                <a:lnTo>
                  <a:pt x="2463" y="2192"/>
                </a:lnTo>
                <a:lnTo>
                  <a:pt x="2447" y="2185"/>
                </a:lnTo>
                <a:lnTo>
                  <a:pt x="2431" y="2180"/>
                </a:lnTo>
                <a:lnTo>
                  <a:pt x="2414" y="2177"/>
                </a:lnTo>
                <a:lnTo>
                  <a:pt x="2397" y="2174"/>
                </a:lnTo>
                <a:lnTo>
                  <a:pt x="2380" y="2173"/>
                </a:lnTo>
                <a:lnTo>
                  <a:pt x="2367" y="2173"/>
                </a:lnTo>
                <a:lnTo>
                  <a:pt x="2355" y="2174"/>
                </a:lnTo>
                <a:lnTo>
                  <a:pt x="2343" y="2175"/>
                </a:lnTo>
                <a:lnTo>
                  <a:pt x="2331" y="2178"/>
                </a:lnTo>
                <a:lnTo>
                  <a:pt x="2308" y="2185"/>
                </a:lnTo>
                <a:lnTo>
                  <a:pt x="2286" y="2194"/>
                </a:lnTo>
                <a:lnTo>
                  <a:pt x="1338" y="1525"/>
                </a:lnTo>
                <a:lnTo>
                  <a:pt x="1227" y="1683"/>
                </a:lnTo>
                <a:lnTo>
                  <a:pt x="2156" y="2340"/>
                </a:lnTo>
                <a:lnTo>
                  <a:pt x="2103" y="2358"/>
                </a:lnTo>
                <a:lnTo>
                  <a:pt x="2167" y="2541"/>
                </a:lnTo>
                <a:lnTo>
                  <a:pt x="2231" y="2520"/>
                </a:lnTo>
                <a:lnTo>
                  <a:pt x="2246" y="2532"/>
                </a:lnTo>
                <a:lnTo>
                  <a:pt x="2262" y="2544"/>
                </a:lnTo>
                <a:lnTo>
                  <a:pt x="2277" y="2554"/>
                </a:lnTo>
                <a:lnTo>
                  <a:pt x="2295" y="2562"/>
                </a:lnTo>
                <a:lnTo>
                  <a:pt x="2314" y="2569"/>
                </a:lnTo>
                <a:lnTo>
                  <a:pt x="2332" y="2574"/>
                </a:lnTo>
                <a:lnTo>
                  <a:pt x="2352" y="2578"/>
                </a:lnTo>
                <a:lnTo>
                  <a:pt x="2373" y="2579"/>
                </a:lnTo>
                <a:lnTo>
                  <a:pt x="2392" y="2579"/>
                </a:lnTo>
                <a:lnTo>
                  <a:pt x="2412" y="2577"/>
                </a:lnTo>
                <a:lnTo>
                  <a:pt x="2430" y="2572"/>
                </a:lnTo>
                <a:lnTo>
                  <a:pt x="2448" y="2567"/>
                </a:lnTo>
                <a:lnTo>
                  <a:pt x="2465" y="2558"/>
                </a:lnTo>
                <a:lnTo>
                  <a:pt x="2482" y="2550"/>
                </a:lnTo>
                <a:lnTo>
                  <a:pt x="2497" y="2540"/>
                </a:lnTo>
                <a:lnTo>
                  <a:pt x="2511" y="2528"/>
                </a:lnTo>
                <a:lnTo>
                  <a:pt x="2525" y="2515"/>
                </a:lnTo>
                <a:lnTo>
                  <a:pt x="2537" y="2501"/>
                </a:lnTo>
                <a:lnTo>
                  <a:pt x="2548" y="2486"/>
                </a:lnTo>
                <a:lnTo>
                  <a:pt x="2556" y="2470"/>
                </a:lnTo>
                <a:lnTo>
                  <a:pt x="2565" y="2453"/>
                </a:lnTo>
                <a:lnTo>
                  <a:pt x="2571" y="2435"/>
                </a:lnTo>
                <a:lnTo>
                  <a:pt x="2575" y="2417"/>
                </a:lnTo>
                <a:lnTo>
                  <a:pt x="2578" y="2397"/>
                </a:lnTo>
                <a:lnTo>
                  <a:pt x="4145" y="1848"/>
                </a:lnTo>
                <a:lnTo>
                  <a:pt x="4081" y="1665"/>
                </a:lnTo>
                <a:close/>
              </a:path>
            </a:pathLst>
          </a:custGeom>
          <a:solidFill>
            <a:srgbClr val="002060"/>
          </a:solidFill>
          <a:ln w="9525">
            <a:noFill/>
            <a:round/>
            <a:headEnd/>
            <a:tailEnd/>
          </a:ln>
        </p:spPr>
        <p:txBody>
          <a:bodyPr/>
          <a:lstStyle/>
          <a:p>
            <a:endParaRPr lang="de-DE" sz="1350"/>
          </a:p>
        </p:txBody>
      </p:sp>
      <p:sp>
        <p:nvSpPr>
          <p:cNvPr id="13" name="Freeform 57">
            <a:extLst>
              <a:ext uri="{FF2B5EF4-FFF2-40B4-BE49-F238E27FC236}">
                <a16:creationId xmlns:a16="http://schemas.microsoft.com/office/drawing/2014/main" id="{FACE4340-2435-4441-B149-B1CC659402BC}"/>
              </a:ext>
            </a:extLst>
          </p:cNvPr>
          <p:cNvSpPr>
            <a:spLocks noChangeAspect="1" noEditPoints="1"/>
          </p:cNvSpPr>
          <p:nvPr/>
        </p:nvSpPr>
        <p:spPr bwMode="auto">
          <a:xfrm>
            <a:off x="183665" y="3505487"/>
            <a:ext cx="358932" cy="334347"/>
          </a:xfrm>
          <a:custGeom>
            <a:avLst/>
            <a:gdLst>
              <a:gd name="T0" fmla="*/ 2147483647 w 5112"/>
              <a:gd name="T1" fmla="*/ 2147483647 h 4763"/>
              <a:gd name="T2" fmla="*/ 2147483647 w 5112"/>
              <a:gd name="T3" fmla="*/ 2147483647 h 4763"/>
              <a:gd name="T4" fmla="*/ 2147483647 w 5112"/>
              <a:gd name="T5" fmla="*/ 2147483647 h 4763"/>
              <a:gd name="T6" fmla="*/ 2147483647 w 5112"/>
              <a:gd name="T7" fmla="*/ 2147483647 h 4763"/>
              <a:gd name="T8" fmla="*/ 2147483647 w 5112"/>
              <a:gd name="T9" fmla="*/ 2147483647 h 4763"/>
              <a:gd name="T10" fmla="*/ 2147483647 w 5112"/>
              <a:gd name="T11" fmla="*/ 2147483647 h 4763"/>
              <a:gd name="T12" fmla="*/ 2147483647 w 5112"/>
              <a:gd name="T13" fmla="*/ 2147483647 h 4763"/>
              <a:gd name="T14" fmla="*/ 2147483647 w 5112"/>
              <a:gd name="T15" fmla="*/ 2147483647 h 4763"/>
              <a:gd name="T16" fmla="*/ 2147483647 w 5112"/>
              <a:gd name="T17" fmla="*/ 2147483647 h 4763"/>
              <a:gd name="T18" fmla="*/ 2147483647 w 5112"/>
              <a:gd name="T19" fmla="*/ 2147483647 h 4763"/>
              <a:gd name="T20" fmla="*/ 2147483647 w 5112"/>
              <a:gd name="T21" fmla="*/ 2147483647 h 4763"/>
              <a:gd name="T22" fmla="*/ 2147483647 w 5112"/>
              <a:gd name="T23" fmla="*/ 2147483647 h 4763"/>
              <a:gd name="T24" fmla="*/ 2147483647 w 5112"/>
              <a:gd name="T25" fmla="*/ 2147483647 h 4763"/>
              <a:gd name="T26" fmla="*/ 2147483647 w 5112"/>
              <a:gd name="T27" fmla="*/ 2147483647 h 4763"/>
              <a:gd name="T28" fmla="*/ 2147483647 w 5112"/>
              <a:gd name="T29" fmla="*/ 2147483647 h 4763"/>
              <a:gd name="T30" fmla="*/ 2147483647 w 5112"/>
              <a:gd name="T31" fmla="*/ 2147483647 h 4763"/>
              <a:gd name="T32" fmla="*/ 2147483647 w 5112"/>
              <a:gd name="T33" fmla="*/ 2147483647 h 4763"/>
              <a:gd name="T34" fmla="*/ 2147483647 w 5112"/>
              <a:gd name="T35" fmla="*/ 2147483647 h 4763"/>
              <a:gd name="T36" fmla="*/ 0 w 5112"/>
              <a:gd name="T37" fmla="*/ 2147483647 h 4763"/>
              <a:gd name="T38" fmla="*/ 2147483647 w 5112"/>
              <a:gd name="T39" fmla="*/ 2147483647 h 4763"/>
              <a:gd name="T40" fmla="*/ 2147483647 w 5112"/>
              <a:gd name="T41" fmla="*/ 0 h 4763"/>
              <a:gd name="T42" fmla="*/ 2147483647 w 5112"/>
              <a:gd name="T43" fmla="*/ 2147483647 h 4763"/>
              <a:gd name="T44" fmla="*/ 2147483647 w 5112"/>
              <a:gd name="T45" fmla="*/ 2147483647 h 4763"/>
              <a:gd name="T46" fmla="*/ 2147483647 w 5112"/>
              <a:gd name="T47" fmla="*/ 2147483647 h 4763"/>
              <a:gd name="T48" fmla="*/ 2147483647 w 5112"/>
              <a:gd name="T49" fmla="*/ 2147483647 h 4763"/>
              <a:gd name="T50" fmla="*/ 2147483647 w 5112"/>
              <a:gd name="T51" fmla="*/ 2147483647 h 4763"/>
              <a:gd name="T52" fmla="*/ 2147483647 w 5112"/>
              <a:gd name="T53" fmla="*/ 2147483647 h 4763"/>
              <a:gd name="T54" fmla="*/ 2147483647 w 5112"/>
              <a:gd name="T55" fmla="*/ 2147483647 h 4763"/>
              <a:gd name="T56" fmla="*/ 2147483647 w 5112"/>
              <a:gd name="T57" fmla="*/ 2147483647 h 4763"/>
              <a:gd name="T58" fmla="*/ 2147483647 w 5112"/>
              <a:gd name="T59" fmla="*/ 2147483647 h 4763"/>
              <a:gd name="T60" fmla="*/ 2147483647 w 5112"/>
              <a:gd name="T61" fmla="*/ 2147483647 h 4763"/>
              <a:gd name="T62" fmla="*/ 2147483647 w 5112"/>
              <a:gd name="T63" fmla="*/ 2147483647 h 4763"/>
              <a:gd name="T64" fmla="*/ 2147483647 w 5112"/>
              <a:gd name="T65" fmla="*/ 2147483647 h 4763"/>
              <a:gd name="T66" fmla="*/ 2147483647 w 5112"/>
              <a:gd name="T67" fmla="*/ 2147483647 h 4763"/>
              <a:gd name="T68" fmla="*/ 2147483647 w 5112"/>
              <a:gd name="T69" fmla="*/ 2147483647 h 4763"/>
              <a:gd name="T70" fmla="*/ 2147483647 w 5112"/>
              <a:gd name="T71" fmla="*/ 2147483647 h 4763"/>
              <a:gd name="T72" fmla="*/ 2147483647 w 5112"/>
              <a:gd name="T73" fmla="*/ 2147483647 h 4763"/>
              <a:gd name="T74" fmla="*/ 2147483647 w 5112"/>
              <a:gd name="T75" fmla="*/ 2147483647 h 4763"/>
              <a:gd name="T76" fmla="*/ 2147483647 w 5112"/>
              <a:gd name="T77" fmla="*/ 2147483647 h 4763"/>
              <a:gd name="T78" fmla="*/ 2147483647 w 5112"/>
              <a:gd name="T79" fmla="*/ 2147483647 h 4763"/>
              <a:gd name="T80" fmla="*/ 2147483647 w 5112"/>
              <a:gd name="T81" fmla="*/ 2147483647 h 4763"/>
              <a:gd name="T82" fmla="*/ 2147483647 w 5112"/>
              <a:gd name="T83" fmla="*/ 2147483647 h 4763"/>
              <a:gd name="T84" fmla="*/ 2147483647 w 5112"/>
              <a:gd name="T85" fmla="*/ 2147483647 h 4763"/>
              <a:gd name="T86" fmla="*/ 2147483647 w 5112"/>
              <a:gd name="T87" fmla="*/ 2147483647 h 4763"/>
              <a:gd name="T88" fmla="*/ 2147483647 w 5112"/>
              <a:gd name="T89" fmla="*/ 2147483647 h 4763"/>
              <a:gd name="T90" fmla="*/ 2147483647 w 5112"/>
              <a:gd name="T91" fmla="*/ 2147483647 h 4763"/>
              <a:gd name="T92" fmla="*/ 2147483647 w 5112"/>
              <a:gd name="T93" fmla="*/ 2147483647 h 4763"/>
              <a:gd name="T94" fmla="*/ 2147483647 w 5112"/>
              <a:gd name="T95" fmla="*/ 2147483647 h 4763"/>
              <a:gd name="T96" fmla="*/ 2147483647 w 5112"/>
              <a:gd name="T97" fmla="*/ 2147483647 h 4763"/>
              <a:gd name="T98" fmla="*/ 2147483647 w 5112"/>
              <a:gd name="T99" fmla="*/ 2147483647 h 4763"/>
              <a:gd name="T100" fmla="*/ 2147483647 w 5112"/>
              <a:gd name="T101" fmla="*/ 2147483647 h 4763"/>
              <a:gd name="T102" fmla="*/ 2147483647 w 5112"/>
              <a:gd name="T103" fmla="*/ 2147483647 h 4763"/>
              <a:gd name="T104" fmla="*/ 2147483647 w 5112"/>
              <a:gd name="T105" fmla="*/ 2147483647 h 4763"/>
              <a:gd name="T106" fmla="*/ 2147483647 w 5112"/>
              <a:gd name="T107" fmla="*/ 2147483647 h 4763"/>
              <a:gd name="T108" fmla="*/ 2147483647 w 5112"/>
              <a:gd name="T109" fmla="*/ 2147483647 h 4763"/>
              <a:gd name="T110" fmla="*/ 2147483647 w 5112"/>
              <a:gd name="T111" fmla="*/ 2147483647 h 4763"/>
              <a:gd name="T112" fmla="*/ 2147483647 w 5112"/>
              <a:gd name="T113" fmla="*/ 2147483647 h 4763"/>
              <a:gd name="T114" fmla="*/ 2147483647 w 5112"/>
              <a:gd name="T115" fmla="*/ 2147483647 h 4763"/>
              <a:gd name="T116" fmla="*/ 2147483647 w 5112"/>
              <a:gd name="T117" fmla="*/ 2147483647 h 476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5112"/>
              <a:gd name="T178" fmla="*/ 0 h 4763"/>
              <a:gd name="T179" fmla="*/ 5112 w 5112"/>
              <a:gd name="T180" fmla="*/ 4763 h 4763"/>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5112" h="4763">
                <a:moveTo>
                  <a:pt x="803" y="1931"/>
                </a:moveTo>
                <a:lnTo>
                  <a:pt x="672" y="2043"/>
                </a:lnTo>
                <a:lnTo>
                  <a:pt x="626" y="4516"/>
                </a:lnTo>
                <a:lnTo>
                  <a:pt x="516" y="4516"/>
                </a:lnTo>
                <a:lnTo>
                  <a:pt x="568" y="1683"/>
                </a:lnTo>
                <a:lnTo>
                  <a:pt x="910" y="1683"/>
                </a:lnTo>
                <a:lnTo>
                  <a:pt x="968" y="4516"/>
                </a:lnTo>
                <a:lnTo>
                  <a:pt x="857" y="4516"/>
                </a:lnTo>
                <a:lnTo>
                  <a:pt x="803" y="1931"/>
                </a:lnTo>
                <a:close/>
                <a:moveTo>
                  <a:pt x="1337" y="1190"/>
                </a:moveTo>
                <a:lnTo>
                  <a:pt x="1337" y="1190"/>
                </a:lnTo>
                <a:lnTo>
                  <a:pt x="1356" y="1204"/>
                </a:lnTo>
                <a:lnTo>
                  <a:pt x="1376" y="1219"/>
                </a:lnTo>
                <a:lnTo>
                  <a:pt x="1392" y="1236"/>
                </a:lnTo>
                <a:lnTo>
                  <a:pt x="1408" y="1254"/>
                </a:lnTo>
                <a:lnTo>
                  <a:pt x="1420" y="1272"/>
                </a:lnTo>
                <a:lnTo>
                  <a:pt x="1426" y="1283"/>
                </a:lnTo>
                <a:lnTo>
                  <a:pt x="1430" y="1293"/>
                </a:lnTo>
                <a:lnTo>
                  <a:pt x="1434" y="1304"/>
                </a:lnTo>
                <a:lnTo>
                  <a:pt x="1437" y="1315"/>
                </a:lnTo>
                <a:lnTo>
                  <a:pt x="1438" y="1326"/>
                </a:lnTo>
                <a:lnTo>
                  <a:pt x="1438" y="1338"/>
                </a:lnTo>
                <a:lnTo>
                  <a:pt x="1438" y="1352"/>
                </a:lnTo>
                <a:lnTo>
                  <a:pt x="1434" y="1366"/>
                </a:lnTo>
                <a:lnTo>
                  <a:pt x="1430" y="1380"/>
                </a:lnTo>
                <a:lnTo>
                  <a:pt x="1424" y="1394"/>
                </a:lnTo>
                <a:lnTo>
                  <a:pt x="1416" y="1407"/>
                </a:lnTo>
                <a:lnTo>
                  <a:pt x="1408" y="1420"/>
                </a:lnTo>
                <a:lnTo>
                  <a:pt x="1397" y="1432"/>
                </a:lnTo>
                <a:lnTo>
                  <a:pt x="1386" y="1445"/>
                </a:lnTo>
                <a:lnTo>
                  <a:pt x="1373" y="1457"/>
                </a:lnTo>
                <a:lnTo>
                  <a:pt x="1359" y="1468"/>
                </a:lnTo>
                <a:lnTo>
                  <a:pt x="1329" y="1490"/>
                </a:lnTo>
                <a:lnTo>
                  <a:pt x="1297" y="1511"/>
                </a:lnTo>
                <a:lnTo>
                  <a:pt x="1262" y="1529"/>
                </a:lnTo>
                <a:lnTo>
                  <a:pt x="1271" y="1580"/>
                </a:lnTo>
                <a:lnTo>
                  <a:pt x="1278" y="1631"/>
                </a:lnTo>
                <a:lnTo>
                  <a:pt x="1283" y="1685"/>
                </a:lnTo>
                <a:lnTo>
                  <a:pt x="1287" y="1739"/>
                </a:lnTo>
                <a:lnTo>
                  <a:pt x="1290" y="1793"/>
                </a:lnTo>
                <a:lnTo>
                  <a:pt x="1293" y="1847"/>
                </a:lnTo>
                <a:lnTo>
                  <a:pt x="1296" y="1954"/>
                </a:lnTo>
                <a:lnTo>
                  <a:pt x="1296" y="2053"/>
                </a:lnTo>
                <a:lnTo>
                  <a:pt x="1296" y="2143"/>
                </a:lnTo>
                <a:lnTo>
                  <a:pt x="1293" y="2280"/>
                </a:lnTo>
                <a:lnTo>
                  <a:pt x="1293" y="2496"/>
                </a:lnTo>
                <a:lnTo>
                  <a:pt x="1290" y="2677"/>
                </a:lnTo>
                <a:lnTo>
                  <a:pt x="1289" y="2850"/>
                </a:lnTo>
                <a:lnTo>
                  <a:pt x="1178" y="2858"/>
                </a:lnTo>
                <a:lnTo>
                  <a:pt x="944" y="1584"/>
                </a:lnTo>
                <a:lnTo>
                  <a:pt x="293" y="1584"/>
                </a:lnTo>
                <a:lnTo>
                  <a:pt x="293" y="1543"/>
                </a:lnTo>
                <a:lnTo>
                  <a:pt x="293" y="1501"/>
                </a:lnTo>
                <a:lnTo>
                  <a:pt x="296" y="1463"/>
                </a:lnTo>
                <a:lnTo>
                  <a:pt x="300" y="1425"/>
                </a:lnTo>
                <a:lnTo>
                  <a:pt x="306" y="1389"/>
                </a:lnTo>
                <a:lnTo>
                  <a:pt x="315" y="1355"/>
                </a:lnTo>
                <a:lnTo>
                  <a:pt x="325" y="1323"/>
                </a:lnTo>
                <a:lnTo>
                  <a:pt x="339" y="1293"/>
                </a:lnTo>
                <a:lnTo>
                  <a:pt x="346" y="1278"/>
                </a:lnTo>
                <a:lnTo>
                  <a:pt x="354" y="1264"/>
                </a:lnTo>
                <a:lnTo>
                  <a:pt x="364" y="1251"/>
                </a:lnTo>
                <a:lnTo>
                  <a:pt x="373" y="1239"/>
                </a:lnTo>
                <a:lnTo>
                  <a:pt x="383" y="1226"/>
                </a:lnTo>
                <a:lnTo>
                  <a:pt x="394" y="1215"/>
                </a:lnTo>
                <a:lnTo>
                  <a:pt x="407" y="1204"/>
                </a:lnTo>
                <a:lnTo>
                  <a:pt x="419" y="1195"/>
                </a:lnTo>
                <a:lnTo>
                  <a:pt x="433" y="1185"/>
                </a:lnTo>
                <a:lnTo>
                  <a:pt x="448" y="1177"/>
                </a:lnTo>
                <a:lnTo>
                  <a:pt x="463" y="1168"/>
                </a:lnTo>
                <a:lnTo>
                  <a:pt x="478" y="1161"/>
                </a:lnTo>
                <a:lnTo>
                  <a:pt x="496" y="1154"/>
                </a:lnTo>
                <a:lnTo>
                  <a:pt x="514" y="1149"/>
                </a:lnTo>
                <a:lnTo>
                  <a:pt x="534" y="1143"/>
                </a:lnTo>
                <a:lnTo>
                  <a:pt x="553" y="1139"/>
                </a:lnTo>
                <a:lnTo>
                  <a:pt x="585" y="1190"/>
                </a:lnTo>
                <a:lnTo>
                  <a:pt x="601" y="1217"/>
                </a:lnTo>
                <a:lnTo>
                  <a:pt x="618" y="1242"/>
                </a:lnTo>
                <a:lnTo>
                  <a:pt x="592" y="1246"/>
                </a:lnTo>
                <a:lnTo>
                  <a:pt x="568" y="1250"/>
                </a:lnTo>
                <a:lnTo>
                  <a:pt x="545" y="1255"/>
                </a:lnTo>
                <a:lnTo>
                  <a:pt x="524" y="1264"/>
                </a:lnTo>
                <a:lnTo>
                  <a:pt x="505" y="1272"/>
                </a:lnTo>
                <a:lnTo>
                  <a:pt x="488" y="1283"/>
                </a:lnTo>
                <a:lnTo>
                  <a:pt x="473" y="1295"/>
                </a:lnTo>
                <a:lnTo>
                  <a:pt x="459" y="1309"/>
                </a:lnTo>
                <a:lnTo>
                  <a:pt x="447" y="1325"/>
                </a:lnTo>
                <a:lnTo>
                  <a:pt x="436" y="1341"/>
                </a:lnTo>
                <a:lnTo>
                  <a:pt x="426" y="1359"/>
                </a:lnTo>
                <a:lnTo>
                  <a:pt x="419" y="1378"/>
                </a:lnTo>
                <a:lnTo>
                  <a:pt x="412" y="1401"/>
                </a:lnTo>
                <a:lnTo>
                  <a:pt x="408" y="1424"/>
                </a:lnTo>
                <a:lnTo>
                  <a:pt x="405" y="1448"/>
                </a:lnTo>
                <a:lnTo>
                  <a:pt x="402" y="1474"/>
                </a:lnTo>
                <a:lnTo>
                  <a:pt x="913" y="1474"/>
                </a:lnTo>
                <a:lnTo>
                  <a:pt x="906" y="1454"/>
                </a:lnTo>
                <a:lnTo>
                  <a:pt x="900" y="1435"/>
                </a:lnTo>
                <a:lnTo>
                  <a:pt x="895" y="1414"/>
                </a:lnTo>
                <a:lnTo>
                  <a:pt x="892" y="1395"/>
                </a:lnTo>
                <a:lnTo>
                  <a:pt x="873" y="1385"/>
                </a:lnTo>
                <a:lnTo>
                  <a:pt x="852" y="1374"/>
                </a:lnTo>
                <a:lnTo>
                  <a:pt x="832" y="1362"/>
                </a:lnTo>
                <a:lnTo>
                  <a:pt x="812" y="1348"/>
                </a:lnTo>
                <a:lnTo>
                  <a:pt x="792" y="1333"/>
                </a:lnTo>
                <a:lnTo>
                  <a:pt x="772" y="1318"/>
                </a:lnTo>
                <a:lnTo>
                  <a:pt x="752" y="1301"/>
                </a:lnTo>
                <a:lnTo>
                  <a:pt x="733" y="1283"/>
                </a:lnTo>
                <a:lnTo>
                  <a:pt x="713" y="1264"/>
                </a:lnTo>
                <a:lnTo>
                  <a:pt x="696" y="1244"/>
                </a:lnTo>
                <a:lnTo>
                  <a:pt x="678" y="1224"/>
                </a:lnTo>
                <a:lnTo>
                  <a:pt x="660" y="1203"/>
                </a:lnTo>
                <a:lnTo>
                  <a:pt x="642" y="1181"/>
                </a:lnTo>
                <a:lnTo>
                  <a:pt x="625" y="1157"/>
                </a:lnTo>
                <a:lnTo>
                  <a:pt x="608" y="1134"/>
                </a:lnTo>
                <a:lnTo>
                  <a:pt x="593" y="1109"/>
                </a:lnTo>
                <a:lnTo>
                  <a:pt x="95" y="296"/>
                </a:lnTo>
                <a:lnTo>
                  <a:pt x="64" y="243"/>
                </a:lnTo>
                <a:lnTo>
                  <a:pt x="44" y="209"/>
                </a:lnTo>
                <a:lnTo>
                  <a:pt x="26" y="171"/>
                </a:lnTo>
                <a:lnTo>
                  <a:pt x="18" y="152"/>
                </a:lnTo>
                <a:lnTo>
                  <a:pt x="11" y="133"/>
                </a:lnTo>
                <a:lnTo>
                  <a:pt x="6" y="113"/>
                </a:lnTo>
                <a:lnTo>
                  <a:pt x="3" y="95"/>
                </a:lnTo>
                <a:lnTo>
                  <a:pt x="0" y="77"/>
                </a:lnTo>
                <a:lnTo>
                  <a:pt x="1" y="61"/>
                </a:lnTo>
                <a:lnTo>
                  <a:pt x="4" y="47"/>
                </a:lnTo>
                <a:lnTo>
                  <a:pt x="7" y="39"/>
                </a:lnTo>
                <a:lnTo>
                  <a:pt x="10" y="33"/>
                </a:lnTo>
                <a:lnTo>
                  <a:pt x="17" y="24"/>
                </a:lnTo>
                <a:lnTo>
                  <a:pt x="22" y="17"/>
                </a:lnTo>
                <a:lnTo>
                  <a:pt x="29" y="11"/>
                </a:lnTo>
                <a:lnTo>
                  <a:pt x="36" y="7"/>
                </a:lnTo>
                <a:lnTo>
                  <a:pt x="44" y="3"/>
                </a:lnTo>
                <a:lnTo>
                  <a:pt x="51" y="0"/>
                </a:lnTo>
                <a:lnTo>
                  <a:pt x="59" y="0"/>
                </a:lnTo>
                <a:lnTo>
                  <a:pt x="68" y="0"/>
                </a:lnTo>
                <a:lnTo>
                  <a:pt x="76" y="0"/>
                </a:lnTo>
                <a:lnTo>
                  <a:pt x="84" y="3"/>
                </a:lnTo>
                <a:lnTo>
                  <a:pt x="101" y="8"/>
                </a:lnTo>
                <a:lnTo>
                  <a:pt x="119" y="17"/>
                </a:lnTo>
                <a:lnTo>
                  <a:pt x="136" y="28"/>
                </a:lnTo>
                <a:lnTo>
                  <a:pt x="152" y="40"/>
                </a:lnTo>
                <a:lnTo>
                  <a:pt x="169" y="54"/>
                </a:lnTo>
                <a:lnTo>
                  <a:pt x="198" y="82"/>
                </a:lnTo>
                <a:lnTo>
                  <a:pt x="223" y="106"/>
                </a:lnTo>
                <a:lnTo>
                  <a:pt x="239" y="126"/>
                </a:lnTo>
                <a:lnTo>
                  <a:pt x="975" y="944"/>
                </a:lnTo>
                <a:lnTo>
                  <a:pt x="996" y="966"/>
                </a:lnTo>
                <a:lnTo>
                  <a:pt x="1022" y="1000"/>
                </a:lnTo>
                <a:lnTo>
                  <a:pt x="1052" y="1041"/>
                </a:lnTo>
                <a:lnTo>
                  <a:pt x="1083" y="1089"/>
                </a:lnTo>
                <a:lnTo>
                  <a:pt x="1110" y="1095"/>
                </a:lnTo>
                <a:lnTo>
                  <a:pt x="1144" y="1103"/>
                </a:lnTo>
                <a:lnTo>
                  <a:pt x="1182" y="1078"/>
                </a:lnTo>
                <a:lnTo>
                  <a:pt x="1228" y="1049"/>
                </a:lnTo>
                <a:lnTo>
                  <a:pt x="1334" y="987"/>
                </a:lnTo>
                <a:lnTo>
                  <a:pt x="1450" y="919"/>
                </a:lnTo>
                <a:lnTo>
                  <a:pt x="1569" y="853"/>
                </a:lnTo>
                <a:lnTo>
                  <a:pt x="1770" y="744"/>
                </a:lnTo>
                <a:lnTo>
                  <a:pt x="1854" y="698"/>
                </a:lnTo>
                <a:lnTo>
                  <a:pt x="1850" y="760"/>
                </a:lnTo>
                <a:lnTo>
                  <a:pt x="1337" y="1190"/>
                </a:lnTo>
                <a:close/>
                <a:moveTo>
                  <a:pt x="1218" y="1250"/>
                </a:moveTo>
                <a:lnTo>
                  <a:pt x="1218" y="1250"/>
                </a:lnTo>
                <a:lnTo>
                  <a:pt x="1191" y="1237"/>
                </a:lnTo>
                <a:lnTo>
                  <a:pt x="1164" y="1226"/>
                </a:lnTo>
                <a:lnTo>
                  <a:pt x="1139" y="1218"/>
                </a:lnTo>
                <a:lnTo>
                  <a:pt x="1117" y="1211"/>
                </a:lnTo>
                <a:lnTo>
                  <a:pt x="1080" y="1201"/>
                </a:lnTo>
                <a:lnTo>
                  <a:pt x="1067" y="1199"/>
                </a:lnTo>
                <a:lnTo>
                  <a:pt x="1059" y="1197"/>
                </a:lnTo>
                <a:lnTo>
                  <a:pt x="1051" y="1199"/>
                </a:lnTo>
                <a:lnTo>
                  <a:pt x="1043" y="1203"/>
                </a:lnTo>
                <a:lnTo>
                  <a:pt x="1036" y="1208"/>
                </a:lnTo>
                <a:lnTo>
                  <a:pt x="1029" y="1215"/>
                </a:lnTo>
                <a:lnTo>
                  <a:pt x="1023" y="1224"/>
                </a:lnTo>
                <a:lnTo>
                  <a:pt x="1019" y="1235"/>
                </a:lnTo>
                <a:lnTo>
                  <a:pt x="1011" y="1257"/>
                </a:lnTo>
                <a:lnTo>
                  <a:pt x="1005" y="1280"/>
                </a:lnTo>
                <a:lnTo>
                  <a:pt x="1001" y="1304"/>
                </a:lnTo>
                <a:lnTo>
                  <a:pt x="998" y="1323"/>
                </a:lnTo>
                <a:lnTo>
                  <a:pt x="998" y="1338"/>
                </a:lnTo>
                <a:lnTo>
                  <a:pt x="998" y="1356"/>
                </a:lnTo>
                <a:lnTo>
                  <a:pt x="1000" y="1373"/>
                </a:lnTo>
                <a:lnTo>
                  <a:pt x="1002" y="1389"/>
                </a:lnTo>
                <a:lnTo>
                  <a:pt x="1005" y="1403"/>
                </a:lnTo>
                <a:lnTo>
                  <a:pt x="1008" y="1416"/>
                </a:lnTo>
                <a:lnTo>
                  <a:pt x="1012" y="1427"/>
                </a:lnTo>
                <a:lnTo>
                  <a:pt x="1016" y="1438"/>
                </a:lnTo>
                <a:lnTo>
                  <a:pt x="1020" y="1446"/>
                </a:lnTo>
                <a:lnTo>
                  <a:pt x="1030" y="1461"/>
                </a:lnTo>
                <a:lnTo>
                  <a:pt x="1041" y="1471"/>
                </a:lnTo>
                <a:lnTo>
                  <a:pt x="1051" y="1477"/>
                </a:lnTo>
                <a:lnTo>
                  <a:pt x="1055" y="1478"/>
                </a:lnTo>
                <a:lnTo>
                  <a:pt x="1059" y="1478"/>
                </a:lnTo>
                <a:lnTo>
                  <a:pt x="1069" y="1477"/>
                </a:lnTo>
                <a:lnTo>
                  <a:pt x="1081" y="1474"/>
                </a:lnTo>
                <a:lnTo>
                  <a:pt x="1116" y="1464"/>
                </a:lnTo>
                <a:lnTo>
                  <a:pt x="1160" y="1449"/>
                </a:lnTo>
                <a:lnTo>
                  <a:pt x="1207" y="1430"/>
                </a:lnTo>
                <a:lnTo>
                  <a:pt x="1231" y="1419"/>
                </a:lnTo>
                <a:lnTo>
                  <a:pt x="1253" y="1407"/>
                </a:lnTo>
                <a:lnTo>
                  <a:pt x="1272" y="1396"/>
                </a:lnTo>
                <a:lnTo>
                  <a:pt x="1291" y="1384"/>
                </a:lnTo>
                <a:lnTo>
                  <a:pt x="1307" y="1373"/>
                </a:lnTo>
                <a:lnTo>
                  <a:pt x="1318" y="1360"/>
                </a:lnTo>
                <a:lnTo>
                  <a:pt x="1322" y="1355"/>
                </a:lnTo>
                <a:lnTo>
                  <a:pt x="1325" y="1349"/>
                </a:lnTo>
                <a:lnTo>
                  <a:pt x="1327" y="1344"/>
                </a:lnTo>
                <a:lnTo>
                  <a:pt x="1327" y="1338"/>
                </a:lnTo>
                <a:lnTo>
                  <a:pt x="1326" y="1331"/>
                </a:lnTo>
                <a:lnTo>
                  <a:pt x="1323" y="1326"/>
                </a:lnTo>
                <a:lnTo>
                  <a:pt x="1319" y="1319"/>
                </a:lnTo>
                <a:lnTo>
                  <a:pt x="1314" y="1312"/>
                </a:lnTo>
                <a:lnTo>
                  <a:pt x="1298" y="1298"/>
                </a:lnTo>
                <a:lnTo>
                  <a:pt x="1280" y="1286"/>
                </a:lnTo>
                <a:lnTo>
                  <a:pt x="1262" y="1273"/>
                </a:lnTo>
                <a:lnTo>
                  <a:pt x="1244" y="1264"/>
                </a:lnTo>
                <a:lnTo>
                  <a:pt x="1218" y="1250"/>
                </a:lnTo>
                <a:close/>
                <a:moveTo>
                  <a:pt x="895" y="1020"/>
                </a:moveTo>
                <a:lnTo>
                  <a:pt x="184" y="230"/>
                </a:lnTo>
                <a:lnTo>
                  <a:pt x="169" y="210"/>
                </a:lnTo>
                <a:lnTo>
                  <a:pt x="156" y="196"/>
                </a:lnTo>
                <a:lnTo>
                  <a:pt x="151" y="192"/>
                </a:lnTo>
                <a:lnTo>
                  <a:pt x="156" y="199"/>
                </a:lnTo>
                <a:lnTo>
                  <a:pt x="184" y="230"/>
                </a:lnTo>
                <a:lnTo>
                  <a:pt x="189" y="238"/>
                </a:lnTo>
                <a:lnTo>
                  <a:pt x="687" y="1051"/>
                </a:lnTo>
                <a:lnTo>
                  <a:pt x="713" y="1092"/>
                </a:lnTo>
                <a:lnTo>
                  <a:pt x="741" y="1130"/>
                </a:lnTo>
                <a:lnTo>
                  <a:pt x="767" y="1161"/>
                </a:lnTo>
                <a:lnTo>
                  <a:pt x="794" y="1190"/>
                </a:lnTo>
                <a:lnTo>
                  <a:pt x="820" y="1215"/>
                </a:lnTo>
                <a:lnTo>
                  <a:pt x="845" y="1237"/>
                </a:lnTo>
                <a:lnTo>
                  <a:pt x="870" y="1255"/>
                </a:lnTo>
                <a:lnTo>
                  <a:pt x="893" y="1271"/>
                </a:lnTo>
                <a:lnTo>
                  <a:pt x="897" y="1250"/>
                </a:lnTo>
                <a:lnTo>
                  <a:pt x="903" y="1228"/>
                </a:lnTo>
                <a:lnTo>
                  <a:pt x="910" y="1207"/>
                </a:lnTo>
                <a:lnTo>
                  <a:pt x="920" y="1186"/>
                </a:lnTo>
                <a:lnTo>
                  <a:pt x="929" y="1168"/>
                </a:lnTo>
                <a:lnTo>
                  <a:pt x="940" y="1150"/>
                </a:lnTo>
                <a:lnTo>
                  <a:pt x="954" y="1134"/>
                </a:lnTo>
                <a:lnTo>
                  <a:pt x="969" y="1120"/>
                </a:lnTo>
                <a:lnTo>
                  <a:pt x="947" y="1087"/>
                </a:lnTo>
                <a:lnTo>
                  <a:pt x="926" y="1059"/>
                </a:lnTo>
                <a:lnTo>
                  <a:pt x="908" y="1036"/>
                </a:lnTo>
                <a:lnTo>
                  <a:pt x="895" y="1020"/>
                </a:lnTo>
                <a:close/>
                <a:moveTo>
                  <a:pt x="1157" y="1571"/>
                </a:moveTo>
                <a:lnTo>
                  <a:pt x="1157" y="1571"/>
                </a:lnTo>
                <a:lnTo>
                  <a:pt x="1130" y="1579"/>
                </a:lnTo>
                <a:lnTo>
                  <a:pt x="1103" y="1584"/>
                </a:lnTo>
                <a:lnTo>
                  <a:pt x="1080" y="1587"/>
                </a:lnTo>
                <a:lnTo>
                  <a:pt x="1059" y="1589"/>
                </a:lnTo>
                <a:lnTo>
                  <a:pt x="1058" y="1589"/>
                </a:lnTo>
                <a:lnTo>
                  <a:pt x="1182" y="2267"/>
                </a:lnTo>
                <a:lnTo>
                  <a:pt x="1184" y="2155"/>
                </a:lnTo>
                <a:lnTo>
                  <a:pt x="1184" y="2072"/>
                </a:lnTo>
                <a:lnTo>
                  <a:pt x="1184" y="1978"/>
                </a:lnTo>
                <a:lnTo>
                  <a:pt x="1181" y="1878"/>
                </a:lnTo>
                <a:lnTo>
                  <a:pt x="1177" y="1772"/>
                </a:lnTo>
                <a:lnTo>
                  <a:pt x="1174" y="1721"/>
                </a:lnTo>
                <a:lnTo>
                  <a:pt x="1168" y="1669"/>
                </a:lnTo>
                <a:lnTo>
                  <a:pt x="1164" y="1619"/>
                </a:lnTo>
                <a:lnTo>
                  <a:pt x="1157" y="1571"/>
                </a:lnTo>
                <a:close/>
                <a:moveTo>
                  <a:pt x="3258" y="711"/>
                </a:moveTo>
                <a:lnTo>
                  <a:pt x="2624" y="1030"/>
                </a:lnTo>
                <a:lnTo>
                  <a:pt x="3890" y="1030"/>
                </a:lnTo>
                <a:lnTo>
                  <a:pt x="3258" y="711"/>
                </a:lnTo>
                <a:close/>
                <a:moveTo>
                  <a:pt x="2786" y="1141"/>
                </a:moveTo>
                <a:lnTo>
                  <a:pt x="2741" y="1141"/>
                </a:lnTo>
                <a:lnTo>
                  <a:pt x="2588" y="1141"/>
                </a:lnTo>
                <a:lnTo>
                  <a:pt x="2588" y="1442"/>
                </a:lnTo>
                <a:lnTo>
                  <a:pt x="2367" y="1442"/>
                </a:lnTo>
                <a:lnTo>
                  <a:pt x="2367" y="1141"/>
                </a:lnTo>
                <a:lnTo>
                  <a:pt x="2367" y="1106"/>
                </a:lnTo>
                <a:lnTo>
                  <a:pt x="2367" y="1036"/>
                </a:lnTo>
                <a:lnTo>
                  <a:pt x="3258" y="586"/>
                </a:lnTo>
                <a:lnTo>
                  <a:pt x="4150" y="1036"/>
                </a:lnTo>
                <a:lnTo>
                  <a:pt x="4150" y="1106"/>
                </a:lnTo>
                <a:lnTo>
                  <a:pt x="4150" y="1141"/>
                </a:lnTo>
                <a:lnTo>
                  <a:pt x="4150" y="1442"/>
                </a:lnTo>
                <a:lnTo>
                  <a:pt x="3928" y="1442"/>
                </a:lnTo>
                <a:lnTo>
                  <a:pt x="3928" y="1141"/>
                </a:lnTo>
                <a:lnTo>
                  <a:pt x="3892" y="1141"/>
                </a:lnTo>
                <a:lnTo>
                  <a:pt x="3779" y="1141"/>
                </a:lnTo>
                <a:lnTo>
                  <a:pt x="3545" y="1141"/>
                </a:lnTo>
                <a:lnTo>
                  <a:pt x="3009" y="1141"/>
                </a:lnTo>
                <a:lnTo>
                  <a:pt x="2786" y="1141"/>
                </a:lnTo>
                <a:close/>
                <a:moveTo>
                  <a:pt x="3337" y="1623"/>
                </a:moveTo>
                <a:lnTo>
                  <a:pt x="3641" y="2050"/>
                </a:lnTo>
                <a:lnTo>
                  <a:pt x="3572" y="1294"/>
                </a:lnTo>
                <a:lnTo>
                  <a:pt x="3337" y="1623"/>
                </a:lnTo>
                <a:close/>
                <a:moveTo>
                  <a:pt x="3201" y="1623"/>
                </a:moveTo>
                <a:lnTo>
                  <a:pt x="2991" y="1329"/>
                </a:lnTo>
                <a:lnTo>
                  <a:pt x="2929" y="2006"/>
                </a:lnTo>
                <a:lnTo>
                  <a:pt x="3201" y="1623"/>
                </a:lnTo>
                <a:close/>
                <a:moveTo>
                  <a:pt x="3602" y="2187"/>
                </a:moveTo>
                <a:lnTo>
                  <a:pt x="3269" y="1719"/>
                </a:lnTo>
                <a:lnTo>
                  <a:pt x="2936" y="2187"/>
                </a:lnTo>
                <a:lnTo>
                  <a:pt x="3602" y="2187"/>
                </a:lnTo>
                <a:close/>
                <a:moveTo>
                  <a:pt x="3342" y="2775"/>
                </a:moveTo>
                <a:lnTo>
                  <a:pt x="3750" y="3246"/>
                </a:lnTo>
                <a:lnTo>
                  <a:pt x="3673" y="2395"/>
                </a:lnTo>
                <a:lnTo>
                  <a:pt x="3342" y="2775"/>
                </a:lnTo>
                <a:close/>
                <a:moveTo>
                  <a:pt x="2929" y="2298"/>
                </a:moveTo>
                <a:lnTo>
                  <a:pt x="3269" y="2691"/>
                </a:lnTo>
                <a:lnTo>
                  <a:pt x="3609" y="2298"/>
                </a:lnTo>
                <a:lnTo>
                  <a:pt x="2929" y="2298"/>
                </a:lnTo>
                <a:close/>
                <a:moveTo>
                  <a:pt x="3196" y="2775"/>
                </a:moveTo>
                <a:lnTo>
                  <a:pt x="2891" y="2424"/>
                </a:lnTo>
                <a:lnTo>
                  <a:pt x="2819" y="3210"/>
                </a:lnTo>
                <a:lnTo>
                  <a:pt x="3196" y="2775"/>
                </a:lnTo>
                <a:close/>
                <a:moveTo>
                  <a:pt x="3670" y="3322"/>
                </a:moveTo>
                <a:lnTo>
                  <a:pt x="3269" y="2859"/>
                </a:lnTo>
                <a:lnTo>
                  <a:pt x="2868" y="3322"/>
                </a:lnTo>
                <a:lnTo>
                  <a:pt x="3670" y="3322"/>
                </a:lnTo>
                <a:close/>
                <a:moveTo>
                  <a:pt x="3877" y="2202"/>
                </a:moveTo>
                <a:lnTo>
                  <a:pt x="4381" y="2202"/>
                </a:lnTo>
                <a:lnTo>
                  <a:pt x="3848" y="1883"/>
                </a:lnTo>
                <a:lnTo>
                  <a:pt x="3877" y="2202"/>
                </a:lnTo>
                <a:close/>
                <a:moveTo>
                  <a:pt x="2717" y="1893"/>
                </a:moveTo>
                <a:lnTo>
                  <a:pt x="2200" y="2202"/>
                </a:lnTo>
                <a:lnTo>
                  <a:pt x="2689" y="2202"/>
                </a:lnTo>
                <a:lnTo>
                  <a:pt x="2717" y="1893"/>
                </a:lnTo>
                <a:close/>
                <a:moveTo>
                  <a:pt x="2636" y="2786"/>
                </a:moveTo>
                <a:lnTo>
                  <a:pt x="1673" y="3315"/>
                </a:lnTo>
                <a:lnTo>
                  <a:pt x="2587" y="3315"/>
                </a:lnTo>
                <a:lnTo>
                  <a:pt x="2636" y="2786"/>
                </a:lnTo>
                <a:close/>
                <a:moveTo>
                  <a:pt x="3978" y="3315"/>
                </a:moveTo>
                <a:lnTo>
                  <a:pt x="4864" y="3315"/>
                </a:lnTo>
                <a:lnTo>
                  <a:pt x="3933" y="2802"/>
                </a:lnTo>
                <a:lnTo>
                  <a:pt x="3978" y="3315"/>
                </a:lnTo>
                <a:close/>
                <a:moveTo>
                  <a:pt x="3346" y="3928"/>
                </a:moveTo>
                <a:lnTo>
                  <a:pt x="3862" y="4470"/>
                </a:lnTo>
                <a:lnTo>
                  <a:pt x="3771" y="3473"/>
                </a:lnTo>
                <a:lnTo>
                  <a:pt x="3346" y="3928"/>
                </a:lnTo>
                <a:close/>
                <a:moveTo>
                  <a:pt x="2876" y="3433"/>
                </a:moveTo>
                <a:lnTo>
                  <a:pt x="3270" y="3848"/>
                </a:lnTo>
                <a:lnTo>
                  <a:pt x="3657" y="3433"/>
                </a:lnTo>
                <a:lnTo>
                  <a:pt x="2876" y="3433"/>
                </a:lnTo>
                <a:close/>
                <a:moveTo>
                  <a:pt x="3196" y="3928"/>
                </a:moveTo>
                <a:lnTo>
                  <a:pt x="2792" y="3505"/>
                </a:lnTo>
                <a:lnTo>
                  <a:pt x="2705" y="4453"/>
                </a:lnTo>
                <a:lnTo>
                  <a:pt x="3196" y="3928"/>
                </a:lnTo>
                <a:close/>
                <a:moveTo>
                  <a:pt x="2474" y="4549"/>
                </a:moveTo>
                <a:lnTo>
                  <a:pt x="2577" y="3426"/>
                </a:lnTo>
                <a:lnTo>
                  <a:pt x="1651" y="3426"/>
                </a:lnTo>
                <a:lnTo>
                  <a:pt x="1651" y="3689"/>
                </a:lnTo>
                <a:lnTo>
                  <a:pt x="1430" y="3689"/>
                </a:lnTo>
                <a:lnTo>
                  <a:pt x="1430" y="3426"/>
                </a:lnTo>
                <a:lnTo>
                  <a:pt x="1430" y="3328"/>
                </a:lnTo>
                <a:lnTo>
                  <a:pt x="1430" y="3322"/>
                </a:lnTo>
                <a:lnTo>
                  <a:pt x="2648" y="2653"/>
                </a:lnTo>
                <a:lnTo>
                  <a:pt x="2678" y="2313"/>
                </a:lnTo>
                <a:lnTo>
                  <a:pt x="2164" y="2313"/>
                </a:lnTo>
                <a:lnTo>
                  <a:pt x="2164" y="2595"/>
                </a:lnTo>
                <a:lnTo>
                  <a:pt x="1943" y="2595"/>
                </a:lnTo>
                <a:lnTo>
                  <a:pt x="1943" y="2313"/>
                </a:lnTo>
                <a:lnTo>
                  <a:pt x="1943" y="2233"/>
                </a:lnTo>
                <a:lnTo>
                  <a:pt x="1943" y="2227"/>
                </a:lnTo>
                <a:lnTo>
                  <a:pt x="1951" y="2227"/>
                </a:lnTo>
                <a:lnTo>
                  <a:pt x="2730" y="1757"/>
                </a:lnTo>
                <a:lnTo>
                  <a:pt x="2777" y="1251"/>
                </a:lnTo>
                <a:lnTo>
                  <a:pt x="3072" y="1251"/>
                </a:lnTo>
                <a:lnTo>
                  <a:pt x="3269" y="1528"/>
                </a:lnTo>
                <a:lnTo>
                  <a:pt x="3467" y="1251"/>
                </a:lnTo>
                <a:lnTo>
                  <a:pt x="3790" y="1251"/>
                </a:lnTo>
                <a:lnTo>
                  <a:pt x="3834" y="1746"/>
                </a:lnTo>
                <a:lnTo>
                  <a:pt x="4675" y="2249"/>
                </a:lnTo>
                <a:lnTo>
                  <a:pt x="4675" y="2313"/>
                </a:lnTo>
                <a:lnTo>
                  <a:pt x="4675" y="2617"/>
                </a:lnTo>
                <a:lnTo>
                  <a:pt x="4454" y="2617"/>
                </a:lnTo>
                <a:lnTo>
                  <a:pt x="4454" y="2313"/>
                </a:lnTo>
                <a:lnTo>
                  <a:pt x="3887" y="2313"/>
                </a:lnTo>
                <a:lnTo>
                  <a:pt x="3920" y="2670"/>
                </a:lnTo>
                <a:lnTo>
                  <a:pt x="5112" y="3322"/>
                </a:lnTo>
                <a:lnTo>
                  <a:pt x="5112" y="3328"/>
                </a:lnTo>
                <a:lnTo>
                  <a:pt x="5112" y="3426"/>
                </a:lnTo>
                <a:lnTo>
                  <a:pt x="5112" y="3689"/>
                </a:lnTo>
                <a:lnTo>
                  <a:pt x="4891" y="3689"/>
                </a:lnTo>
                <a:lnTo>
                  <a:pt x="4891" y="3426"/>
                </a:lnTo>
                <a:lnTo>
                  <a:pt x="3989" y="3426"/>
                </a:lnTo>
                <a:lnTo>
                  <a:pt x="4092" y="4549"/>
                </a:lnTo>
                <a:lnTo>
                  <a:pt x="3785" y="4549"/>
                </a:lnTo>
                <a:lnTo>
                  <a:pt x="3272" y="4008"/>
                </a:lnTo>
                <a:lnTo>
                  <a:pt x="2767" y="4549"/>
                </a:lnTo>
                <a:lnTo>
                  <a:pt x="2474" y="4549"/>
                </a:lnTo>
                <a:close/>
                <a:moveTo>
                  <a:pt x="5062" y="4659"/>
                </a:moveTo>
                <a:lnTo>
                  <a:pt x="5062" y="4763"/>
                </a:lnTo>
                <a:lnTo>
                  <a:pt x="318" y="4763"/>
                </a:lnTo>
                <a:lnTo>
                  <a:pt x="318" y="4659"/>
                </a:lnTo>
                <a:lnTo>
                  <a:pt x="5062" y="4659"/>
                </a:lnTo>
                <a:close/>
              </a:path>
            </a:pathLst>
          </a:custGeom>
          <a:solidFill>
            <a:srgbClr val="002060"/>
          </a:solidFill>
          <a:ln w="9525">
            <a:noFill/>
            <a:round/>
            <a:headEnd/>
            <a:tailEnd/>
          </a:ln>
        </p:spPr>
        <p:txBody>
          <a:bodyPr/>
          <a:lstStyle/>
          <a:p>
            <a:pPr defTabSz="782292"/>
            <a:endParaRPr lang="de-DE" sz="1575" dirty="0">
              <a:solidFill>
                <a:srgbClr val="000000"/>
              </a:solidFill>
              <a:latin typeface="Arial"/>
            </a:endParaRPr>
          </a:p>
        </p:txBody>
      </p:sp>
      <p:sp>
        <p:nvSpPr>
          <p:cNvPr id="15" name="Freeform 89">
            <a:extLst>
              <a:ext uri="{FF2B5EF4-FFF2-40B4-BE49-F238E27FC236}">
                <a16:creationId xmlns:a16="http://schemas.microsoft.com/office/drawing/2014/main" id="{3E29999B-A024-4371-8C9F-F07E0AA62110}"/>
              </a:ext>
            </a:extLst>
          </p:cNvPr>
          <p:cNvSpPr>
            <a:spLocks noChangeAspect="1" noEditPoints="1"/>
          </p:cNvSpPr>
          <p:nvPr/>
        </p:nvSpPr>
        <p:spPr bwMode="auto">
          <a:xfrm>
            <a:off x="174534" y="2987682"/>
            <a:ext cx="293658" cy="330609"/>
          </a:xfrm>
          <a:custGeom>
            <a:avLst/>
            <a:gdLst>
              <a:gd name="T0" fmla="*/ 388 w 2265"/>
              <a:gd name="T1" fmla="*/ 645 h 2550"/>
              <a:gd name="T2" fmla="*/ 408 w 2265"/>
              <a:gd name="T3" fmla="*/ 370 h 2550"/>
              <a:gd name="T4" fmla="*/ 744 w 2265"/>
              <a:gd name="T5" fmla="*/ 115 h 2550"/>
              <a:gd name="T6" fmla="*/ 1248 w 2265"/>
              <a:gd name="T7" fmla="*/ 65 h 2550"/>
              <a:gd name="T8" fmla="*/ 1686 w 2265"/>
              <a:gd name="T9" fmla="*/ 250 h 2550"/>
              <a:gd name="T10" fmla="*/ 1828 w 2265"/>
              <a:gd name="T11" fmla="*/ 542 h 2550"/>
              <a:gd name="T12" fmla="*/ 1866 w 2265"/>
              <a:gd name="T13" fmla="*/ 636 h 2550"/>
              <a:gd name="T14" fmla="*/ 1801 w 2265"/>
              <a:gd name="T15" fmla="*/ 296 h 2550"/>
              <a:gd name="T16" fmla="*/ 1397 w 2265"/>
              <a:gd name="T17" fmla="*/ 40 h 2550"/>
              <a:gd name="T18" fmla="*/ 868 w 2265"/>
              <a:gd name="T19" fmla="*/ 22 h 2550"/>
              <a:gd name="T20" fmla="*/ 426 w 2265"/>
              <a:gd name="T21" fmla="*/ 251 h 2550"/>
              <a:gd name="T22" fmla="*/ 317 w 2265"/>
              <a:gd name="T23" fmla="*/ 598 h 2550"/>
              <a:gd name="T24" fmla="*/ 1870 w 2265"/>
              <a:gd name="T25" fmla="*/ 1809 h 2550"/>
              <a:gd name="T26" fmla="*/ 2014 w 2265"/>
              <a:gd name="T27" fmla="*/ 1960 h 2550"/>
              <a:gd name="T28" fmla="*/ 2182 w 2265"/>
              <a:gd name="T29" fmla="*/ 1879 h 2550"/>
              <a:gd name="T30" fmla="*/ 2265 w 2265"/>
              <a:gd name="T31" fmla="*/ 1722 h 2550"/>
              <a:gd name="T32" fmla="*/ 2129 w 2265"/>
              <a:gd name="T33" fmla="*/ 1584 h 2550"/>
              <a:gd name="T34" fmla="*/ 1885 w 2265"/>
              <a:gd name="T35" fmla="*/ 1672 h 2550"/>
              <a:gd name="T36" fmla="*/ 1931 w 2265"/>
              <a:gd name="T37" fmla="*/ 1662 h 2550"/>
              <a:gd name="T38" fmla="*/ 2046 w 2265"/>
              <a:gd name="T39" fmla="*/ 1789 h 2550"/>
              <a:gd name="T40" fmla="*/ 2093 w 2265"/>
              <a:gd name="T41" fmla="*/ 1901 h 2550"/>
              <a:gd name="T42" fmla="*/ 1959 w 2265"/>
              <a:gd name="T43" fmla="*/ 1915 h 2550"/>
              <a:gd name="T44" fmla="*/ 1500 w 2265"/>
              <a:gd name="T45" fmla="*/ 2550 h 2550"/>
              <a:gd name="T46" fmla="*/ 340 w 2265"/>
              <a:gd name="T47" fmla="*/ 2037 h 2550"/>
              <a:gd name="T48" fmla="*/ 55 w 2265"/>
              <a:gd name="T49" fmla="*/ 2069 h 2550"/>
              <a:gd name="T50" fmla="*/ 100 w 2265"/>
              <a:gd name="T51" fmla="*/ 2101 h 2550"/>
              <a:gd name="T52" fmla="*/ 342 w 2265"/>
              <a:gd name="T53" fmla="*/ 2106 h 2550"/>
              <a:gd name="T54" fmla="*/ 1882 w 2265"/>
              <a:gd name="T55" fmla="*/ 2042 h 2550"/>
              <a:gd name="T56" fmla="*/ 1882 w 2265"/>
              <a:gd name="T57" fmla="*/ 2117 h 2550"/>
              <a:gd name="T58" fmla="*/ 2129 w 2265"/>
              <a:gd name="T59" fmla="*/ 2097 h 2550"/>
              <a:gd name="T60" fmla="*/ 2182 w 2265"/>
              <a:gd name="T61" fmla="*/ 2078 h 2550"/>
              <a:gd name="T62" fmla="*/ 1194 w 2265"/>
              <a:gd name="T63" fmla="*/ 1174 h 2550"/>
              <a:gd name="T64" fmla="*/ 324 w 2265"/>
              <a:gd name="T65" fmla="*/ 2522 h 2550"/>
              <a:gd name="T66" fmla="*/ 1396 w 2265"/>
              <a:gd name="T67" fmla="*/ 961 h 2550"/>
              <a:gd name="T68" fmla="*/ 1194 w 2265"/>
              <a:gd name="T69" fmla="*/ 1057 h 2550"/>
              <a:gd name="T70" fmla="*/ 63 w 2265"/>
              <a:gd name="T71" fmla="*/ 1890 h 2550"/>
              <a:gd name="T72" fmla="*/ 205 w 2265"/>
              <a:gd name="T73" fmla="*/ 1959 h 2550"/>
              <a:gd name="T74" fmla="*/ 369 w 2265"/>
              <a:gd name="T75" fmla="*/ 1838 h 2550"/>
              <a:gd name="T76" fmla="*/ 336 w 2265"/>
              <a:gd name="T77" fmla="*/ 1606 h 2550"/>
              <a:gd name="T78" fmla="*/ 282 w 2265"/>
              <a:gd name="T79" fmla="*/ 1561 h 2550"/>
              <a:gd name="T80" fmla="*/ 101 w 2265"/>
              <a:gd name="T81" fmla="*/ 1576 h 2550"/>
              <a:gd name="T82" fmla="*/ 20 w 2265"/>
              <a:gd name="T83" fmla="*/ 1729 h 2550"/>
              <a:gd name="T84" fmla="*/ 161 w 2265"/>
              <a:gd name="T85" fmla="*/ 1758 h 2550"/>
              <a:gd name="T86" fmla="*/ 291 w 2265"/>
              <a:gd name="T87" fmla="*/ 1649 h 2550"/>
              <a:gd name="T88" fmla="*/ 345 w 2265"/>
              <a:gd name="T89" fmla="*/ 1817 h 2550"/>
              <a:gd name="T90" fmla="*/ 222 w 2265"/>
              <a:gd name="T91" fmla="*/ 1933 h 2550"/>
              <a:gd name="T92" fmla="*/ 1464 w 2265"/>
              <a:gd name="T93" fmla="*/ 1920 h 2550"/>
              <a:gd name="T94" fmla="*/ 1350 w 2265"/>
              <a:gd name="T95" fmla="*/ 1780 h 2550"/>
              <a:gd name="T96" fmla="*/ 949 w 2265"/>
              <a:gd name="T97" fmla="*/ 1843 h 2550"/>
              <a:gd name="T98" fmla="*/ 797 w 2265"/>
              <a:gd name="T99" fmla="*/ 1860 h 2550"/>
              <a:gd name="T100" fmla="*/ 1154 w 2265"/>
              <a:gd name="T101" fmla="*/ 2131 h 2550"/>
              <a:gd name="T102" fmla="*/ 1280 w 2265"/>
              <a:gd name="T103" fmla="*/ 1454 h 2550"/>
              <a:gd name="T104" fmla="*/ 1076 w 2265"/>
              <a:gd name="T105" fmla="*/ 1368 h 2550"/>
              <a:gd name="T106" fmla="*/ 950 w 2265"/>
              <a:gd name="T107" fmla="*/ 1606 h 2550"/>
              <a:gd name="T108" fmla="*/ 1039 w 2265"/>
              <a:gd name="T109" fmla="*/ 1720 h 2550"/>
              <a:gd name="T110" fmla="*/ 1192 w 2265"/>
              <a:gd name="T111" fmla="*/ 1717 h 2550"/>
              <a:gd name="T112" fmla="*/ 1303 w 2265"/>
              <a:gd name="T113" fmla="*/ 1562 h 2550"/>
              <a:gd name="T114" fmla="*/ 1183 w 2265"/>
              <a:gd name="T115" fmla="*/ 1690 h 2550"/>
              <a:gd name="T116" fmla="*/ 1049 w 2265"/>
              <a:gd name="T117" fmla="*/ 1676 h 2550"/>
              <a:gd name="T118" fmla="*/ 1031 w 2265"/>
              <a:gd name="T119" fmla="*/ 1537 h 2550"/>
              <a:gd name="T120" fmla="*/ 1224 w 2265"/>
              <a:gd name="T121" fmla="*/ 1520 h 2550"/>
              <a:gd name="T122" fmla="*/ 1035 w 2265"/>
              <a:gd name="T123" fmla="*/ 1852 h 25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65" h="2550">
                <a:moveTo>
                  <a:pt x="1490" y="341"/>
                </a:moveTo>
                <a:lnTo>
                  <a:pt x="680" y="341"/>
                </a:lnTo>
                <a:lnTo>
                  <a:pt x="680" y="396"/>
                </a:lnTo>
                <a:lnTo>
                  <a:pt x="1490" y="396"/>
                </a:lnTo>
                <a:lnTo>
                  <a:pt x="1490" y="341"/>
                </a:lnTo>
                <a:close/>
                <a:moveTo>
                  <a:pt x="680" y="569"/>
                </a:moveTo>
                <a:lnTo>
                  <a:pt x="1490" y="569"/>
                </a:lnTo>
                <a:lnTo>
                  <a:pt x="1490" y="514"/>
                </a:lnTo>
                <a:lnTo>
                  <a:pt x="680" y="514"/>
                </a:lnTo>
                <a:lnTo>
                  <a:pt x="680" y="569"/>
                </a:lnTo>
                <a:close/>
                <a:moveTo>
                  <a:pt x="628" y="1346"/>
                </a:moveTo>
                <a:lnTo>
                  <a:pt x="641" y="1238"/>
                </a:lnTo>
                <a:lnTo>
                  <a:pt x="395" y="661"/>
                </a:lnTo>
                <a:lnTo>
                  <a:pt x="395" y="661"/>
                </a:lnTo>
                <a:lnTo>
                  <a:pt x="388" y="645"/>
                </a:lnTo>
                <a:lnTo>
                  <a:pt x="383" y="630"/>
                </a:lnTo>
                <a:lnTo>
                  <a:pt x="378" y="613"/>
                </a:lnTo>
                <a:lnTo>
                  <a:pt x="374" y="597"/>
                </a:lnTo>
                <a:lnTo>
                  <a:pt x="370" y="580"/>
                </a:lnTo>
                <a:lnTo>
                  <a:pt x="368" y="563"/>
                </a:lnTo>
                <a:lnTo>
                  <a:pt x="366" y="546"/>
                </a:lnTo>
                <a:lnTo>
                  <a:pt x="366" y="530"/>
                </a:lnTo>
                <a:lnTo>
                  <a:pt x="366" y="530"/>
                </a:lnTo>
                <a:lnTo>
                  <a:pt x="367" y="506"/>
                </a:lnTo>
                <a:lnTo>
                  <a:pt x="369" y="482"/>
                </a:lnTo>
                <a:lnTo>
                  <a:pt x="374" y="460"/>
                </a:lnTo>
                <a:lnTo>
                  <a:pt x="380" y="436"/>
                </a:lnTo>
                <a:lnTo>
                  <a:pt x="388" y="414"/>
                </a:lnTo>
                <a:lnTo>
                  <a:pt x="397" y="392"/>
                </a:lnTo>
                <a:lnTo>
                  <a:pt x="408" y="370"/>
                </a:lnTo>
                <a:lnTo>
                  <a:pt x="422" y="349"/>
                </a:lnTo>
                <a:lnTo>
                  <a:pt x="435" y="328"/>
                </a:lnTo>
                <a:lnTo>
                  <a:pt x="451" y="308"/>
                </a:lnTo>
                <a:lnTo>
                  <a:pt x="469" y="288"/>
                </a:lnTo>
                <a:lnTo>
                  <a:pt x="487" y="269"/>
                </a:lnTo>
                <a:lnTo>
                  <a:pt x="507" y="250"/>
                </a:lnTo>
                <a:lnTo>
                  <a:pt x="529" y="232"/>
                </a:lnTo>
                <a:lnTo>
                  <a:pt x="551" y="215"/>
                </a:lnTo>
                <a:lnTo>
                  <a:pt x="575" y="198"/>
                </a:lnTo>
                <a:lnTo>
                  <a:pt x="601" y="182"/>
                </a:lnTo>
                <a:lnTo>
                  <a:pt x="627" y="166"/>
                </a:lnTo>
                <a:lnTo>
                  <a:pt x="655" y="152"/>
                </a:lnTo>
                <a:lnTo>
                  <a:pt x="683" y="138"/>
                </a:lnTo>
                <a:lnTo>
                  <a:pt x="712" y="126"/>
                </a:lnTo>
                <a:lnTo>
                  <a:pt x="744" y="115"/>
                </a:lnTo>
                <a:lnTo>
                  <a:pt x="775" y="103"/>
                </a:lnTo>
                <a:lnTo>
                  <a:pt x="808" y="93"/>
                </a:lnTo>
                <a:lnTo>
                  <a:pt x="841" y="85"/>
                </a:lnTo>
                <a:lnTo>
                  <a:pt x="875" y="78"/>
                </a:lnTo>
                <a:lnTo>
                  <a:pt x="910" y="71"/>
                </a:lnTo>
                <a:lnTo>
                  <a:pt x="946" y="65"/>
                </a:lnTo>
                <a:lnTo>
                  <a:pt x="983" y="61"/>
                </a:lnTo>
                <a:lnTo>
                  <a:pt x="1021" y="57"/>
                </a:lnTo>
                <a:lnTo>
                  <a:pt x="1059" y="56"/>
                </a:lnTo>
                <a:lnTo>
                  <a:pt x="1097" y="55"/>
                </a:lnTo>
                <a:lnTo>
                  <a:pt x="1097" y="55"/>
                </a:lnTo>
                <a:lnTo>
                  <a:pt x="1135" y="56"/>
                </a:lnTo>
                <a:lnTo>
                  <a:pt x="1174" y="57"/>
                </a:lnTo>
                <a:lnTo>
                  <a:pt x="1211" y="61"/>
                </a:lnTo>
                <a:lnTo>
                  <a:pt x="1248" y="65"/>
                </a:lnTo>
                <a:lnTo>
                  <a:pt x="1284" y="71"/>
                </a:lnTo>
                <a:lnTo>
                  <a:pt x="1319" y="78"/>
                </a:lnTo>
                <a:lnTo>
                  <a:pt x="1352" y="85"/>
                </a:lnTo>
                <a:lnTo>
                  <a:pt x="1386" y="93"/>
                </a:lnTo>
                <a:lnTo>
                  <a:pt x="1419" y="103"/>
                </a:lnTo>
                <a:lnTo>
                  <a:pt x="1450" y="115"/>
                </a:lnTo>
                <a:lnTo>
                  <a:pt x="1481" y="126"/>
                </a:lnTo>
                <a:lnTo>
                  <a:pt x="1510" y="138"/>
                </a:lnTo>
                <a:lnTo>
                  <a:pt x="1539" y="152"/>
                </a:lnTo>
                <a:lnTo>
                  <a:pt x="1566" y="166"/>
                </a:lnTo>
                <a:lnTo>
                  <a:pt x="1592" y="182"/>
                </a:lnTo>
                <a:lnTo>
                  <a:pt x="1618" y="198"/>
                </a:lnTo>
                <a:lnTo>
                  <a:pt x="1642" y="215"/>
                </a:lnTo>
                <a:lnTo>
                  <a:pt x="1664" y="232"/>
                </a:lnTo>
                <a:lnTo>
                  <a:pt x="1686" y="250"/>
                </a:lnTo>
                <a:lnTo>
                  <a:pt x="1706" y="269"/>
                </a:lnTo>
                <a:lnTo>
                  <a:pt x="1724" y="288"/>
                </a:lnTo>
                <a:lnTo>
                  <a:pt x="1742" y="308"/>
                </a:lnTo>
                <a:lnTo>
                  <a:pt x="1758" y="328"/>
                </a:lnTo>
                <a:lnTo>
                  <a:pt x="1771" y="349"/>
                </a:lnTo>
                <a:lnTo>
                  <a:pt x="1785" y="370"/>
                </a:lnTo>
                <a:lnTo>
                  <a:pt x="1796" y="392"/>
                </a:lnTo>
                <a:lnTo>
                  <a:pt x="1805" y="414"/>
                </a:lnTo>
                <a:lnTo>
                  <a:pt x="1814" y="436"/>
                </a:lnTo>
                <a:lnTo>
                  <a:pt x="1819" y="460"/>
                </a:lnTo>
                <a:lnTo>
                  <a:pt x="1824" y="482"/>
                </a:lnTo>
                <a:lnTo>
                  <a:pt x="1827" y="506"/>
                </a:lnTo>
                <a:lnTo>
                  <a:pt x="1828" y="530"/>
                </a:lnTo>
                <a:lnTo>
                  <a:pt x="1828" y="530"/>
                </a:lnTo>
                <a:lnTo>
                  <a:pt x="1828" y="542"/>
                </a:lnTo>
                <a:lnTo>
                  <a:pt x="1826" y="555"/>
                </a:lnTo>
                <a:lnTo>
                  <a:pt x="1824" y="570"/>
                </a:lnTo>
                <a:lnTo>
                  <a:pt x="1821" y="585"/>
                </a:lnTo>
                <a:lnTo>
                  <a:pt x="1812" y="617"/>
                </a:lnTo>
                <a:lnTo>
                  <a:pt x="1799" y="654"/>
                </a:lnTo>
                <a:lnTo>
                  <a:pt x="1782" y="697"/>
                </a:lnTo>
                <a:lnTo>
                  <a:pt x="1763" y="744"/>
                </a:lnTo>
                <a:lnTo>
                  <a:pt x="1715" y="859"/>
                </a:lnTo>
                <a:lnTo>
                  <a:pt x="1554" y="1236"/>
                </a:lnTo>
                <a:lnTo>
                  <a:pt x="1567" y="1345"/>
                </a:lnTo>
                <a:lnTo>
                  <a:pt x="1842" y="702"/>
                </a:lnTo>
                <a:lnTo>
                  <a:pt x="1842" y="702"/>
                </a:lnTo>
                <a:lnTo>
                  <a:pt x="1850" y="680"/>
                </a:lnTo>
                <a:lnTo>
                  <a:pt x="1859" y="659"/>
                </a:lnTo>
                <a:lnTo>
                  <a:pt x="1866" y="636"/>
                </a:lnTo>
                <a:lnTo>
                  <a:pt x="1872" y="614"/>
                </a:lnTo>
                <a:lnTo>
                  <a:pt x="1877" y="591"/>
                </a:lnTo>
                <a:lnTo>
                  <a:pt x="1881" y="570"/>
                </a:lnTo>
                <a:lnTo>
                  <a:pt x="1884" y="549"/>
                </a:lnTo>
                <a:lnTo>
                  <a:pt x="1884" y="530"/>
                </a:lnTo>
                <a:lnTo>
                  <a:pt x="1884" y="530"/>
                </a:lnTo>
                <a:lnTo>
                  <a:pt x="1882" y="501"/>
                </a:lnTo>
                <a:lnTo>
                  <a:pt x="1878" y="474"/>
                </a:lnTo>
                <a:lnTo>
                  <a:pt x="1872" y="446"/>
                </a:lnTo>
                <a:lnTo>
                  <a:pt x="1866" y="421"/>
                </a:lnTo>
                <a:lnTo>
                  <a:pt x="1855" y="395"/>
                </a:lnTo>
                <a:lnTo>
                  <a:pt x="1844" y="369"/>
                </a:lnTo>
                <a:lnTo>
                  <a:pt x="1832" y="344"/>
                </a:lnTo>
                <a:lnTo>
                  <a:pt x="1817" y="319"/>
                </a:lnTo>
                <a:lnTo>
                  <a:pt x="1801" y="296"/>
                </a:lnTo>
                <a:lnTo>
                  <a:pt x="1783" y="273"/>
                </a:lnTo>
                <a:lnTo>
                  <a:pt x="1764" y="251"/>
                </a:lnTo>
                <a:lnTo>
                  <a:pt x="1743" y="229"/>
                </a:lnTo>
                <a:lnTo>
                  <a:pt x="1720" y="209"/>
                </a:lnTo>
                <a:lnTo>
                  <a:pt x="1697" y="189"/>
                </a:lnTo>
                <a:lnTo>
                  <a:pt x="1672" y="170"/>
                </a:lnTo>
                <a:lnTo>
                  <a:pt x="1646" y="152"/>
                </a:lnTo>
                <a:lnTo>
                  <a:pt x="1619" y="134"/>
                </a:lnTo>
                <a:lnTo>
                  <a:pt x="1590" y="118"/>
                </a:lnTo>
                <a:lnTo>
                  <a:pt x="1561" y="102"/>
                </a:lnTo>
                <a:lnTo>
                  <a:pt x="1530" y="88"/>
                </a:lnTo>
                <a:lnTo>
                  <a:pt x="1498" y="74"/>
                </a:lnTo>
                <a:lnTo>
                  <a:pt x="1465" y="62"/>
                </a:lnTo>
                <a:lnTo>
                  <a:pt x="1432" y="51"/>
                </a:lnTo>
                <a:lnTo>
                  <a:pt x="1397" y="40"/>
                </a:lnTo>
                <a:lnTo>
                  <a:pt x="1363" y="31"/>
                </a:lnTo>
                <a:lnTo>
                  <a:pt x="1327" y="22"/>
                </a:lnTo>
                <a:lnTo>
                  <a:pt x="1289" y="16"/>
                </a:lnTo>
                <a:lnTo>
                  <a:pt x="1252" y="10"/>
                </a:lnTo>
                <a:lnTo>
                  <a:pt x="1214" y="6"/>
                </a:lnTo>
                <a:lnTo>
                  <a:pt x="1176" y="2"/>
                </a:lnTo>
                <a:lnTo>
                  <a:pt x="1136" y="1"/>
                </a:lnTo>
                <a:lnTo>
                  <a:pt x="1097" y="0"/>
                </a:lnTo>
                <a:lnTo>
                  <a:pt x="1097" y="0"/>
                </a:lnTo>
                <a:lnTo>
                  <a:pt x="1058" y="1"/>
                </a:lnTo>
                <a:lnTo>
                  <a:pt x="1018" y="2"/>
                </a:lnTo>
                <a:lnTo>
                  <a:pt x="980" y="6"/>
                </a:lnTo>
                <a:lnTo>
                  <a:pt x="942" y="10"/>
                </a:lnTo>
                <a:lnTo>
                  <a:pt x="905" y="16"/>
                </a:lnTo>
                <a:lnTo>
                  <a:pt x="868" y="22"/>
                </a:lnTo>
                <a:lnTo>
                  <a:pt x="832" y="31"/>
                </a:lnTo>
                <a:lnTo>
                  <a:pt x="796" y="40"/>
                </a:lnTo>
                <a:lnTo>
                  <a:pt x="761" y="51"/>
                </a:lnTo>
                <a:lnTo>
                  <a:pt x="727" y="62"/>
                </a:lnTo>
                <a:lnTo>
                  <a:pt x="694" y="74"/>
                </a:lnTo>
                <a:lnTo>
                  <a:pt x="663" y="88"/>
                </a:lnTo>
                <a:lnTo>
                  <a:pt x="631" y="102"/>
                </a:lnTo>
                <a:lnTo>
                  <a:pt x="601" y="118"/>
                </a:lnTo>
                <a:lnTo>
                  <a:pt x="573" y="134"/>
                </a:lnTo>
                <a:lnTo>
                  <a:pt x="545" y="152"/>
                </a:lnTo>
                <a:lnTo>
                  <a:pt x="519" y="170"/>
                </a:lnTo>
                <a:lnTo>
                  <a:pt x="494" y="189"/>
                </a:lnTo>
                <a:lnTo>
                  <a:pt x="470" y="209"/>
                </a:lnTo>
                <a:lnTo>
                  <a:pt x="448" y="229"/>
                </a:lnTo>
                <a:lnTo>
                  <a:pt x="426" y="251"/>
                </a:lnTo>
                <a:lnTo>
                  <a:pt x="407" y="273"/>
                </a:lnTo>
                <a:lnTo>
                  <a:pt x="390" y="296"/>
                </a:lnTo>
                <a:lnTo>
                  <a:pt x="374" y="319"/>
                </a:lnTo>
                <a:lnTo>
                  <a:pt x="359" y="344"/>
                </a:lnTo>
                <a:lnTo>
                  <a:pt x="347" y="369"/>
                </a:lnTo>
                <a:lnTo>
                  <a:pt x="335" y="395"/>
                </a:lnTo>
                <a:lnTo>
                  <a:pt x="326" y="421"/>
                </a:lnTo>
                <a:lnTo>
                  <a:pt x="320" y="446"/>
                </a:lnTo>
                <a:lnTo>
                  <a:pt x="315" y="474"/>
                </a:lnTo>
                <a:lnTo>
                  <a:pt x="312" y="501"/>
                </a:lnTo>
                <a:lnTo>
                  <a:pt x="311" y="530"/>
                </a:lnTo>
                <a:lnTo>
                  <a:pt x="311" y="530"/>
                </a:lnTo>
                <a:lnTo>
                  <a:pt x="312" y="553"/>
                </a:lnTo>
                <a:lnTo>
                  <a:pt x="314" y="576"/>
                </a:lnTo>
                <a:lnTo>
                  <a:pt x="317" y="598"/>
                </a:lnTo>
                <a:lnTo>
                  <a:pt x="322" y="620"/>
                </a:lnTo>
                <a:lnTo>
                  <a:pt x="327" y="642"/>
                </a:lnTo>
                <a:lnTo>
                  <a:pt x="335" y="663"/>
                </a:lnTo>
                <a:lnTo>
                  <a:pt x="343" y="685"/>
                </a:lnTo>
                <a:lnTo>
                  <a:pt x="351" y="706"/>
                </a:lnTo>
                <a:lnTo>
                  <a:pt x="628" y="1346"/>
                </a:lnTo>
                <a:close/>
                <a:moveTo>
                  <a:pt x="1490" y="743"/>
                </a:moveTo>
                <a:lnTo>
                  <a:pt x="1490" y="688"/>
                </a:lnTo>
                <a:lnTo>
                  <a:pt x="1147" y="688"/>
                </a:lnTo>
                <a:lnTo>
                  <a:pt x="1147" y="743"/>
                </a:lnTo>
                <a:lnTo>
                  <a:pt x="1490" y="743"/>
                </a:lnTo>
                <a:close/>
                <a:moveTo>
                  <a:pt x="1870" y="1753"/>
                </a:moveTo>
                <a:lnTo>
                  <a:pt x="1870" y="1792"/>
                </a:lnTo>
                <a:lnTo>
                  <a:pt x="1870" y="1792"/>
                </a:lnTo>
                <a:lnTo>
                  <a:pt x="1870" y="1809"/>
                </a:lnTo>
                <a:lnTo>
                  <a:pt x="1872" y="1825"/>
                </a:lnTo>
                <a:lnTo>
                  <a:pt x="1876" y="1841"/>
                </a:lnTo>
                <a:lnTo>
                  <a:pt x="1880" y="1856"/>
                </a:lnTo>
                <a:lnTo>
                  <a:pt x="1886" y="1870"/>
                </a:lnTo>
                <a:lnTo>
                  <a:pt x="1893" y="1884"/>
                </a:lnTo>
                <a:lnTo>
                  <a:pt x="1902" y="1897"/>
                </a:lnTo>
                <a:lnTo>
                  <a:pt x="1911" y="1909"/>
                </a:lnTo>
                <a:lnTo>
                  <a:pt x="1921" y="1919"/>
                </a:lnTo>
                <a:lnTo>
                  <a:pt x="1932" y="1929"/>
                </a:lnTo>
                <a:lnTo>
                  <a:pt x="1944" y="1938"/>
                </a:lnTo>
                <a:lnTo>
                  <a:pt x="1957" y="1945"/>
                </a:lnTo>
                <a:lnTo>
                  <a:pt x="1970" y="1951"/>
                </a:lnTo>
                <a:lnTo>
                  <a:pt x="1985" y="1955"/>
                </a:lnTo>
                <a:lnTo>
                  <a:pt x="1999" y="1959"/>
                </a:lnTo>
                <a:lnTo>
                  <a:pt x="2014" y="1960"/>
                </a:lnTo>
                <a:lnTo>
                  <a:pt x="2014" y="1960"/>
                </a:lnTo>
                <a:lnTo>
                  <a:pt x="2030" y="1959"/>
                </a:lnTo>
                <a:lnTo>
                  <a:pt x="2044" y="1956"/>
                </a:lnTo>
                <a:lnTo>
                  <a:pt x="2059" y="1953"/>
                </a:lnTo>
                <a:lnTo>
                  <a:pt x="2073" y="1947"/>
                </a:lnTo>
                <a:lnTo>
                  <a:pt x="2085" y="1941"/>
                </a:lnTo>
                <a:lnTo>
                  <a:pt x="2097" y="1933"/>
                </a:lnTo>
                <a:lnTo>
                  <a:pt x="2109" y="1924"/>
                </a:lnTo>
                <a:lnTo>
                  <a:pt x="2120" y="1914"/>
                </a:lnTo>
                <a:lnTo>
                  <a:pt x="2120" y="1914"/>
                </a:lnTo>
                <a:lnTo>
                  <a:pt x="2140" y="1901"/>
                </a:lnTo>
                <a:lnTo>
                  <a:pt x="2157" y="1892"/>
                </a:lnTo>
                <a:lnTo>
                  <a:pt x="2170" y="1882"/>
                </a:lnTo>
                <a:lnTo>
                  <a:pt x="2170" y="1882"/>
                </a:lnTo>
                <a:lnTo>
                  <a:pt x="2182" y="1879"/>
                </a:lnTo>
                <a:lnTo>
                  <a:pt x="2191" y="1874"/>
                </a:lnTo>
                <a:lnTo>
                  <a:pt x="2201" y="1869"/>
                </a:lnTo>
                <a:lnTo>
                  <a:pt x="2210" y="1861"/>
                </a:lnTo>
                <a:lnTo>
                  <a:pt x="2218" y="1853"/>
                </a:lnTo>
                <a:lnTo>
                  <a:pt x="2226" y="1844"/>
                </a:lnTo>
                <a:lnTo>
                  <a:pt x="2233" y="1834"/>
                </a:lnTo>
                <a:lnTo>
                  <a:pt x="2240" y="1824"/>
                </a:lnTo>
                <a:lnTo>
                  <a:pt x="2246" y="1812"/>
                </a:lnTo>
                <a:lnTo>
                  <a:pt x="2251" y="1800"/>
                </a:lnTo>
                <a:lnTo>
                  <a:pt x="2256" y="1788"/>
                </a:lnTo>
                <a:lnTo>
                  <a:pt x="2259" y="1775"/>
                </a:lnTo>
                <a:lnTo>
                  <a:pt x="2262" y="1763"/>
                </a:lnTo>
                <a:lnTo>
                  <a:pt x="2264" y="1749"/>
                </a:lnTo>
                <a:lnTo>
                  <a:pt x="2265" y="1736"/>
                </a:lnTo>
                <a:lnTo>
                  <a:pt x="2265" y="1722"/>
                </a:lnTo>
                <a:lnTo>
                  <a:pt x="2264" y="1709"/>
                </a:lnTo>
                <a:lnTo>
                  <a:pt x="2263" y="1697"/>
                </a:lnTo>
                <a:lnTo>
                  <a:pt x="2259" y="1683"/>
                </a:lnTo>
                <a:lnTo>
                  <a:pt x="2255" y="1671"/>
                </a:lnTo>
                <a:lnTo>
                  <a:pt x="2250" y="1658"/>
                </a:lnTo>
                <a:lnTo>
                  <a:pt x="2244" y="1647"/>
                </a:lnTo>
                <a:lnTo>
                  <a:pt x="2236" y="1637"/>
                </a:lnTo>
                <a:lnTo>
                  <a:pt x="2228" y="1627"/>
                </a:lnTo>
                <a:lnTo>
                  <a:pt x="2218" y="1617"/>
                </a:lnTo>
                <a:lnTo>
                  <a:pt x="2206" y="1609"/>
                </a:lnTo>
                <a:lnTo>
                  <a:pt x="2193" y="1601"/>
                </a:lnTo>
                <a:lnTo>
                  <a:pt x="2179" y="1595"/>
                </a:lnTo>
                <a:lnTo>
                  <a:pt x="2164" y="1591"/>
                </a:lnTo>
                <a:lnTo>
                  <a:pt x="2147" y="1586"/>
                </a:lnTo>
                <a:lnTo>
                  <a:pt x="2129" y="1584"/>
                </a:lnTo>
                <a:lnTo>
                  <a:pt x="2109" y="1583"/>
                </a:lnTo>
                <a:lnTo>
                  <a:pt x="1963" y="1583"/>
                </a:lnTo>
                <a:lnTo>
                  <a:pt x="1963" y="1583"/>
                </a:lnTo>
                <a:lnTo>
                  <a:pt x="1956" y="1584"/>
                </a:lnTo>
                <a:lnTo>
                  <a:pt x="1947" y="1585"/>
                </a:lnTo>
                <a:lnTo>
                  <a:pt x="1939" y="1588"/>
                </a:lnTo>
                <a:lnTo>
                  <a:pt x="1932" y="1592"/>
                </a:lnTo>
                <a:lnTo>
                  <a:pt x="1925" y="1597"/>
                </a:lnTo>
                <a:lnTo>
                  <a:pt x="1918" y="1602"/>
                </a:lnTo>
                <a:lnTo>
                  <a:pt x="1913" y="1609"/>
                </a:lnTo>
                <a:lnTo>
                  <a:pt x="1907" y="1616"/>
                </a:lnTo>
                <a:lnTo>
                  <a:pt x="1903" y="1624"/>
                </a:lnTo>
                <a:lnTo>
                  <a:pt x="1898" y="1633"/>
                </a:lnTo>
                <a:lnTo>
                  <a:pt x="1890" y="1652"/>
                </a:lnTo>
                <a:lnTo>
                  <a:pt x="1885" y="1672"/>
                </a:lnTo>
                <a:lnTo>
                  <a:pt x="1881" y="1696"/>
                </a:lnTo>
                <a:lnTo>
                  <a:pt x="1881" y="1696"/>
                </a:lnTo>
                <a:lnTo>
                  <a:pt x="1877" y="1709"/>
                </a:lnTo>
                <a:lnTo>
                  <a:pt x="1873" y="1722"/>
                </a:lnTo>
                <a:lnTo>
                  <a:pt x="1871" y="1737"/>
                </a:lnTo>
                <a:lnTo>
                  <a:pt x="1870" y="1753"/>
                </a:lnTo>
                <a:lnTo>
                  <a:pt x="1870" y="1753"/>
                </a:lnTo>
                <a:close/>
                <a:moveTo>
                  <a:pt x="1898" y="1753"/>
                </a:moveTo>
                <a:lnTo>
                  <a:pt x="1898" y="1753"/>
                </a:lnTo>
                <a:lnTo>
                  <a:pt x="1899" y="1736"/>
                </a:lnTo>
                <a:lnTo>
                  <a:pt x="1903" y="1719"/>
                </a:lnTo>
                <a:lnTo>
                  <a:pt x="1907" y="1702"/>
                </a:lnTo>
                <a:lnTo>
                  <a:pt x="1914" y="1688"/>
                </a:lnTo>
                <a:lnTo>
                  <a:pt x="1922" y="1674"/>
                </a:lnTo>
                <a:lnTo>
                  <a:pt x="1931" y="1662"/>
                </a:lnTo>
                <a:lnTo>
                  <a:pt x="1941" y="1651"/>
                </a:lnTo>
                <a:lnTo>
                  <a:pt x="1952" y="1640"/>
                </a:lnTo>
                <a:lnTo>
                  <a:pt x="1952" y="1640"/>
                </a:lnTo>
                <a:lnTo>
                  <a:pt x="1957" y="1655"/>
                </a:lnTo>
                <a:lnTo>
                  <a:pt x="1962" y="1669"/>
                </a:lnTo>
                <a:lnTo>
                  <a:pt x="1968" y="1682"/>
                </a:lnTo>
                <a:lnTo>
                  <a:pt x="1974" y="1696"/>
                </a:lnTo>
                <a:lnTo>
                  <a:pt x="1980" y="1708"/>
                </a:lnTo>
                <a:lnTo>
                  <a:pt x="1988" y="1721"/>
                </a:lnTo>
                <a:lnTo>
                  <a:pt x="1996" y="1733"/>
                </a:lnTo>
                <a:lnTo>
                  <a:pt x="2005" y="1745"/>
                </a:lnTo>
                <a:lnTo>
                  <a:pt x="2014" y="1756"/>
                </a:lnTo>
                <a:lnTo>
                  <a:pt x="2024" y="1767"/>
                </a:lnTo>
                <a:lnTo>
                  <a:pt x="2034" y="1779"/>
                </a:lnTo>
                <a:lnTo>
                  <a:pt x="2046" y="1789"/>
                </a:lnTo>
                <a:lnTo>
                  <a:pt x="2057" y="1798"/>
                </a:lnTo>
                <a:lnTo>
                  <a:pt x="2069" y="1807"/>
                </a:lnTo>
                <a:lnTo>
                  <a:pt x="2082" y="1816"/>
                </a:lnTo>
                <a:lnTo>
                  <a:pt x="2095" y="1824"/>
                </a:lnTo>
                <a:lnTo>
                  <a:pt x="2095" y="1824"/>
                </a:lnTo>
                <a:lnTo>
                  <a:pt x="2113" y="1833"/>
                </a:lnTo>
                <a:lnTo>
                  <a:pt x="2130" y="1841"/>
                </a:lnTo>
                <a:lnTo>
                  <a:pt x="2130" y="1841"/>
                </a:lnTo>
                <a:lnTo>
                  <a:pt x="2127" y="1851"/>
                </a:lnTo>
                <a:lnTo>
                  <a:pt x="2122" y="1861"/>
                </a:lnTo>
                <a:lnTo>
                  <a:pt x="2118" y="1870"/>
                </a:lnTo>
                <a:lnTo>
                  <a:pt x="2112" y="1878"/>
                </a:lnTo>
                <a:lnTo>
                  <a:pt x="2106" y="1887"/>
                </a:lnTo>
                <a:lnTo>
                  <a:pt x="2100" y="1893"/>
                </a:lnTo>
                <a:lnTo>
                  <a:pt x="2093" y="1901"/>
                </a:lnTo>
                <a:lnTo>
                  <a:pt x="2086" y="1907"/>
                </a:lnTo>
                <a:lnTo>
                  <a:pt x="2078" y="1913"/>
                </a:lnTo>
                <a:lnTo>
                  <a:pt x="2069" y="1918"/>
                </a:lnTo>
                <a:lnTo>
                  <a:pt x="2061" y="1921"/>
                </a:lnTo>
                <a:lnTo>
                  <a:pt x="2052" y="1926"/>
                </a:lnTo>
                <a:lnTo>
                  <a:pt x="2043" y="1928"/>
                </a:lnTo>
                <a:lnTo>
                  <a:pt x="2034" y="1930"/>
                </a:lnTo>
                <a:lnTo>
                  <a:pt x="2024" y="1932"/>
                </a:lnTo>
                <a:lnTo>
                  <a:pt x="2015" y="1932"/>
                </a:lnTo>
                <a:lnTo>
                  <a:pt x="2015" y="1932"/>
                </a:lnTo>
                <a:lnTo>
                  <a:pt x="2003" y="1930"/>
                </a:lnTo>
                <a:lnTo>
                  <a:pt x="1992" y="1928"/>
                </a:lnTo>
                <a:lnTo>
                  <a:pt x="1980" y="1925"/>
                </a:lnTo>
                <a:lnTo>
                  <a:pt x="1969" y="1920"/>
                </a:lnTo>
                <a:lnTo>
                  <a:pt x="1959" y="1915"/>
                </a:lnTo>
                <a:lnTo>
                  <a:pt x="1949" y="1908"/>
                </a:lnTo>
                <a:lnTo>
                  <a:pt x="1940" y="1900"/>
                </a:lnTo>
                <a:lnTo>
                  <a:pt x="1932" y="1891"/>
                </a:lnTo>
                <a:lnTo>
                  <a:pt x="1924" y="1881"/>
                </a:lnTo>
                <a:lnTo>
                  <a:pt x="1917" y="1871"/>
                </a:lnTo>
                <a:lnTo>
                  <a:pt x="1911" y="1859"/>
                </a:lnTo>
                <a:lnTo>
                  <a:pt x="1906" y="1847"/>
                </a:lnTo>
                <a:lnTo>
                  <a:pt x="1903" y="1834"/>
                </a:lnTo>
                <a:lnTo>
                  <a:pt x="1899" y="1820"/>
                </a:lnTo>
                <a:lnTo>
                  <a:pt x="1898" y="1807"/>
                </a:lnTo>
                <a:lnTo>
                  <a:pt x="1897" y="1792"/>
                </a:lnTo>
                <a:lnTo>
                  <a:pt x="1898" y="1753"/>
                </a:lnTo>
                <a:close/>
                <a:moveTo>
                  <a:pt x="1907" y="2522"/>
                </a:moveTo>
                <a:lnTo>
                  <a:pt x="1500" y="2522"/>
                </a:lnTo>
                <a:lnTo>
                  <a:pt x="1500" y="2550"/>
                </a:lnTo>
                <a:lnTo>
                  <a:pt x="1925" y="2550"/>
                </a:lnTo>
                <a:lnTo>
                  <a:pt x="2040" y="2290"/>
                </a:lnTo>
                <a:lnTo>
                  <a:pt x="2014" y="2279"/>
                </a:lnTo>
                <a:lnTo>
                  <a:pt x="1907" y="2522"/>
                </a:lnTo>
                <a:close/>
                <a:moveTo>
                  <a:pt x="407" y="2114"/>
                </a:moveTo>
                <a:lnTo>
                  <a:pt x="407" y="2114"/>
                </a:lnTo>
                <a:lnTo>
                  <a:pt x="402" y="2100"/>
                </a:lnTo>
                <a:lnTo>
                  <a:pt x="396" y="2088"/>
                </a:lnTo>
                <a:lnTo>
                  <a:pt x="389" y="2078"/>
                </a:lnTo>
                <a:lnTo>
                  <a:pt x="383" y="2068"/>
                </a:lnTo>
                <a:lnTo>
                  <a:pt x="375" y="2060"/>
                </a:lnTo>
                <a:lnTo>
                  <a:pt x="367" y="2053"/>
                </a:lnTo>
                <a:lnTo>
                  <a:pt x="358" y="2047"/>
                </a:lnTo>
                <a:lnTo>
                  <a:pt x="349" y="2042"/>
                </a:lnTo>
                <a:lnTo>
                  <a:pt x="340" y="2037"/>
                </a:lnTo>
                <a:lnTo>
                  <a:pt x="331" y="2035"/>
                </a:lnTo>
                <a:lnTo>
                  <a:pt x="313" y="2031"/>
                </a:lnTo>
                <a:lnTo>
                  <a:pt x="296" y="2028"/>
                </a:lnTo>
                <a:lnTo>
                  <a:pt x="280" y="2027"/>
                </a:lnTo>
                <a:lnTo>
                  <a:pt x="147" y="2027"/>
                </a:lnTo>
                <a:lnTo>
                  <a:pt x="147" y="2027"/>
                </a:lnTo>
                <a:lnTo>
                  <a:pt x="133" y="2028"/>
                </a:lnTo>
                <a:lnTo>
                  <a:pt x="120" y="2029"/>
                </a:lnTo>
                <a:lnTo>
                  <a:pt x="108" y="2033"/>
                </a:lnTo>
                <a:lnTo>
                  <a:pt x="97" y="2036"/>
                </a:lnTo>
                <a:lnTo>
                  <a:pt x="87" y="2041"/>
                </a:lnTo>
                <a:lnTo>
                  <a:pt x="78" y="2046"/>
                </a:lnTo>
                <a:lnTo>
                  <a:pt x="70" y="2053"/>
                </a:lnTo>
                <a:lnTo>
                  <a:pt x="62" y="2061"/>
                </a:lnTo>
                <a:lnTo>
                  <a:pt x="55" y="2069"/>
                </a:lnTo>
                <a:lnTo>
                  <a:pt x="50" y="2078"/>
                </a:lnTo>
                <a:lnTo>
                  <a:pt x="45" y="2088"/>
                </a:lnTo>
                <a:lnTo>
                  <a:pt x="41" y="2099"/>
                </a:lnTo>
                <a:lnTo>
                  <a:pt x="37" y="2110"/>
                </a:lnTo>
                <a:lnTo>
                  <a:pt x="34" y="2123"/>
                </a:lnTo>
                <a:lnTo>
                  <a:pt x="32" y="2136"/>
                </a:lnTo>
                <a:lnTo>
                  <a:pt x="30" y="2150"/>
                </a:lnTo>
                <a:lnTo>
                  <a:pt x="0" y="2472"/>
                </a:lnTo>
                <a:lnTo>
                  <a:pt x="55" y="2477"/>
                </a:lnTo>
                <a:lnTo>
                  <a:pt x="86" y="2154"/>
                </a:lnTo>
                <a:lnTo>
                  <a:pt x="86" y="2154"/>
                </a:lnTo>
                <a:lnTo>
                  <a:pt x="88" y="2135"/>
                </a:lnTo>
                <a:lnTo>
                  <a:pt x="91" y="2119"/>
                </a:lnTo>
                <a:lnTo>
                  <a:pt x="97" y="2107"/>
                </a:lnTo>
                <a:lnTo>
                  <a:pt x="100" y="2101"/>
                </a:lnTo>
                <a:lnTo>
                  <a:pt x="104" y="2097"/>
                </a:lnTo>
                <a:lnTo>
                  <a:pt x="107" y="2094"/>
                </a:lnTo>
                <a:lnTo>
                  <a:pt x="111" y="2090"/>
                </a:lnTo>
                <a:lnTo>
                  <a:pt x="116" y="2088"/>
                </a:lnTo>
                <a:lnTo>
                  <a:pt x="122" y="2086"/>
                </a:lnTo>
                <a:lnTo>
                  <a:pt x="134" y="2083"/>
                </a:lnTo>
                <a:lnTo>
                  <a:pt x="147" y="2082"/>
                </a:lnTo>
                <a:lnTo>
                  <a:pt x="280" y="2082"/>
                </a:lnTo>
                <a:lnTo>
                  <a:pt x="280" y="2082"/>
                </a:lnTo>
                <a:lnTo>
                  <a:pt x="291" y="2083"/>
                </a:lnTo>
                <a:lnTo>
                  <a:pt x="303" y="2085"/>
                </a:lnTo>
                <a:lnTo>
                  <a:pt x="314" y="2087"/>
                </a:lnTo>
                <a:lnTo>
                  <a:pt x="324" y="2091"/>
                </a:lnTo>
                <a:lnTo>
                  <a:pt x="333" y="2097"/>
                </a:lnTo>
                <a:lnTo>
                  <a:pt x="342" y="2106"/>
                </a:lnTo>
                <a:lnTo>
                  <a:pt x="349" y="2117"/>
                </a:lnTo>
                <a:lnTo>
                  <a:pt x="354" y="2132"/>
                </a:lnTo>
                <a:lnTo>
                  <a:pt x="435" y="2371"/>
                </a:lnTo>
                <a:lnTo>
                  <a:pt x="731" y="2413"/>
                </a:lnTo>
                <a:lnTo>
                  <a:pt x="731" y="2357"/>
                </a:lnTo>
                <a:lnTo>
                  <a:pt x="477" y="2321"/>
                </a:lnTo>
                <a:lnTo>
                  <a:pt x="407" y="2114"/>
                </a:lnTo>
                <a:close/>
                <a:moveTo>
                  <a:pt x="2084" y="2027"/>
                </a:moveTo>
                <a:lnTo>
                  <a:pt x="1952" y="2027"/>
                </a:lnTo>
                <a:lnTo>
                  <a:pt x="1952" y="2027"/>
                </a:lnTo>
                <a:lnTo>
                  <a:pt x="1936" y="2028"/>
                </a:lnTo>
                <a:lnTo>
                  <a:pt x="1918" y="2031"/>
                </a:lnTo>
                <a:lnTo>
                  <a:pt x="1900" y="2035"/>
                </a:lnTo>
                <a:lnTo>
                  <a:pt x="1891" y="2037"/>
                </a:lnTo>
                <a:lnTo>
                  <a:pt x="1882" y="2042"/>
                </a:lnTo>
                <a:lnTo>
                  <a:pt x="1873" y="2047"/>
                </a:lnTo>
                <a:lnTo>
                  <a:pt x="1866" y="2053"/>
                </a:lnTo>
                <a:lnTo>
                  <a:pt x="1858" y="2060"/>
                </a:lnTo>
                <a:lnTo>
                  <a:pt x="1850" y="2068"/>
                </a:lnTo>
                <a:lnTo>
                  <a:pt x="1842" y="2078"/>
                </a:lnTo>
                <a:lnTo>
                  <a:pt x="1836" y="2088"/>
                </a:lnTo>
                <a:lnTo>
                  <a:pt x="1830" y="2100"/>
                </a:lnTo>
                <a:lnTo>
                  <a:pt x="1825" y="2114"/>
                </a:lnTo>
                <a:lnTo>
                  <a:pt x="1755" y="2321"/>
                </a:lnTo>
                <a:lnTo>
                  <a:pt x="1500" y="2357"/>
                </a:lnTo>
                <a:lnTo>
                  <a:pt x="1500" y="2413"/>
                </a:lnTo>
                <a:lnTo>
                  <a:pt x="1796" y="2371"/>
                </a:lnTo>
                <a:lnTo>
                  <a:pt x="1877" y="2132"/>
                </a:lnTo>
                <a:lnTo>
                  <a:pt x="1877" y="2132"/>
                </a:lnTo>
                <a:lnTo>
                  <a:pt x="1882" y="2117"/>
                </a:lnTo>
                <a:lnTo>
                  <a:pt x="1890" y="2106"/>
                </a:lnTo>
                <a:lnTo>
                  <a:pt x="1898" y="2097"/>
                </a:lnTo>
                <a:lnTo>
                  <a:pt x="1908" y="2091"/>
                </a:lnTo>
                <a:lnTo>
                  <a:pt x="1918" y="2087"/>
                </a:lnTo>
                <a:lnTo>
                  <a:pt x="1929" y="2085"/>
                </a:lnTo>
                <a:lnTo>
                  <a:pt x="1940" y="2083"/>
                </a:lnTo>
                <a:lnTo>
                  <a:pt x="1952" y="2082"/>
                </a:lnTo>
                <a:lnTo>
                  <a:pt x="2084" y="2082"/>
                </a:lnTo>
                <a:lnTo>
                  <a:pt x="2084" y="2082"/>
                </a:lnTo>
                <a:lnTo>
                  <a:pt x="2098" y="2083"/>
                </a:lnTo>
                <a:lnTo>
                  <a:pt x="2110" y="2086"/>
                </a:lnTo>
                <a:lnTo>
                  <a:pt x="2115" y="2088"/>
                </a:lnTo>
                <a:lnTo>
                  <a:pt x="2120" y="2090"/>
                </a:lnTo>
                <a:lnTo>
                  <a:pt x="2124" y="2094"/>
                </a:lnTo>
                <a:lnTo>
                  <a:pt x="2129" y="2097"/>
                </a:lnTo>
                <a:lnTo>
                  <a:pt x="2132" y="2101"/>
                </a:lnTo>
                <a:lnTo>
                  <a:pt x="2136" y="2107"/>
                </a:lnTo>
                <a:lnTo>
                  <a:pt x="2140" y="2119"/>
                </a:lnTo>
                <a:lnTo>
                  <a:pt x="2145" y="2135"/>
                </a:lnTo>
                <a:lnTo>
                  <a:pt x="2147" y="2154"/>
                </a:lnTo>
                <a:lnTo>
                  <a:pt x="2176" y="2477"/>
                </a:lnTo>
                <a:lnTo>
                  <a:pt x="2231" y="2472"/>
                </a:lnTo>
                <a:lnTo>
                  <a:pt x="2202" y="2150"/>
                </a:lnTo>
                <a:lnTo>
                  <a:pt x="2202" y="2150"/>
                </a:lnTo>
                <a:lnTo>
                  <a:pt x="2200" y="2136"/>
                </a:lnTo>
                <a:lnTo>
                  <a:pt x="2197" y="2123"/>
                </a:lnTo>
                <a:lnTo>
                  <a:pt x="2195" y="2110"/>
                </a:lnTo>
                <a:lnTo>
                  <a:pt x="2192" y="2099"/>
                </a:lnTo>
                <a:lnTo>
                  <a:pt x="2187" y="2088"/>
                </a:lnTo>
                <a:lnTo>
                  <a:pt x="2182" y="2078"/>
                </a:lnTo>
                <a:lnTo>
                  <a:pt x="2176" y="2069"/>
                </a:lnTo>
                <a:lnTo>
                  <a:pt x="2169" y="2061"/>
                </a:lnTo>
                <a:lnTo>
                  <a:pt x="2163" y="2053"/>
                </a:lnTo>
                <a:lnTo>
                  <a:pt x="2154" y="2046"/>
                </a:lnTo>
                <a:lnTo>
                  <a:pt x="2145" y="2041"/>
                </a:lnTo>
                <a:lnTo>
                  <a:pt x="2134" y="2036"/>
                </a:lnTo>
                <a:lnTo>
                  <a:pt x="2123" y="2033"/>
                </a:lnTo>
                <a:lnTo>
                  <a:pt x="2112" y="2029"/>
                </a:lnTo>
                <a:lnTo>
                  <a:pt x="2098" y="2028"/>
                </a:lnTo>
                <a:lnTo>
                  <a:pt x="2084" y="2027"/>
                </a:lnTo>
                <a:lnTo>
                  <a:pt x="2084" y="2027"/>
                </a:lnTo>
                <a:close/>
                <a:moveTo>
                  <a:pt x="656" y="1118"/>
                </a:moveTo>
                <a:lnTo>
                  <a:pt x="673" y="976"/>
                </a:lnTo>
                <a:lnTo>
                  <a:pt x="1207" y="1242"/>
                </a:lnTo>
                <a:lnTo>
                  <a:pt x="1194" y="1174"/>
                </a:lnTo>
                <a:lnTo>
                  <a:pt x="711" y="932"/>
                </a:lnTo>
                <a:lnTo>
                  <a:pt x="711" y="932"/>
                </a:lnTo>
                <a:lnTo>
                  <a:pt x="660" y="907"/>
                </a:lnTo>
                <a:lnTo>
                  <a:pt x="612" y="881"/>
                </a:lnTo>
                <a:lnTo>
                  <a:pt x="588" y="868"/>
                </a:lnTo>
                <a:lnTo>
                  <a:pt x="566" y="854"/>
                </a:lnTo>
                <a:lnTo>
                  <a:pt x="546" y="840"/>
                </a:lnTo>
                <a:lnTo>
                  <a:pt x="525" y="824"/>
                </a:lnTo>
                <a:lnTo>
                  <a:pt x="656" y="1118"/>
                </a:lnTo>
                <a:close/>
                <a:moveTo>
                  <a:pt x="217" y="2279"/>
                </a:moveTo>
                <a:lnTo>
                  <a:pt x="192" y="2290"/>
                </a:lnTo>
                <a:lnTo>
                  <a:pt x="306" y="2550"/>
                </a:lnTo>
                <a:lnTo>
                  <a:pt x="731" y="2550"/>
                </a:lnTo>
                <a:lnTo>
                  <a:pt x="731" y="2522"/>
                </a:lnTo>
                <a:lnTo>
                  <a:pt x="324" y="2522"/>
                </a:lnTo>
                <a:lnTo>
                  <a:pt x="217" y="2279"/>
                </a:lnTo>
                <a:close/>
                <a:moveTo>
                  <a:pt x="1539" y="1116"/>
                </a:moveTo>
                <a:lnTo>
                  <a:pt x="1670" y="824"/>
                </a:lnTo>
                <a:lnTo>
                  <a:pt x="1670" y="824"/>
                </a:lnTo>
                <a:lnTo>
                  <a:pt x="1645" y="842"/>
                </a:lnTo>
                <a:lnTo>
                  <a:pt x="1621" y="858"/>
                </a:lnTo>
                <a:lnTo>
                  <a:pt x="1597" y="874"/>
                </a:lnTo>
                <a:lnTo>
                  <a:pt x="1572" y="888"/>
                </a:lnTo>
                <a:lnTo>
                  <a:pt x="1547" y="902"/>
                </a:lnTo>
                <a:lnTo>
                  <a:pt x="1522" y="913"/>
                </a:lnTo>
                <a:lnTo>
                  <a:pt x="1498" y="925"/>
                </a:lnTo>
                <a:lnTo>
                  <a:pt x="1472" y="935"/>
                </a:lnTo>
                <a:lnTo>
                  <a:pt x="1447" y="944"/>
                </a:lnTo>
                <a:lnTo>
                  <a:pt x="1422" y="953"/>
                </a:lnTo>
                <a:lnTo>
                  <a:pt x="1396" y="961"/>
                </a:lnTo>
                <a:lnTo>
                  <a:pt x="1372" y="968"/>
                </a:lnTo>
                <a:lnTo>
                  <a:pt x="1322" y="980"/>
                </a:lnTo>
                <a:lnTo>
                  <a:pt x="1274" y="989"/>
                </a:lnTo>
                <a:lnTo>
                  <a:pt x="1226" y="996"/>
                </a:lnTo>
                <a:lnTo>
                  <a:pt x="1181" y="1001"/>
                </a:lnTo>
                <a:lnTo>
                  <a:pt x="1138" y="1003"/>
                </a:lnTo>
                <a:lnTo>
                  <a:pt x="1096" y="1004"/>
                </a:lnTo>
                <a:lnTo>
                  <a:pt x="1058" y="1003"/>
                </a:lnTo>
                <a:lnTo>
                  <a:pt x="1022" y="1002"/>
                </a:lnTo>
                <a:lnTo>
                  <a:pt x="990" y="998"/>
                </a:lnTo>
                <a:lnTo>
                  <a:pt x="961" y="996"/>
                </a:lnTo>
                <a:lnTo>
                  <a:pt x="1180" y="1105"/>
                </a:lnTo>
                <a:lnTo>
                  <a:pt x="1171" y="1058"/>
                </a:lnTo>
                <a:lnTo>
                  <a:pt x="1171" y="1058"/>
                </a:lnTo>
                <a:lnTo>
                  <a:pt x="1194" y="1057"/>
                </a:lnTo>
                <a:lnTo>
                  <a:pt x="1219" y="1055"/>
                </a:lnTo>
                <a:lnTo>
                  <a:pt x="1243" y="1051"/>
                </a:lnTo>
                <a:lnTo>
                  <a:pt x="1269" y="1048"/>
                </a:lnTo>
                <a:lnTo>
                  <a:pt x="1322" y="1038"/>
                </a:lnTo>
                <a:lnTo>
                  <a:pt x="1373" y="1027"/>
                </a:lnTo>
                <a:lnTo>
                  <a:pt x="1421" y="1013"/>
                </a:lnTo>
                <a:lnTo>
                  <a:pt x="1464" y="1000"/>
                </a:lnTo>
                <a:lnTo>
                  <a:pt x="1499" y="987"/>
                </a:lnTo>
                <a:lnTo>
                  <a:pt x="1513" y="980"/>
                </a:lnTo>
                <a:lnTo>
                  <a:pt x="1524" y="975"/>
                </a:lnTo>
                <a:lnTo>
                  <a:pt x="1539" y="1116"/>
                </a:lnTo>
                <a:close/>
                <a:moveTo>
                  <a:pt x="55" y="1878"/>
                </a:moveTo>
                <a:lnTo>
                  <a:pt x="55" y="1878"/>
                </a:lnTo>
                <a:lnTo>
                  <a:pt x="59" y="1884"/>
                </a:lnTo>
                <a:lnTo>
                  <a:pt x="63" y="1890"/>
                </a:lnTo>
                <a:lnTo>
                  <a:pt x="69" y="1896"/>
                </a:lnTo>
                <a:lnTo>
                  <a:pt x="75" y="1899"/>
                </a:lnTo>
                <a:lnTo>
                  <a:pt x="82" y="1902"/>
                </a:lnTo>
                <a:lnTo>
                  <a:pt x="90" y="1905"/>
                </a:lnTo>
                <a:lnTo>
                  <a:pt x="98" y="1906"/>
                </a:lnTo>
                <a:lnTo>
                  <a:pt x="106" y="1906"/>
                </a:lnTo>
                <a:lnTo>
                  <a:pt x="108" y="1905"/>
                </a:lnTo>
                <a:lnTo>
                  <a:pt x="108" y="1905"/>
                </a:lnTo>
                <a:lnTo>
                  <a:pt x="119" y="1917"/>
                </a:lnTo>
                <a:lnTo>
                  <a:pt x="132" y="1927"/>
                </a:lnTo>
                <a:lnTo>
                  <a:pt x="144" y="1937"/>
                </a:lnTo>
                <a:lnTo>
                  <a:pt x="159" y="1945"/>
                </a:lnTo>
                <a:lnTo>
                  <a:pt x="173" y="1951"/>
                </a:lnTo>
                <a:lnTo>
                  <a:pt x="189" y="1956"/>
                </a:lnTo>
                <a:lnTo>
                  <a:pt x="205" y="1959"/>
                </a:lnTo>
                <a:lnTo>
                  <a:pt x="222" y="1960"/>
                </a:lnTo>
                <a:lnTo>
                  <a:pt x="222" y="1960"/>
                </a:lnTo>
                <a:lnTo>
                  <a:pt x="237" y="1959"/>
                </a:lnTo>
                <a:lnTo>
                  <a:pt x="253" y="1956"/>
                </a:lnTo>
                <a:lnTo>
                  <a:pt x="268" y="1952"/>
                </a:lnTo>
                <a:lnTo>
                  <a:pt x="282" y="1946"/>
                </a:lnTo>
                <a:lnTo>
                  <a:pt x="296" y="1938"/>
                </a:lnTo>
                <a:lnTo>
                  <a:pt x="308" y="1930"/>
                </a:lnTo>
                <a:lnTo>
                  <a:pt x="320" y="1920"/>
                </a:lnTo>
                <a:lnTo>
                  <a:pt x="331" y="1909"/>
                </a:lnTo>
                <a:lnTo>
                  <a:pt x="341" y="1897"/>
                </a:lnTo>
                <a:lnTo>
                  <a:pt x="350" y="1883"/>
                </a:lnTo>
                <a:lnTo>
                  <a:pt x="358" y="1869"/>
                </a:lnTo>
                <a:lnTo>
                  <a:pt x="363" y="1854"/>
                </a:lnTo>
                <a:lnTo>
                  <a:pt x="369" y="1838"/>
                </a:lnTo>
                <a:lnTo>
                  <a:pt x="372" y="1823"/>
                </a:lnTo>
                <a:lnTo>
                  <a:pt x="375" y="1806"/>
                </a:lnTo>
                <a:lnTo>
                  <a:pt x="376" y="1788"/>
                </a:lnTo>
                <a:lnTo>
                  <a:pt x="376" y="1746"/>
                </a:lnTo>
                <a:lnTo>
                  <a:pt x="376" y="1746"/>
                </a:lnTo>
                <a:lnTo>
                  <a:pt x="375" y="1728"/>
                </a:lnTo>
                <a:lnTo>
                  <a:pt x="372" y="1710"/>
                </a:lnTo>
                <a:lnTo>
                  <a:pt x="368" y="1693"/>
                </a:lnTo>
                <a:lnTo>
                  <a:pt x="362" y="1676"/>
                </a:lnTo>
                <a:lnTo>
                  <a:pt x="356" y="1661"/>
                </a:lnTo>
                <a:lnTo>
                  <a:pt x="347" y="1646"/>
                </a:lnTo>
                <a:lnTo>
                  <a:pt x="336" y="1633"/>
                </a:lnTo>
                <a:lnTo>
                  <a:pt x="326" y="1620"/>
                </a:lnTo>
                <a:lnTo>
                  <a:pt x="326" y="1620"/>
                </a:lnTo>
                <a:lnTo>
                  <a:pt x="336" y="1606"/>
                </a:lnTo>
                <a:lnTo>
                  <a:pt x="336" y="1606"/>
                </a:lnTo>
                <a:lnTo>
                  <a:pt x="344" y="1591"/>
                </a:lnTo>
                <a:lnTo>
                  <a:pt x="349" y="1575"/>
                </a:lnTo>
                <a:lnTo>
                  <a:pt x="352" y="1559"/>
                </a:lnTo>
                <a:lnTo>
                  <a:pt x="354" y="1544"/>
                </a:lnTo>
                <a:lnTo>
                  <a:pt x="354" y="1544"/>
                </a:lnTo>
                <a:lnTo>
                  <a:pt x="345" y="1548"/>
                </a:lnTo>
                <a:lnTo>
                  <a:pt x="338" y="1552"/>
                </a:lnTo>
                <a:lnTo>
                  <a:pt x="329" y="1555"/>
                </a:lnTo>
                <a:lnTo>
                  <a:pt x="320" y="1557"/>
                </a:lnTo>
                <a:lnTo>
                  <a:pt x="311" y="1558"/>
                </a:lnTo>
                <a:lnTo>
                  <a:pt x="300" y="1559"/>
                </a:lnTo>
                <a:lnTo>
                  <a:pt x="291" y="1559"/>
                </a:lnTo>
                <a:lnTo>
                  <a:pt x="282" y="1559"/>
                </a:lnTo>
                <a:lnTo>
                  <a:pt x="282" y="1561"/>
                </a:lnTo>
                <a:lnTo>
                  <a:pt x="282" y="1561"/>
                </a:lnTo>
                <a:lnTo>
                  <a:pt x="268" y="1556"/>
                </a:lnTo>
                <a:lnTo>
                  <a:pt x="253" y="1553"/>
                </a:lnTo>
                <a:lnTo>
                  <a:pt x="239" y="1550"/>
                </a:lnTo>
                <a:lnTo>
                  <a:pt x="224" y="1548"/>
                </a:lnTo>
                <a:lnTo>
                  <a:pt x="210" y="1548"/>
                </a:lnTo>
                <a:lnTo>
                  <a:pt x="197" y="1548"/>
                </a:lnTo>
                <a:lnTo>
                  <a:pt x="183" y="1549"/>
                </a:lnTo>
                <a:lnTo>
                  <a:pt x="171" y="1552"/>
                </a:lnTo>
                <a:lnTo>
                  <a:pt x="158" y="1554"/>
                </a:lnTo>
                <a:lnTo>
                  <a:pt x="146" y="1557"/>
                </a:lnTo>
                <a:lnTo>
                  <a:pt x="134" y="1561"/>
                </a:lnTo>
                <a:lnTo>
                  <a:pt x="123" y="1565"/>
                </a:lnTo>
                <a:lnTo>
                  <a:pt x="113" y="1571"/>
                </a:lnTo>
                <a:lnTo>
                  <a:pt x="101" y="1576"/>
                </a:lnTo>
                <a:lnTo>
                  <a:pt x="92" y="1582"/>
                </a:lnTo>
                <a:lnTo>
                  <a:pt x="82" y="1589"/>
                </a:lnTo>
                <a:lnTo>
                  <a:pt x="65" y="1603"/>
                </a:lnTo>
                <a:lnTo>
                  <a:pt x="51" y="1619"/>
                </a:lnTo>
                <a:lnTo>
                  <a:pt x="38" y="1636"/>
                </a:lnTo>
                <a:lnTo>
                  <a:pt x="34" y="1645"/>
                </a:lnTo>
                <a:lnTo>
                  <a:pt x="29" y="1654"/>
                </a:lnTo>
                <a:lnTo>
                  <a:pt x="26" y="1664"/>
                </a:lnTo>
                <a:lnTo>
                  <a:pt x="23" y="1673"/>
                </a:lnTo>
                <a:lnTo>
                  <a:pt x="20" y="1682"/>
                </a:lnTo>
                <a:lnTo>
                  <a:pt x="18" y="1692"/>
                </a:lnTo>
                <a:lnTo>
                  <a:pt x="18" y="1701"/>
                </a:lnTo>
                <a:lnTo>
                  <a:pt x="18" y="1710"/>
                </a:lnTo>
                <a:lnTo>
                  <a:pt x="19" y="1720"/>
                </a:lnTo>
                <a:lnTo>
                  <a:pt x="20" y="1729"/>
                </a:lnTo>
                <a:lnTo>
                  <a:pt x="55" y="1878"/>
                </a:lnTo>
                <a:close/>
                <a:moveTo>
                  <a:pt x="119" y="1790"/>
                </a:moveTo>
                <a:lnTo>
                  <a:pt x="120" y="1790"/>
                </a:lnTo>
                <a:lnTo>
                  <a:pt x="120" y="1790"/>
                </a:lnTo>
                <a:lnTo>
                  <a:pt x="122" y="1784"/>
                </a:lnTo>
                <a:lnTo>
                  <a:pt x="124" y="1779"/>
                </a:lnTo>
                <a:lnTo>
                  <a:pt x="126" y="1774"/>
                </a:lnTo>
                <a:lnTo>
                  <a:pt x="129" y="1770"/>
                </a:lnTo>
                <a:lnTo>
                  <a:pt x="134" y="1766"/>
                </a:lnTo>
                <a:lnTo>
                  <a:pt x="138" y="1763"/>
                </a:lnTo>
                <a:lnTo>
                  <a:pt x="144" y="1761"/>
                </a:lnTo>
                <a:lnTo>
                  <a:pt x="150" y="1758"/>
                </a:lnTo>
                <a:lnTo>
                  <a:pt x="150" y="1758"/>
                </a:lnTo>
                <a:lnTo>
                  <a:pt x="155" y="1758"/>
                </a:lnTo>
                <a:lnTo>
                  <a:pt x="161" y="1758"/>
                </a:lnTo>
                <a:lnTo>
                  <a:pt x="167" y="1761"/>
                </a:lnTo>
                <a:lnTo>
                  <a:pt x="172" y="1762"/>
                </a:lnTo>
                <a:lnTo>
                  <a:pt x="177" y="1765"/>
                </a:lnTo>
                <a:lnTo>
                  <a:pt x="181" y="1769"/>
                </a:lnTo>
                <a:lnTo>
                  <a:pt x="185" y="1773"/>
                </a:lnTo>
                <a:lnTo>
                  <a:pt x="188" y="1779"/>
                </a:lnTo>
                <a:lnTo>
                  <a:pt x="188" y="1779"/>
                </a:lnTo>
                <a:lnTo>
                  <a:pt x="200" y="1771"/>
                </a:lnTo>
                <a:lnTo>
                  <a:pt x="214" y="1761"/>
                </a:lnTo>
                <a:lnTo>
                  <a:pt x="226" y="1749"/>
                </a:lnTo>
                <a:lnTo>
                  <a:pt x="240" y="1735"/>
                </a:lnTo>
                <a:lnTo>
                  <a:pt x="253" y="1718"/>
                </a:lnTo>
                <a:lnTo>
                  <a:pt x="266" y="1698"/>
                </a:lnTo>
                <a:lnTo>
                  <a:pt x="279" y="1675"/>
                </a:lnTo>
                <a:lnTo>
                  <a:pt x="291" y="1649"/>
                </a:lnTo>
                <a:lnTo>
                  <a:pt x="291" y="1649"/>
                </a:lnTo>
                <a:lnTo>
                  <a:pt x="306" y="1639"/>
                </a:lnTo>
                <a:lnTo>
                  <a:pt x="306" y="1639"/>
                </a:lnTo>
                <a:lnTo>
                  <a:pt x="315" y="1649"/>
                </a:lnTo>
                <a:lnTo>
                  <a:pt x="324" y="1661"/>
                </a:lnTo>
                <a:lnTo>
                  <a:pt x="331" y="1673"/>
                </a:lnTo>
                <a:lnTo>
                  <a:pt x="336" y="1687"/>
                </a:lnTo>
                <a:lnTo>
                  <a:pt x="342" y="1700"/>
                </a:lnTo>
                <a:lnTo>
                  <a:pt x="345" y="1716"/>
                </a:lnTo>
                <a:lnTo>
                  <a:pt x="348" y="1730"/>
                </a:lnTo>
                <a:lnTo>
                  <a:pt x="348" y="1746"/>
                </a:lnTo>
                <a:lnTo>
                  <a:pt x="348" y="1788"/>
                </a:lnTo>
                <a:lnTo>
                  <a:pt x="348" y="1788"/>
                </a:lnTo>
                <a:lnTo>
                  <a:pt x="348" y="1803"/>
                </a:lnTo>
                <a:lnTo>
                  <a:pt x="345" y="1817"/>
                </a:lnTo>
                <a:lnTo>
                  <a:pt x="342" y="1832"/>
                </a:lnTo>
                <a:lnTo>
                  <a:pt x="338" y="1845"/>
                </a:lnTo>
                <a:lnTo>
                  <a:pt x="332" y="1857"/>
                </a:lnTo>
                <a:lnTo>
                  <a:pt x="326" y="1870"/>
                </a:lnTo>
                <a:lnTo>
                  <a:pt x="318" y="1880"/>
                </a:lnTo>
                <a:lnTo>
                  <a:pt x="311" y="1890"/>
                </a:lnTo>
                <a:lnTo>
                  <a:pt x="302" y="1900"/>
                </a:lnTo>
                <a:lnTo>
                  <a:pt x="291" y="1908"/>
                </a:lnTo>
                <a:lnTo>
                  <a:pt x="281" y="1915"/>
                </a:lnTo>
                <a:lnTo>
                  <a:pt x="270" y="1921"/>
                </a:lnTo>
                <a:lnTo>
                  <a:pt x="259" y="1926"/>
                </a:lnTo>
                <a:lnTo>
                  <a:pt x="246" y="1929"/>
                </a:lnTo>
                <a:lnTo>
                  <a:pt x="234" y="1932"/>
                </a:lnTo>
                <a:lnTo>
                  <a:pt x="222" y="1933"/>
                </a:lnTo>
                <a:lnTo>
                  <a:pt x="222" y="1933"/>
                </a:lnTo>
                <a:lnTo>
                  <a:pt x="206" y="1932"/>
                </a:lnTo>
                <a:lnTo>
                  <a:pt x="191" y="1928"/>
                </a:lnTo>
                <a:lnTo>
                  <a:pt x="178" y="1924"/>
                </a:lnTo>
                <a:lnTo>
                  <a:pt x="164" y="1917"/>
                </a:lnTo>
                <a:lnTo>
                  <a:pt x="152" y="1908"/>
                </a:lnTo>
                <a:lnTo>
                  <a:pt x="140" y="1898"/>
                </a:lnTo>
                <a:lnTo>
                  <a:pt x="129" y="1887"/>
                </a:lnTo>
                <a:lnTo>
                  <a:pt x="120" y="1874"/>
                </a:lnTo>
                <a:lnTo>
                  <a:pt x="120" y="1874"/>
                </a:lnTo>
                <a:lnTo>
                  <a:pt x="117" y="1856"/>
                </a:lnTo>
                <a:lnTo>
                  <a:pt x="116" y="1837"/>
                </a:lnTo>
                <a:lnTo>
                  <a:pt x="117" y="1815"/>
                </a:lnTo>
                <a:lnTo>
                  <a:pt x="119" y="1790"/>
                </a:lnTo>
                <a:lnTo>
                  <a:pt x="119" y="1790"/>
                </a:lnTo>
                <a:close/>
                <a:moveTo>
                  <a:pt x="1464" y="1920"/>
                </a:moveTo>
                <a:lnTo>
                  <a:pt x="1464" y="1920"/>
                </a:lnTo>
                <a:lnTo>
                  <a:pt x="1460" y="1902"/>
                </a:lnTo>
                <a:lnTo>
                  <a:pt x="1456" y="1886"/>
                </a:lnTo>
                <a:lnTo>
                  <a:pt x="1451" y="1870"/>
                </a:lnTo>
                <a:lnTo>
                  <a:pt x="1446" y="1856"/>
                </a:lnTo>
                <a:lnTo>
                  <a:pt x="1439" y="1844"/>
                </a:lnTo>
                <a:lnTo>
                  <a:pt x="1432" y="1833"/>
                </a:lnTo>
                <a:lnTo>
                  <a:pt x="1424" y="1823"/>
                </a:lnTo>
                <a:lnTo>
                  <a:pt x="1415" y="1814"/>
                </a:lnTo>
                <a:lnTo>
                  <a:pt x="1406" y="1806"/>
                </a:lnTo>
                <a:lnTo>
                  <a:pt x="1396" y="1799"/>
                </a:lnTo>
                <a:lnTo>
                  <a:pt x="1386" y="1793"/>
                </a:lnTo>
                <a:lnTo>
                  <a:pt x="1375" y="1788"/>
                </a:lnTo>
                <a:lnTo>
                  <a:pt x="1363" y="1783"/>
                </a:lnTo>
                <a:lnTo>
                  <a:pt x="1350" y="1780"/>
                </a:lnTo>
                <a:lnTo>
                  <a:pt x="1337" y="1776"/>
                </a:lnTo>
                <a:lnTo>
                  <a:pt x="1323" y="1774"/>
                </a:lnTo>
                <a:lnTo>
                  <a:pt x="1294" y="1770"/>
                </a:lnTo>
                <a:lnTo>
                  <a:pt x="1294" y="1770"/>
                </a:lnTo>
                <a:lnTo>
                  <a:pt x="1295" y="1843"/>
                </a:lnTo>
                <a:lnTo>
                  <a:pt x="1296" y="1853"/>
                </a:lnTo>
                <a:lnTo>
                  <a:pt x="1286" y="1856"/>
                </a:lnTo>
                <a:lnTo>
                  <a:pt x="1262" y="1863"/>
                </a:lnTo>
                <a:lnTo>
                  <a:pt x="1296" y="1893"/>
                </a:lnTo>
                <a:lnTo>
                  <a:pt x="1118" y="2095"/>
                </a:lnTo>
                <a:lnTo>
                  <a:pt x="947" y="1893"/>
                </a:lnTo>
                <a:lnTo>
                  <a:pt x="981" y="1863"/>
                </a:lnTo>
                <a:lnTo>
                  <a:pt x="949" y="1853"/>
                </a:lnTo>
                <a:lnTo>
                  <a:pt x="949" y="1843"/>
                </a:lnTo>
                <a:lnTo>
                  <a:pt x="949" y="1843"/>
                </a:lnTo>
                <a:lnTo>
                  <a:pt x="950" y="1769"/>
                </a:lnTo>
                <a:lnTo>
                  <a:pt x="911" y="1776"/>
                </a:lnTo>
                <a:lnTo>
                  <a:pt x="911" y="1776"/>
                </a:lnTo>
                <a:lnTo>
                  <a:pt x="899" y="1779"/>
                </a:lnTo>
                <a:lnTo>
                  <a:pt x="887" y="1783"/>
                </a:lnTo>
                <a:lnTo>
                  <a:pt x="874" y="1787"/>
                </a:lnTo>
                <a:lnTo>
                  <a:pt x="863" y="1791"/>
                </a:lnTo>
                <a:lnTo>
                  <a:pt x="853" y="1797"/>
                </a:lnTo>
                <a:lnTo>
                  <a:pt x="843" y="1803"/>
                </a:lnTo>
                <a:lnTo>
                  <a:pt x="834" y="1810"/>
                </a:lnTo>
                <a:lnTo>
                  <a:pt x="825" y="1818"/>
                </a:lnTo>
                <a:lnTo>
                  <a:pt x="817" y="1827"/>
                </a:lnTo>
                <a:lnTo>
                  <a:pt x="810" y="1837"/>
                </a:lnTo>
                <a:lnTo>
                  <a:pt x="803" y="1847"/>
                </a:lnTo>
                <a:lnTo>
                  <a:pt x="797" y="1860"/>
                </a:lnTo>
                <a:lnTo>
                  <a:pt x="791" y="1873"/>
                </a:lnTo>
                <a:lnTo>
                  <a:pt x="787" y="1888"/>
                </a:lnTo>
                <a:lnTo>
                  <a:pt x="782" y="1904"/>
                </a:lnTo>
                <a:lnTo>
                  <a:pt x="779" y="1920"/>
                </a:lnTo>
                <a:lnTo>
                  <a:pt x="738" y="2195"/>
                </a:lnTo>
                <a:lnTo>
                  <a:pt x="738" y="2195"/>
                </a:lnTo>
                <a:lnTo>
                  <a:pt x="787" y="2180"/>
                </a:lnTo>
                <a:lnTo>
                  <a:pt x="836" y="2168"/>
                </a:lnTo>
                <a:lnTo>
                  <a:pt x="887" y="2156"/>
                </a:lnTo>
                <a:lnTo>
                  <a:pt x="938" y="2147"/>
                </a:lnTo>
                <a:lnTo>
                  <a:pt x="991" y="2140"/>
                </a:lnTo>
                <a:lnTo>
                  <a:pt x="1045" y="2135"/>
                </a:lnTo>
                <a:lnTo>
                  <a:pt x="1099" y="2132"/>
                </a:lnTo>
                <a:lnTo>
                  <a:pt x="1154" y="2131"/>
                </a:lnTo>
                <a:lnTo>
                  <a:pt x="1154" y="2131"/>
                </a:lnTo>
                <a:lnTo>
                  <a:pt x="1199" y="2131"/>
                </a:lnTo>
                <a:lnTo>
                  <a:pt x="1244" y="2133"/>
                </a:lnTo>
                <a:lnTo>
                  <a:pt x="1289" y="2137"/>
                </a:lnTo>
                <a:lnTo>
                  <a:pt x="1333" y="2142"/>
                </a:lnTo>
                <a:lnTo>
                  <a:pt x="1376" y="2149"/>
                </a:lnTo>
                <a:lnTo>
                  <a:pt x="1419" y="2155"/>
                </a:lnTo>
                <a:lnTo>
                  <a:pt x="1460" y="2164"/>
                </a:lnTo>
                <a:lnTo>
                  <a:pt x="1502" y="2174"/>
                </a:lnTo>
                <a:lnTo>
                  <a:pt x="1464" y="1920"/>
                </a:lnTo>
                <a:close/>
                <a:moveTo>
                  <a:pt x="1296" y="1503"/>
                </a:moveTo>
                <a:lnTo>
                  <a:pt x="1296" y="1503"/>
                </a:lnTo>
                <a:lnTo>
                  <a:pt x="1293" y="1491"/>
                </a:lnTo>
                <a:lnTo>
                  <a:pt x="1289" y="1479"/>
                </a:lnTo>
                <a:lnTo>
                  <a:pt x="1286" y="1466"/>
                </a:lnTo>
                <a:lnTo>
                  <a:pt x="1280" y="1454"/>
                </a:lnTo>
                <a:lnTo>
                  <a:pt x="1275" y="1443"/>
                </a:lnTo>
                <a:lnTo>
                  <a:pt x="1268" y="1430"/>
                </a:lnTo>
                <a:lnTo>
                  <a:pt x="1259" y="1419"/>
                </a:lnTo>
                <a:lnTo>
                  <a:pt x="1250" y="1409"/>
                </a:lnTo>
                <a:lnTo>
                  <a:pt x="1239" y="1400"/>
                </a:lnTo>
                <a:lnTo>
                  <a:pt x="1226" y="1391"/>
                </a:lnTo>
                <a:lnTo>
                  <a:pt x="1213" y="1383"/>
                </a:lnTo>
                <a:lnTo>
                  <a:pt x="1197" y="1376"/>
                </a:lnTo>
                <a:lnTo>
                  <a:pt x="1180" y="1371"/>
                </a:lnTo>
                <a:lnTo>
                  <a:pt x="1161" y="1367"/>
                </a:lnTo>
                <a:lnTo>
                  <a:pt x="1141" y="1365"/>
                </a:lnTo>
                <a:lnTo>
                  <a:pt x="1118" y="1364"/>
                </a:lnTo>
                <a:lnTo>
                  <a:pt x="1118" y="1364"/>
                </a:lnTo>
                <a:lnTo>
                  <a:pt x="1096" y="1365"/>
                </a:lnTo>
                <a:lnTo>
                  <a:pt x="1076" y="1368"/>
                </a:lnTo>
                <a:lnTo>
                  <a:pt x="1058" y="1373"/>
                </a:lnTo>
                <a:lnTo>
                  <a:pt x="1042" y="1380"/>
                </a:lnTo>
                <a:lnTo>
                  <a:pt x="1027" y="1387"/>
                </a:lnTo>
                <a:lnTo>
                  <a:pt x="1015" y="1396"/>
                </a:lnTo>
                <a:lnTo>
                  <a:pt x="1005" y="1405"/>
                </a:lnTo>
                <a:lnTo>
                  <a:pt x="995" y="1417"/>
                </a:lnTo>
                <a:lnTo>
                  <a:pt x="987" y="1428"/>
                </a:lnTo>
                <a:lnTo>
                  <a:pt x="981" y="1439"/>
                </a:lnTo>
                <a:lnTo>
                  <a:pt x="976" y="1450"/>
                </a:lnTo>
                <a:lnTo>
                  <a:pt x="971" y="1462"/>
                </a:lnTo>
                <a:lnTo>
                  <a:pt x="964" y="1483"/>
                </a:lnTo>
                <a:lnTo>
                  <a:pt x="961" y="1502"/>
                </a:lnTo>
                <a:lnTo>
                  <a:pt x="961" y="1502"/>
                </a:lnTo>
                <a:lnTo>
                  <a:pt x="955" y="1547"/>
                </a:lnTo>
                <a:lnTo>
                  <a:pt x="950" y="1606"/>
                </a:lnTo>
                <a:lnTo>
                  <a:pt x="945" y="1658"/>
                </a:lnTo>
                <a:lnTo>
                  <a:pt x="945" y="1679"/>
                </a:lnTo>
                <a:lnTo>
                  <a:pt x="945" y="1690"/>
                </a:lnTo>
                <a:lnTo>
                  <a:pt x="945" y="1690"/>
                </a:lnTo>
                <a:lnTo>
                  <a:pt x="947" y="1694"/>
                </a:lnTo>
                <a:lnTo>
                  <a:pt x="951" y="1700"/>
                </a:lnTo>
                <a:lnTo>
                  <a:pt x="955" y="1706"/>
                </a:lnTo>
                <a:lnTo>
                  <a:pt x="961" y="1710"/>
                </a:lnTo>
                <a:lnTo>
                  <a:pt x="970" y="1713"/>
                </a:lnTo>
                <a:lnTo>
                  <a:pt x="981" y="1717"/>
                </a:lnTo>
                <a:lnTo>
                  <a:pt x="996" y="1719"/>
                </a:lnTo>
                <a:lnTo>
                  <a:pt x="1013" y="1720"/>
                </a:lnTo>
                <a:lnTo>
                  <a:pt x="1013" y="1720"/>
                </a:lnTo>
                <a:lnTo>
                  <a:pt x="1027" y="1720"/>
                </a:lnTo>
                <a:lnTo>
                  <a:pt x="1039" y="1720"/>
                </a:lnTo>
                <a:lnTo>
                  <a:pt x="1057" y="1718"/>
                </a:lnTo>
                <a:lnTo>
                  <a:pt x="1057" y="1718"/>
                </a:lnTo>
                <a:lnTo>
                  <a:pt x="1071" y="1726"/>
                </a:lnTo>
                <a:lnTo>
                  <a:pt x="1088" y="1733"/>
                </a:lnTo>
                <a:lnTo>
                  <a:pt x="1105" y="1737"/>
                </a:lnTo>
                <a:lnTo>
                  <a:pt x="1114" y="1738"/>
                </a:lnTo>
                <a:lnTo>
                  <a:pt x="1123" y="1738"/>
                </a:lnTo>
                <a:lnTo>
                  <a:pt x="1123" y="1738"/>
                </a:lnTo>
                <a:lnTo>
                  <a:pt x="1133" y="1738"/>
                </a:lnTo>
                <a:lnTo>
                  <a:pt x="1142" y="1737"/>
                </a:lnTo>
                <a:lnTo>
                  <a:pt x="1151" y="1735"/>
                </a:lnTo>
                <a:lnTo>
                  <a:pt x="1160" y="1733"/>
                </a:lnTo>
                <a:lnTo>
                  <a:pt x="1177" y="1726"/>
                </a:lnTo>
                <a:lnTo>
                  <a:pt x="1192" y="1717"/>
                </a:lnTo>
                <a:lnTo>
                  <a:pt x="1192" y="1717"/>
                </a:lnTo>
                <a:lnTo>
                  <a:pt x="1221" y="1718"/>
                </a:lnTo>
                <a:lnTo>
                  <a:pt x="1252" y="1719"/>
                </a:lnTo>
                <a:lnTo>
                  <a:pt x="1267" y="1718"/>
                </a:lnTo>
                <a:lnTo>
                  <a:pt x="1279" y="1717"/>
                </a:lnTo>
                <a:lnTo>
                  <a:pt x="1289" y="1716"/>
                </a:lnTo>
                <a:lnTo>
                  <a:pt x="1296" y="1712"/>
                </a:lnTo>
                <a:lnTo>
                  <a:pt x="1296" y="1712"/>
                </a:lnTo>
                <a:lnTo>
                  <a:pt x="1300" y="1709"/>
                </a:lnTo>
                <a:lnTo>
                  <a:pt x="1302" y="1702"/>
                </a:lnTo>
                <a:lnTo>
                  <a:pt x="1303" y="1694"/>
                </a:lnTo>
                <a:lnTo>
                  <a:pt x="1304" y="1684"/>
                </a:lnTo>
                <a:lnTo>
                  <a:pt x="1306" y="1658"/>
                </a:lnTo>
                <a:lnTo>
                  <a:pt x="1306" y="1628"/>
                </a:lnTo>
                <a:lnTo>
                  <a:pt x="1305" y="1595"/>
                </a:lnTo>
                <a:lnTo>
                  <a:pt x="1303" y="1562"/>
                </a:lnTo>
                <a:lnTo>
                  <a:pt x="1300" y="1530"/>
                </a:lnTo>
                <a:lnTo>
                  <a:pt x="1296" y="1503"/>
                </a:lnTo>
                <a:lnTo>
                  <a:pt x="1296" y="1503"/>
                </a:lnTo>
                <a:close/>
                <a:moveTo>
                  <a:pt x="1230" y="1592"/>
                </a:moveTo>
                <a:lnTo>
                  <a:pt x="1230" y="1592"/>
                </a:lnTo>
                <a:lnTo>
                  <a:pt x="1230" y="1603"/>
                </a:lnTo>
                <a:lnTo>
                  <a:pt x="1228" y="1616"/>
                </a:lnTo>
                <a:lnTo>
                  <a:pt x="1225" y="1627"/>
                </a:lnTo>
                <a:lnTo>
                  <a:pt x="1222" y="1638"/>
                </a:lnTo>
                <a:lnTo>
                  <a:pt x="1217" y="1648"/>
                </a:lnTo>
                <a:lnTo>
                  <a:pt x="1212" y="1658"/>
                </a:lnTo>
                <a:lnTo>
                  <a:pt x="1205" y="1667"/>
                </a:lnTo>
                <a:lnTo>
                  <a:pt x="1198" y="1676"/>
                </a:lnTo>
                <a:lnTo>
                  <a:pt x="1190" y="1683"/>
                </a:lnTo>
                <a:lnTo>
                  <a:pt x="1183" y="1690"/>
                </a:lnTo>
                <a:lnTo>
                  <a:pt x="1174" y="1697"/>
                </a:lnTo>
                <a:lnTo>
                  <a:pt x="1165" y="1701"/>
                </a:lnTo>
                <a:lnTo>
                  <a:pt x="1154" y="1706"/>
                </a:lnTo>
                <a:lnTo>
                  <a:pt x="1144" y="1708"/>
                </a:lnTo>
                <a:lnTo>
                  <a:pt x="1134" y="1710"/>
                </a:lnTo>
                <a:lnTo>
                  <a:pt x="1123" y="1710"/>
                </a:lnTo>
                <a:lnTo>
                  <a:pt x="1123" y="1710"/>
                </a:lnTo>
                <a:lnTo>
                  <a:pt x="1113" y="1710"/>
                </a:lnTo>
                <a:lnTo>
                  <a:pt x="1103" y="1708"/>
                </a:lnTo>
                <a:lnTo>
                  <a:pt x="1093" y="1706"/>
                </a:lnTo>
                <a:lnTo>
                  <a:pt x="1082" y="1701"/>
                </a:lnTo>
                <a:lnTo>
                  <a:pt x="1073" y="1697"/>
                </a:lnTo>
                <a:lnTo>
                  <a:pt x="1064" y="1690"/>
                </a:lnTo>
                <a:lnTo>
                  <a:pt x="1057" y="1683"/>
                </a:lnTo>
                <a:lnTo>
                  <a:pt x="1049" y="1676"/>
                </a:lnTo>
                <a:lnTo>
                  <a:pt x="1042" y="1667"/>
                </a:lnTo>
                <a:lnTo>
                  <a:pt x="1035" y="1658"/>
                </a:lnTo>
                <a:lnTo>
                  <a:pt x="1030" y="1648"/>
                </a:lnTo>
                <a:lnTo>
                  <a:pt x="1025" y="1638"/>
                </a:lnTo>
                <a:lnTo>
                  <a:pt x="1022" y="1627"/>
                </a:lnTo>
                <a:lnTo>
                  <a:pt x="1019" y="1616"/>
                </a:lnTo>
                <a:lnTo>
                  <a:pt x="1017" y="1603"/>
                </a:lnTo>
                <a:lnTo>
                  <a:pt x="1017" y="1592"/>
                </a:lnTo>
                <a:lnTo>
                  <a:pt x="1017" y="1559"/>
                </a:lnTo>
                <a:lnTo>
                  <a:pt x="1017" y="1559"/>
                </a:lnTo>
                <a:lnTo>
                  <a:pt x="1018" y="1544"/>
                </a:lnTo>
                <a:lnTo>
                  <a:pt x="1021" y="1528"/>
                </a:lnTo>
                <a:lnTo>
                  <a:pt x="1021" y="1528"/>
                </a:lnTo>
                <a:lnTo>
                  <a:pt x="1025" y="1532"/>
                </a:lnTo>
                <a:lnTo>
                  <a:pt x="1031" y="1537"/>
                </a:lnTo>
                <a:lnTo>
                  <a:pt x="1036" y="1541"/>
                </a:lnTo>
                <a:lnTo>
                  <a:pt x="1044" y="1545"/>
                </a:lnTo>
                <a:lnTo>
                  <a:pt x="1053" y="1547"/>
                </a:lnTo>
                <a:lnTo>
                  <a:pt x="1064" y="1549"/>
                </a:lnTo>
                <a:lnTo>
                  <a:pt x="1078" y="1549"/>
                </a:lnTo>
                <a:lnTo>
                  <a:pt x="1093" y="1548"/>
                </a:lnTo>
                <a:lnTo>
                  <a:pt x="1093" y="1548"/>
                </a:lnTo>
                <a:lnTo>
                  <a:pt x="1109" y="1545"/>
                </a:lnTo>
                <a:lnTo>
                  <a:pt x="1123" y="1541"/>
                </a:lnTo>
                <a:lnTo>
                  <a:pt x="1148" y="1531"/>
                </a:lnTo>
                <a:lnTo>
                  <a:pt x="1160" y="1527"/>
                </a:lnTo>
                <a:lnTo>
                  <a:pt x="1177" y="1523"/>
                </a:lnTo>
                <a:lnTo>
                  <a:pt x="1197" y="1521"/>
                </a:lnTo>
                <a:lnTo>
                  <a:pt x="1224" y="1520"/>
                </a:lnTo>
                <a:lnTo>
                  <a:pt x="1224" y="1520"/>
                </a:lnTo>
                <a:lnTo>
                  <a:pt x="1226" y="1530"/>
                </a:lnTo>
                <a:lnTo>
                  <a:pt x="1229" y="1539"/>
                </a:lnTo>
                <a:lnTo>
                  <a:pt x="1230" y="1549"/>
                </a:lnTo>
                <a:lnTo>
                  <a:pt x="1230" y="1559"/>
                </a:lnTo>
                <a:lnTo>
                  <a:pt x="1230" y="1592"/>
                </a:lnTo>
                <a:close/>
                <a:moveTo>
                  <a:pt x="1267" y="1765"/>
                </a:moveTo>
                <a:lnTo>
                  <a:pt x="1220" y="1757"/>
                </a:lnTo>
                <a:lnTo>
                  <a:pt x="1118" y="1971"/>
                </a:lnTo>
                <a:lnTo>
                  <a:pt x="1016" y="1755"/>
                </a:lnTo>
                <a:lnTo>
                  <a:pt x="977" y="1763"/>
                </a:lnTo>
                <a:lnTo>
                  <a:pt x="977" y="1763"/>
                </a:lnTo>
                <a:lnTo>
                  <a:pt x="977" y="1794"/>
                </a:lnTo>
                <a:lnTo>
                  <a:pt x="977" y="1794"/>
                </a:lnTo>
                <a:lnTo>
                  <a:pt x="976" y="1833"/>
                </a:lnTo>
                <a:lnTo>
                  <a:pt x="1035" y="1852"/>
                </a:lnTo>
                <a:lnTo>
                  <a:pt x="986" y="1896"/>
                </a:lnTo>
                <a:lnTo>
                  <a:pt x="1118" y="2053"/>
                </a:lnTo>
                <a:lnTo>
                  <a:pt x="1258" y="1896"/>
                </a:lnTo>
                <a:lnTo>
                  <a:pt x="1208" y="1852"/>
                </a:lnTo>
                <a:lnTo>
                  <a:pt x="1268" y="1833"/>
                </a:lnTo>
                <a:lnTo>
                  <a:pt x="1268" y="1833"/>
                </a:lnTo>
                <a:lnTo>
                  <a:pt x="1267" y="1765"/>
                </a:lnTo>
                <a:lnTo>
                  <a:pt x="1267" y="1765"/>
                </a:lnTo>
                <a:close/>
              </a:path>
            </a:pathLst>
          </a:custGeom>
          <a:solidFill>
            <a:srgbClr val="002060"/>
          </a:solidFill>
          <a:ln>
            <a:noFill/>
          </a:ln>
        </p:spPr>
        <p:txBody>
          <a:bodyPr vert="horz" wrap="square" lIns="68580" tIns="34290" rIns="68580" bIns="34290" numCol="1" anchor="t" anchorCtr="0" compatLnSpc="1">
            <a:prstTxWarp prst="textNoShape">
              <a:avLst/>
            </a:prstTxWarp>
          </a:bodyPr>
          <a:lstStyle/>
          <a:p>
            <a:pPr defTabSz="782292"/>
            <a:endParaRPr lang="de-DE" sz="1575">
              <a:solidFill>
                <a:srgbClr val="000000"/>
              </a:solidFill>
              <a:latin typeface="Arial"/>
            </a:endParaRPr>
          </a:p>
        </p:txBody>
      </p:sp>
    </p:spTree>
    <p:extLst>
      <p:ext uri="{BB962C8B-B14F-4D97-AF65-F5344CB8AC3E}">
        <p14:creationId xmlns:p14="http://schemas.microsoft.com/office/powerpoint/2010/main" val="2821202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CA2AC27A-5D70-4E1B-9726-EFDE10EC2FB0}"/>
              </a:ext>
            </a:extLst>
          </p:cNvPr>
          <p:cNvSpPr>
            <a:spLocks noGrp="1"/>
          </p:cNvSpPr>
          <p:nvPr>
            <p:ph type="title"/>
          </p:nvPr>
        </p:nvSpPr>
        <p:spPr>
          <a:xfrm>
            <a:off x="1331640" y="334378"/>
            <a:ext cx="6984776" cy="797212"/>
          </a:xfrm>
        </p:spPr>
        <p:txBody>
          <a:bodyPr/>
          <a:lstStyle/>
          <a:p>
            <a:r>
              <a:rPr lang="fr-FR" sz="2000" dirty="0">
                <a:solidFill>
                  <a:srgbClr val="15006D"/>
                </a:solidFill>
                <a:latin typeface="Marianne" panose="02000000000000000000" pitchFamily="2" charset="0"/>
              </a:rPr>
              <a:t>Le Crédit d’impôt aux investissements industrie verte (C3IV) ouvre de nouveaux horizons pour soutenir les projets stratégiques en France</a:t>
            </a:r>
            <a:br>
              <a:rPr lang="fr-FR" sz="1100" b="0" dirty="0">
                <a:latin typeface="Marianne" panose="02000000000000000000" pitchFamily="2" charset="0"/>
              </a:rPr>
            </a:br>
            <a:endParaRPr lang="fr-FR" sz="1100" b="0" dirty="0">
              <a:latin typeface="Marianne" panose="02000000000000000000" pitchFamily="2" charset="0"/>
            </a:endParaRPr>
          </a:p>
        </p:txBody>
      </p:sp>
      <p:sp>
        <p:nvSpPr>
          <p:cNvPr id="5" name="Espace réservé du texte 4">
            <a:extLst>
              <a:ext uri="{FF2B5EF4-FFF2-40B4-BE49-F238E27FC236}">
                <a16:creationId xmlns:a16="http://schemas.microsoft.com/office/drawing/2014/main" id="{CD6FE0F0-5F3A-4810-963B-1B8A93515FD0}"/>
              </a:ext>
            </a:extLst>
          </p:cNvPr>
          <p:cNvSpPr>
            <a:spLocks noGrp="1"/>
          </p:cNvSpPr>
          <p:nvPr>
            <p:ph type="body" sz="quarter" idx="14"/>
          </p:nvPr>
        </p:nvSpPr>
        <p:spPr>
          <a:xfrm>
            <a:off x="324437" y="1347614"/>
            <a:ext cx="8640051" cy="3312368"/>
          </a:xfrm>
        </p:spPr>
        <p:txBody>
          <a:bodyPr/>
          <a:lstStyle/>
          <a:p>
            <a:pPr marL="285750" indent="-285750" algn="just">
              <a:buFont typeface="Courier New" panose="02070309020205020404" pitchFamily="49" charset="0"/>
              <a:buChar char="o"/>
            </a:pPr>
            <a:r>
              <a:rPr lang="fr-FR" sz="1200" dirty="0">
                <a:latin typeface="Marianne" panose="02000000000000000000" pitchFamily="2" charset="0"/>
              </a:rPr>
              <a:t>Le nouveau cadre européen du "</a:t>
            </a:r>
            <a:r>
              <a:rPr lang="fr-FR" sz="1200" i="1" dirty="0" err="1">
                <a:latin typeface="Marianne" panose="02000000000000000000" pitchFamily="2" charset="0"/>
              </a:rPr>
              <a:t>Temporary</a:t>
            </a:r>
            <a:r>
              <a:rPr lang="fr-FR" sz="1200" i="1" dirty="0">
                <a:latin typeface="Marianne" panose="02000000000000000000" pitchFamily="2" charset="0"/>
              </a:rPr>
              <a:t> Crisis and Transition Framework</a:t>
            </a:r>
            <a:r>
              <a:rPr lang="fr-FR" sz="1200" dirty="0">
                <a:latin typeface="Marianne" panose="02000000000000000000" pitchFamily="2" charset="0"/>
              </a:rPr>
              <a:t>" </a:t>
            </a:r>
            <a:r>
              <a:rPr lang="fr-FR" sz="1200" b="1" dirty="0">
                <a:latin typeface="Marianne" panose="02000000000000000000" pitchFamily="2" charset="0"/>
              </a:rPr>
              <a:t>(TCTF</a:t>
            </a:r>
            <a:r>
              <a:rPr lang="fr-FR" sz="1200" dirty="0">
                <a:latin typeface="Marianne" panose="02000000000000000000" pitchFamily="2" charset="0"/>
              </a:rPr>
              <a:t>) constitue une partie de la réponse à l'"</a:t>
            </a:r>
            <a:r>
              <a:rPr lang="fr-FR" sz="1200" i="1" dirty="0">
                <a:latin typeface="Marianne" panose="02000000000000000000" pitchFamily="2" charset="0"/>
              </a:rPr>
              <a:t>Inflation Reduction </a:t>
            </a:r>
            <a:r>
              <a:rPr lang="fr-FR" sz="1200" i="1" dirty="0" err="1">
                <a:latin typeface="Marianne" panose="02000000000000000000" pitchFamily="2" charset="0"/>
              </a:rPr>
              <a:t>Act</a:t>
            </a:r>
            <a:r>
              <a:rPr lang="fr-FR" sz="1200" dirty="0">
                <a:latin typeface="Marianne" panose="02000000000000000000" pitchFamily="2" charset="0"/>
              </a:rPr>
              <a:t>"</a:t>
            </a:r>
            <a:r>
              <a:rPr lang="fr-FR" sz="1200" i="1" dirty="0">
                <a:latin typeface="Marianne" panose="02000000000000000000" pitchFamily="2" charset="0"/>
              </a:rPr>
              <a:t> </a:t>
            </a:r>
            <a:r>
              <a:rPr lang="fr-FR" sz="1200" dirty="0">
                <a:latin typeface="Marianne" panose="02000000000000000000" pitchFamily="2" charset="0"/>
              </a:rPr>
              <a:t>(IRA). La</a:t>
            </a:r>
            <a:r>
              <a:rPr lang="fr-FR" sz="1200" b="1" dirty="0">
                <a:latin typeface="Marianne" panose="02000000000000000000" pitchFamily="2" charset="0"/>
              </a:rPr>
              <a:t> section 2.8 du TCTF </a:t>
            </a:r>
            <a:r>
              <a:rPr lang="fr-FR" sz="1200" dirty="0">
                <a:latin typeface="Marianne" panose="02000000000000000000" pitchFamily="2" charset="0"/>
              </a:rPr>
              <a:t>permet, en particulier, de soutenir le déploiement de nouvelles capacités industrielles dans certains secteurs stratégiques pour la transition verte. </a:t>
            </a:r>
          </a:p>
          <a:p>
            <a:pPr algn="just"/>
            <a:endParaRPr lang="fr-FR" sz="1200" dirty="0">
              <a:latin typeface="Marianne" panose="02000000000000000000" pitchFamily="2" charset="0"/>
            </a:endParaRPr>
          </a:p>
          <a:p>
            <a:pPr marL="285750" indent="-285750" algn="just">
              <a:buFont typeface="Courier New" panose="02070309020205020404" pitchFamily="49" charset="0"/>
              <a:buChar char="o"/>
            </a:pPr>
            <a:r>
              <a:rPr lang="fr-FR" sz="1200" dirty="0">
                <a:latin typeface="Marianne" panose="02000000000000000000" pitchFamily="2" charset="0"/>
              </a:rPr>
              <a:t>Pour accélérer les investissements en faveur de la production de technologies propres en Europe, la Commission européenne permet ainsi aux Etats membres de mettre en œuvre des aides aux CAPEX productifs dans des filières industrielles des panneaux solaires, des batteries, des turbines éoliennes, des pompes à chaleur, des électrolyseurs, des équipements pour la capture, le stockage et l’utilisation du CO2.</a:t>
            </a:r>
          </a:p>
          <a:p>
            <a:pPr algn="just"/>
            <a:endParaRPr lang="fr-FR" sz="1200" dirty="0">
              <a:latin typeface="Marianne" panose="02000000000000000000" pitchFamily="2" charset="0"/>
            </a:endParaRPr>
          </a:p>
          <a:p>
            <a:pPr marL="285750" indent="-285750" algn="just">
              <a:buFont typeface="Courier New" panose="02070309020205020404" pitchFamily="49" charset="0"/>
              <a:buChar char="o"/>
            </a:pPr>
            <a:r>
              <a:rPr lang="fr-FR" sz="1200" dirty="0">
                <a:latin typeface="Marianne" panose="02000000000000000000" pitchFamily="2" charset="0"/>
              </a:rPr>
              <a:t>En complément des mesures budgétaires du plan France 2030 et de la stratégie nationale bas-carbone</a:t>
            </a:r>
            <a:r>
              <a:rPr lang="fr-FR" sz="1200" b="1" dirty="0">
                <a:solidFill>
                  <a:srgbClr val="15006D"/>
                </a:solidFill>
                <a:latin typeface="Marianne" panose="02000000000000000000" pitchFamily="2" charset="0"/>
              </a:rPr>
              <a:t>, </a:t>
            </a:r>
            <a:r>
              <a:rPr lang="fr-FR" sz="1200" b="1" dirty="0">
                <a:latin typeface="Marianne" panose="02000000000000000000" pitchFamily="2" charset="0"/>
              </a:rPr>
              <a:t>le C3IV a été mis en place sur le fondement de la section 2.8. du TCTF. Il constitue le levier fiscal à l’échelle française </a:t>
            </a:r>
            <a:r>
              <a:rPr lang="fr-FR" sz="1200" dirty="0">
                <a:latin typeface="Marianne" panose="02000000000000000000" pitchFamily="2" charset="0"/>
              </a:rPr>
              <a:t>s’inscrivant dans ce nouveau cadre temporaire européen</a:t>
            </a:r>
            <a:r>
              <a:rPr lang="fr-FR" sz="1200" b="1" dirty="0">
                <a:latin typeface="Marianne" panose="02000000000000000000" pitchFamily="2" charset="0"/>
              </a:rPr>
              <a:t> pour répondre à l’IRA dans le secteur des panneaux solaires, des batteries, des turbines éoliennes et des pompes à chaleur. </a:t>
            </a:r>
          </a:p>
          <a:p>
            <a:endParaRPr lang="fr-FR" sz="1000" dirty="0">
              <a:latin typeface="Marianne" panose="02000000000000000000" pitchFamily="2" charset="0"/>
            </a:endParaRPr>
          </a:p>
          <a:p>
            <a:endParaRPr lang="fr-FR" sz="1000" dirty="0">
              <a:latin typeface="Marianne" panose="02000000000000000000" pitchFamily="2" charset="0"/>
            </a:endParaRPr>
          </a:p>
        </p:txBody>
      </p:sp>
      <p:sp>
        <p:nvSpPr>
          <p:cNvPr id="3" name="Espace réservé du numéro de diapositive 2">
            <a:extLst>
              <a:ext uri="{FF2B5EF4-FFF2-40B4-BE49-F238E27FC236}">
                <a16:creationId xmlns:a16="http://schemas.microsoft.com/office/drawing/2014/main" id="{46EB27AB-4227-40EB-B0B8-066F53A0D29C}"/>
              </a:ext>
            </a:extLst>
          </p:cNvPr>
          <p:cNvSpPr>
            <a:spLocks noGrp="1"/>
          </p:cNvSpPr>
          <p:nvPr>
            <p:ph type="sldNum" sz="quarter" idx="12"/>
          </p:nvPr>
        </p:nvSpPr>
        <p:spPr/>
        <p:txBody>
          <a:bodyPr/>
          <a:lstStyle/>
          <a:p>
            <a:fld id="{733122C9-A0B9-462F-8757-0847AD287B63}" type="slidenum">
              <a:rPr lang="fr-FR" smtClean="0"/>
              <a:pPr/>
              <a:t>5</a:t>
            </a:fld>
            <a:endParaRPr lang="fr-FR" dirty="0"/>
          </a:p>
        </p:txBody>
      </p:sp>
    </p:spTree>
    <p:extLst>
      <p:ext uri="{BB962C8B-B14F-4D97-AF65-F5344CB8AC3E}">
        <p14:creationId xmlns:p14="http://schemas.microsoft.com/office/powerpoint/2010/main" val="27373407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re 13"/>
          <p:cNvSpPr txBox="1">
            <a:spLocks/>
          </p:cNvSpPr>
          <p:nvPr/>
        </p:nvSpPr>
        <p:spPr bwMode="gray">
          <a:xfrm>
            <a:off x="1187624" y="215451"/>
            <a:ext cx="8234647" cy="416505"/>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000" b="1" i="0" u="none" strike="noStrike" kern="1200" cap="none" spc="0" normalizeH="0" baseline="0" noProof="0" dirty="0">
                <a:ln>
                  <a:noFill/>
                </a:ln>
                <a:solidFill>
                  <a:srgbClr val="000091"/>
                </a:solidFill>
                <a:effectLst/>
                <a:uLnTx/>
                <a:uFillTx/>
                <a:latin typeface="Marianne" panose="02000000000000000000" pitchFamily="2" charset="0"/>
              </a:rPr>
              <a:t>Le crédit d’impôt en faveur de l’investissement vert </a:t>
            </a:r>
            <a:r>
              <a:rPr kumimoji="0" lang="fr-FR" sz="2000" b="1" i="0" u="none" strike="noStrike" kern="1200" cap="none" spc="0" normalizeH="0" baseline="0" noProof="0">
                <a:ln>
                  <a:noFill/>
                </a:ln>
                <a:solidFill>
                  <a:srgbClr val="000091"/>
                </a:solidFill>
                <a:effectLst/>
                <a:uLnTx/>
                <a:uFillTx/>
                <a:latin typeface="Marianne" panose="02000000000000000000" pitchFamily="2" charset="0"/>
              </a:rPr>
              <a:t>(C3IV</a:t>
            </a:r>
            <a:r>
              <a:rPr kumimoji="0" lang="fr-FR" sz="2000" b="1" i="0" u="none" strike="noStrike" kern="1200" cap="none" spc="0" normalizeH="0" baseline="0" noProof="0" dirty="0">
                <a:ln>
                  <a:noFill/>
                </a:ln>
                <a:solidFill>
                  <a:srgbClr val="000091"/>
                </a:solidFill>
                <a:effectLst/>
                <a:uLnTx/>
                <a:uFillTx/>
                <a:latin typeface="Marianne" panose="02000000000000000000" pitchFamily="2" charset="0"/>
              </a:rPr>
              <a:t>)</a:t>
            </a:r>
          </a:p>
        </p:txBody>
      </p:sp>
      <p:sp>
        <p:nvSpPr>
          <p:cNvPr id="16" name="Rectangle 15">
            <a:extLst>
              <a:ext uri="{FF2B5EF4-FFF2-40B4-BE49-F238E27FC236}">
                <a16:creationId xmlns:a16="http://schemas.microsoft.com/office/drawing/2014/main" id="{C791FE4C-456F-4EB8-A5FE-B2BC90978992}"/>
              </a:ext>
            </a:extLst>
          </p:cNvPr>
          <p:cNvSpPr/>
          <p:nvPr/>
        </p:nvSpPr>
        <p:spPr>
          <a:xfrm>
            <a:off x="271718" y="1766902"/>
            <a:ext cx="2657341" cy="2896991"/>
          </a:xfrm>
          <a:prstGeom prst="rect">
            <a:avLst/>
          </a:prstGeom>
          <a:ln>
            <a:solidFill>
              <a:schemeClr val="tx2"/>
            </a:solidFill>
          </a:ln>
        </p:spPr>
        <p:txBody>
          <a:bodyPr wrap="square" rIns="0" anchor="t">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800" b="1" i="0" u="none" strike="noStrike" kern="1200" cap="none" spc="0" normalizeH="0" baseline="0" noProof="0" dirty="0">
                <a:ln>
                  <a:noFill/>
                </a:ln>
                <a:solidFill>
                  <a:srgbClr val="000000"/>
                </a:solidFill>
                <a:effectLst/>
                <a:uLnTx/>
                <a:uFillTx/>
                <a:latin typeface="Marianne" panose="02000000000000000000" pitchFamily="2" charset="0"/>
              </a:rPr>
              <a:t>Principales  conditions : </a:t>
            </a:r>
          </a:p>
          <a:p>
            <a:pPr marR="0" lvl="0" algn="l" defTabSz="914400" rtl="0" eaLnBrk="1" fontAlgn="auto" latinLnBrk="0" hangingPunct="1">
              <a:lnSpc>
                <a:spcPct val="100000"/>
              </a:lnSpc>
              <a:spcBef>
                <a:spcPts val="0"/>
              </a:spcBef>
              <a:spcAft>
                <a:spcPts val="0"/>
              </a:spcAft>
              <a:buClrTx/>
              <a:buSzTx/>
              <a:tabLst/>
              <a:defRPr/>
            </a:pPr>
            <a:endParaRPr kumimoji="0" lang="fr-FR" sz="800" b="0" i="0" u="none" strike="noStrike" kern="1200" cap="none" spc="0" normalizeH="0" baseline="0" noProof="0" dirty="0">
              <a:ln>
                <a:noFill/>
              </a:ln>
              <a:solidFill>
                <a:srgbClr val="000000"/>
              </a:solidFill>
              <a:effectLst/>
              <a:uLnTx/>
              <a:uFillTx/>
              <a:latin typeface="Marianne" panose="02000000000000000000" pitchFamily="2" charset="0"/>
            </a:endParaRPr>
          </a:p>
          <a:p>
            <a:pPr marL="171450" lvl="0" indent="-171450" algn="just">
              <a:buFont typeface="Arial" panose="020B0604020202020204" pitchFamily="34" charset="0"/>
              <a:buChar char="•"/>
              <a:defRPr/>
            </a:pPr>
            <a:r>
              <a:rPr kumimoji="0" lang="fr-FR" sz="800" b="0" i="0" u="none" strike="noStrike" kern="1200" cap="none" spc="0" normalizeH="0" baseline="0" noProof="0" dirty="0">
                <a:ln>
                  <a:noFill/>
                </a:ln>
                <a:solidFill>
                  <a:srgbClr val="000000"/>
                </a:solidFill>
                <a:effectLst/>
                <a:uLnTx/>
                <a:uFillTx/>
                <a:latin typeface="Marianne" panose="02000000000000000000" pitchFamily="2" charset="0"/>
              </a:rPr>
              <a:t>L’entreprise doit </a:t>
            </a:r>
            <a:r>
              <a:rPr kumimoji="0" lang="fr-FR" sz="800" b="1" i="0" u="none" strike="noStrike" kern="1200" cap="none" spc="0" normalizeH="0" baseline="0" noProof="0" dirty="0">
                <a:ln>
                  <a:noFill/>
                </a:ln>
                <a:solidFill>
                  <a:srgbClr val="000000"/>
                </a:solidFill>
                <a:effectLst/>
                <a:uLnTx/>
                <a:uFillTx/>
                <a:latin typeface="Marianne" panose="02000000000000000000" pitchFamily="2" charset="0"/>
              </a:rPr>
              <a:t>réaliser des opérations entrant dans l’une ou plusieurs des étapes stratégiques de la chaine de production </a:t>
            </a:r>
            <a:r>
              <a:rPr kumimoji="0" lang="fr-FR" sz="800" b="0" i="0" u="none" strike="noStrike" kern="1200" cap="none" spc="0" normalizeH="0" baseline="0" noProof="0" dirty="0">
                <a:ln>
                  <a:noFill/>
                </a:ln>
                <a:solidFill>
                  <a:srgbClr val="000000"/>
                </a:solidFill>
                <a:effectLst/>
                <a:uLnTx/>
                <a:uFillTx/>
                <a:latin typeface="Marianne" panose="02000000000000000000" pitchFamily="2" charset="0"/>
              </a:rPr>
              <a:t>d’équipements, de sous-composants essentiels et de matières premières </a:t>
            </a:r>
            <a:r>
              <a:rPr lang="fr-FR" sz="800" dirty="0">
                <a:solidFill>
                  <a:srgbClr val="000000"/>
                </a:solidFill>
                <a:latin typeface="Marianne" panose="02000000000000000000" pitchFamily="2" charset="0"/>
              </a:rPr>
              <a:t>critiques (production et/ou valorisation) dans une des quatre </a:t>
            </a:r>
            <a:r>
              <a:rPr kumimoji="0" lang="fr-FR" sz="800" b="0" i="0" u="none" strike="noStrike" kern="1200" cap="none" spc="0" normalizeH="0" baseline="0" noProof="0" dirty="0">
                <a:ln>
                  <a:noFill/>
                </a:ln>
                <a:solidFill>
                  <a:srgbClr val="000000"/>
                </a:solidFill>
                <a:effectLst/>
                <a:uLnTx/>
                <a:uFillTx/>
                <a:latin typeface="Marianne" panose="02000000000000000000" pitchFamily="2" charset="0"/>
              </a:rPr>
              <a:t>filières visées : </a:t>
            </a:r>
            <a:r>
              <a:rPr lang="fr-FR" sz="800" b="1" dirty="0">
                <a:solidFill>
                  <a:srgbClr val="000000"/>
                </a:solidFill>
                <a:latin typeface="Marianne" panose="02000000000000000000" pitchFamily="2" charset="0"/>
              </a:rPr>
              <a:t>panneaux solaires, batteries, turbines éoliennes ou de  pompes à chaleur</a:t>
            </a:r>
            <a:r>
              <a:rPr lang="fr-FR" sz="800" dirty="0">
                <a:solidFill>
                  <a:srgbClr val="000000"/>
                </a:solidFill>
                <a:latin typeface="Marianne" panose="02000000000000000000" pitchFamily="2" charset="0"/>
              </a:rPr>
              <a:t> :</a:t>
            </a:r>
          </a:p>
          <a:p>
            <a:pPr marL="171450" lvl="0" indent="-171450" algn="just">
              <a:buFont typeface="Arial" panose="020B0604020202020204" pitchFamily="34" charset="0"/>
              <a:buChar char="•"/>
              <a:defRPr/>
            </a:pPr>
            <a:endParaRPr kumimoji="0" lang="fr-FR" sz="800" b="0" i="0" u="none" strike="noStrike" kern="1200" cap="none" spc="0" normalizeH="0" baseline="0" noProof="0" dirty="0">
              <a:ln>
                <a:noFill/>
              </a:ln>
              <a:solidFill>
                <a:srgbClr val="000000"/>
              </a:solidFill>
              <a:effectLst/>
              <a:uLnTx/>
              <a:uFillTx/>
              <a:latin typeface="Marianne" panose="02000000000000000000" pitchFamily="2"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800" b="0" i="0" u="none" strike="noStrike" kern="1200" cap="none" spc="0" normalizeH="0" baseline="0" noProof="0" dirty="0">
                <a:ln>
                  <a:noFill/>
                </a:ln>
                <a:solidFill>
                  <a:srgbClr val="000000"/>
                </a:solidFill>
                <a:effectLst/>
                <a:uLnTx/>
                <a:uFillTx/>
                <a:latin typeface="Marianne" panose="02000000000000000000" pitchFamily="2" charset="0"/>
              </a:rPr>
              <a:t>L’entreprise doit </a:t>
            </a:r>
            <a:r>
              <a:rPr kumimoji="0" lang="fr-FR" sz="800" b="1" i="0" u="none" strike="noStrike" kern="1200" cap="none" spc="0" normalizeH="0" baseline="0" noProof="0" dirty="0">
                <a:ln>
                  <a:noFill/>
                </a:ln>
                <a:solidFill>
                  <a:srgbClr val="000000"/>
                </a:solidFill>
                <a:effectLst/>
                <a:uLnTx/>
                <a:uFillTx/>
                <a:latin typeface="Marianne" panose="02000000000000000000" pitchFamily="2" charset="0"/>
              </a:rPr>
              <a:t>réaliser des dépenses d’investissemen</a:t>
            </a:r>
            <a:r>
              <a:rPr kumimoji="0" lang="fr-FR" sz="800" b="0" i="0" u="none" strike="noStrike" kern="1200" cap="none" spc="0" normalizeH="0" baseline="0" noProof="0" dirty="0">
                <a:ln>
                  <a:noFill/>
                </a:ln>
                <a:solidFill>
                  <a:srgbClr val="000000"/>
                </a:solidFill>
                <a:effectLst/>
                <a:uLnTx/>
                <a:uFillTx/>
                <a:latin typeface="Marianne" panose="02000000000000000000" pitchFamily="2" charset="0"/>
              </a:rPr>
              <a:t>t (CAPEX) pour les besoins de cette production avec </a:t>
            </a:r>
            <a:r>
              <a:rPr kumimoji="0" lang="fr-FR" sz="800" b="1" i="0" u="none" strike="noStrike" kern="1200" cap="none" spc="0" normalizeH="0" baseline="0" noProof="0" dirty="0">
                <a:ln>
                  <a:noFill/>
                </a:ln>
                <a:solidFill>
                  <a:srgbClr val="000000"/>
                </a:solidFill>
                <a:effectLst/>
                <a:uLnTx/>
                <a:uFillTx/>
                <a:latin typeface="Marianne" panose="02000000000000000000" pitchFamily="2" charset="0"/>
              </a:rPr>
              <a:t>une obligation d’exploitation en </a:t>
            </a:r>
            <a:r>
              <a:rPr lang="fr-FR" sz="800" b="1" dirty="0">
                <a:solidFill>
                  <a:srgbClr val="000000"/>
                </a:solidFill>
                <a:latin typeface="Marianne" panose="02000000000000000000" pitchFamily="2" charset="0"/>
              </a:rPr>
              <a:t>France</a:t>
            </a:r>
            <a:r>
              <a:rPr lang="fr-FR" sz="800" dirty="0">
                <a:solidFill>
                  <a:srgbClr val="000000"/>
                </a:solidFill>
                <a:latin typeface="Marianne" panose="02000000000000000000" pitchFamily="2" charset="0"/>
              </a:rPr>
              <a:t> </a:t>
            </a:r>
            <a:r>
              <a:rPr kumimoji="0" lang="fr-FR" sz="800" b="0" i="0" u="none" strike="noStrike" kern="1200" cap="none" spc="0" normalizeH="0" baseline="0" noProof="0" dirty="0">
                <a:ln>
                  <a:noFill/>
                </a:ln>
                <a:solidFill>
                  <a:srgbClr val="000000"/>
                </a:solidFill>
                <a:effectLst/>
                <a:uLnTx/>
                <a:uFillTx/>
                <a:latin typeface="Marianne" panose="02000000000000000000" pitchFamily="2" charset="0"/>
              </a:rPr>
              <a:t>de ces investissements </a:t>
            </a:r>
            <a:r>
              <a:rPr kumimoji="0" lang="fr-FR" sz="800" b="1" i="0" u="none" strike="noStrike" kern="1200" cap="none" spc="0" normalizeH="0" baseline="0" noProof="0" dirty="0">
                <a:ln>
                  <a:noFill/>
                </a:ln>
                <a:solidFill>
                  <a:srgbClr val="000000"/>
                </a:solidFill>
                <a:effectLst/>
                <a:uLnTx/>
                <a:uFillTx/>
                <a:latin typeface="Marianne" panose="02000000000000000000" pitchFamily="2" charset="0"/>
              </a:rPr>
              <a:t>pendant au moins 5 ans (3 ans pour les PME).</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FR" sz="800" b="1" dirty="0">
              <a:solidFill>
                <a:srgbClr val="000000"/>
              </a:solidFill>
              <a:latin typeface="Marianne" panose="02000000000000000000" pitchFamily="2"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800" b="1" i="0" u="none" strike="noStrike" kern="1200" cap="none" spc="0" normalizeH="0" baseline="0" noProof="0" dirty="0">
                <a:ln>
                  <a:noFill/>
                </a:ln>
                <a:solidFill>
                  <a:srgbClr val="000000"/>
                </a:solidFill>
                <a:effectLst/>
                <a:uLnTx/>
                <a:uFillTx/>
                <a:latin typeface="Marianne" panose="02000000000000000000" pitchFamily="2" charset="0"/>
              </a:rPr>
              <a:t>Le bénéfice du crédit d'impôt </a:t>
            </a:r>
            <a:r>
              <a:rPr kumimoji="0" lang="fr-FR" sz="800" i="0" u="none" strike="noStrike" kern="1200" cap="none" spc="0" normalizeH="0" baseline="0" noProof="0" dirty="0">
                <a:ln>
                  <a:noFill/>
                </a:ln>
                <a:solidFill>
                  <a:srgbClr val="000000"/>
                </a:solidFill>
                <a:effectLst/>
                <a:uLnTx/>
                <a:uFillTx/>
                <a:latin typeface="Marianne" panose="02000000000000000000" pitchFamily="2" charset="0"/>
              </a:rPr>
              <a:t>est subordonné à la délivrance d'un agrément avant le 31 décembre 2025.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800" b="1" i="0" u="none" strike="noStrike" kern="1200" cap="none" spc="0" normalizeH="0" baseline="0" noProof="0" dirty="0">
              <a:ln>
                <a:noFill/>
              </a:ln>
              <a:solidFill>
                <a:srgbClr val="000000"/>
              </a:solidFill>
              <a:effectLst/>
              <a:uLnTx/>
              <a:uFillTx/>
              <a:latin typeface="Marianne" panose="02000000000000000000" pitchFamily="2" charset="0"/>
            </a:endParaRPr>
          </a:p>
        </p:txBody>
      </p:sp>
      <p:sp>
        <p:nvSpPr>
          <p:cNvPr id="17" name="Rectangle 16"/>
          <p:cNvSpPr/>
          <p:nvPr/>
        </p:nvSpPr>
        <p:spPr>
          <a:xfrm>
            <a:off x="270622" y="1315786"/>
            <a:ext cx="2657341" cy="407174"/>
          </a:xfrm>
          <a:prstGeom prst="rect">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FFFFFF"/>
                </a:solidFill>
                <a:effectLst/>
                <a:uLnTx/>
                <a:uFillTx/>
                <a:latin typeface="Marianne" panose="02000000000000000000" pitchFamily="2" charset="0"/>
              </a:rPr>
              <a:t>Critères d’éligibilité du C3IV</a:t>
            </a:r>
          </a:p>
        </p:txBody>
      </p:sp>
      <p:sp>
        <p:nvSpPr>
          <p:cNvPr id="15" name="Rectangle 14">
            <a:extLst>
              <a:ext uri="{FF2B5EF4-FFF2-40B4-BE49-F238E27FC236}">
                <a16:creationId xmlns:a16="http://schemas.microsoft.com/office/drawing/2014/main" id="{213C0722-E21D-4B5D-956F-34C3166777EA}"/>
              </a:ext>
            </a:extLst>
          </p:cNvPr>
          <p:cNvSpPr/>
          <p:nvPr/>
        </p:nvSpPr>
        <p:spPr>
          <a:xfrm>
            <a:off x="6223827" y="701578"/>
            <a:ext cx="2645295" cy="416506"/>
          </a:xfrm>
          <a:prstGeom prst="rect">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FFFFFF"/>
                </a:solidFill>
                <a:effectLst/>
                <a:uLnTx/>
                <a:uFillTx/>
                <a:latin typeface="Marianne" panose="02000000000000000000" pitchFamily="2" charset="0"/>
              </a:rPr>
              <a:t>Taux</a:t>
            </a:r>
          </a:p>
        </p:txBody>
      </p:sp>
      <p:sp>
        <p:nvSpPr>
          <p:cNvPr id="3" name="ZoneTexte 2">
            <a:extLst>
              <a:ext uri="{FF2B5EF4-FFF2-40B4-BE49-F238E27FC236}">
                <a16:creationId xmlns:a16="http://schemas.microsoft.com/office/drawing/2014/main" id="{3F0DC235-D624-48EC-9227-927B05283994}"/>
              </a:ext>
            </a:extLst>
          </p:cNvPr>
          <p:cNvSpPr txBox="1"/>
          <p:nvPr/>
        </p:nvSpPr>
        <p:spPr>
          <a:xfrm>
            <a:off x="3323548" y="1857375"/>
            <a:ext cx="2444620" cy="954107"/>
          </a:xfrm>
          <a:prstGeom prst="rect">
            <a:avLst/>
          </a:prstGeom>
          <a:noFill/>
          <a:ln>
            <a:solidFill>
              <a:schemeClr val="tx2"/>
            </a:solidFill>
          </a:ln>
        </p:spPr>
        <p:txBody>
          <a:bodyPr wrap="square" rtlCol="0">
            <a:spAutoFit/>
          </a:bodyPr>
          <a:lstStyle/>
          <a:p>
            <a:pPr marR="0" lvl="0" algn="just" defTabSz="914400" rtl="0" eaLnBrk="1" fontAlgn="auto" latinLnBrk="0" hangingPunct="1">
              <a:lnSpc>
                <a:spcPct val="100000"/>
              </a:lnSpc>
              <a:spcBef>
                <a:spcPts val="0"/>
              </a:spcBef>
              <a:spcAft>
                <a:spcPts val="0"/>
              </a:spcAft>
              <a:buClrTx/>
              <a:buSzTx/>
              <a:tabLst/>
              <a:defRPr/>
            </a:pPr>
            <a:r>
              <a:rPr kumimoji="0" lang="fr-FR" sz="800" b="1" i="0" u="none" strike="noStrike" kern="1200" cap="none" spc="0" normalizeH="0" baseline="0" noProof="0" dirty="0">
                <a:ln>
                  <a:noFill/>
                </a:ln>
                <a:solidFill>
                  <a:srgbClr val="000000"/>
                </a:solidFill>
                <a:effectLst/>
                <a:uLnTx/>
                <a:uFillTx/>
                <a:latin typeface="Marianne" panose="02000000000000000000" pitchFamily="2" charset="0"/>
              </a:rPr>
              <a:t>L'assiette du crédit d'impôt est constituée par les dépenses engagées dans un plan d'investissement </a:t>
            </a:r>
            <a:r>
              <a:rPr kumimoji="0" lang="fr-FR" sz="800" b="0" i="0" u="none" strike="noStrike" kern="1200" cap="none" spc="0" normalizeH="0" baseline="0" noProof="0" dirty="0">
                <a:ln>
                  <a:noFill/>
                </a:ln>
                <a:solidFill>
                  <a:srgbClr val="000000"/>
                </a:solidFill>
                <a:effectLst/>
                <a:uLnTx/>
                <a:uFillTx/>
                <a:latin typeface="Marianne" panose="02000000000000000000" pitchFamily="2" charset="0"/>
              </a:rPr>
              <a:t>en vue de la production ou de l’acquisition d’actifs corporels (terrains, bâtiments, installations, équipements, machines) ou incorporels (droits de brevet, licences, savoir-faire)</a:t>
            </a:r>
          </a:p>
        </p:txBody>
      </p:sp>
      <p:sp>
        <p:nvSpPr>
          <p:cNvPr id="21" name="Rectangle 20">
            <a:extLst>
              <a:ext uri="{FF2B5EF4-FFF2-40B4-BE49-F238E27FC236}">
                <a16:creationId xmlns:a16="http://schemas.microsoft.com/office/drawing/2014/main" id="{0F362D6E-E3CF-42F4-B754-3FE37B8427A7}"/>
              </a:ext>
            </a:extLst>
          </p:cNvPr>
          <p:cNvSpPr/>
          <p:nvPr/>
        </p:nvSpPr>
        <p:spPr>
          <a:xfrm>
            <a:off x="6214943" y="1233444"/>
            <a:ext cx="2645295" cy="963522"/>
          </a:xfrm>
          <a:prstGeom prst="rect">
            <a:avLst/>
          </a:prstGeom>
          <a:ln>
            <a:solidFill>
              <a:schemeClr val="tx2"/>
            </a:solidFill>
          </a:ln>
        </p:spPr>
        <p:txBody>
          <a:bodyPr wrap="square" rIns="0" anchor="t">
            <a:noAutofit/>
          </a:bodyPr>
          <a:lstStyle/>
          <a:p>
            <a:pPr marR="0" lvl="0" algn="just" defTabSz="914400" rtl="0" eaLnBrk="1" fontAlgn="auto" latinLnBrk="0" hangingPunct="1">
              <a:lnSpc>
                <a:spcPct val="100000"/>
              </a:lnSpc>
              <a:spcBef>
                <a:spcPts val="0"/>
              </a:spcBef>
              <a:spcAft>
                <a:spcPts val="0"/>
              </a:spcAft>
              <a:buClrTx/>
              <a:buSzTx/>
              <a:tabLst/>
              <a:defRPr/>
            </a:pPr>
            <a:r>
              <a:rPr kumimoji="0" lang="fr-FR" sz="800" b="1" i="0" u="none" strike="noStrike" kern="1200" cap="none" spc="0" normalizeH="0" baseline="0" noProof="0" dirty="0">
                <a:ln>
                  <a:noFill/>
                </a:ln>
                <a:solidFill>
                  <a:srgbClr val="000000"/>
                </a:solidFill>
                <a:effectLst/>
                <a:uLnTx/>
                <a:uFillTx/>
                <a:latin typeface="Marianne" panose="02000000000000000000" pitchFamily="2" charset="0"/>
              </a:rPr>
              <a:t>Le taux du crédit d'impôt est à 20 % </a:t>
            </a:r>
            <a:r>
              <a:rPr kumimoji="0" lang="fr-FR" sz="800" i="0" u="none" strike="noStrike" kern="1200" cap="none" spc="0" normalizeH="0" baseline="0" noProof="0" dirty="0">
                <a:ln>
                  <a:noFill/>
                </a:ln>
                <a:solidFill>
                  <a:srgbClr val="000000"/>
                </a:solidFill>
                <a:effectLst/>
                <a:uLnTx/>
                <a:uFillTx/>
                <a:latin typeface="Marianne" panose="02000000000000000000" pitchFamily="2" charset="0"/>
              </a:rPr>
              <a:t>mais il est majoré pour les investissements réalisés dans certaines zones (AFR) et les PME.</a:t>
            </a:r>
          </a:p>
          <a:p>
            <a:pPr marR="0" lvl="0" algn="l" defTabSz="895350" rtl="0" eaLnBrk="1" fontAlgn="auto" latinLnBrk="0" hangingPunct="1">
              <a:lnSpc>
                <a:spcPct val="100000"/>
              </a:lnSpc>
              <a:spcBef>
                <a:spcPts val="0"/>
              </a:spcBef>
              <a:spcAft>
                <a:spcPts val="0"/>
              </a:spcAft>
              <a:buClrTx/>
              <a:buSzTx/>
              <a:tabLst>
                <a:tab pos="2597150" algn="l"/>
              </a:tabLst>
              <a:defRPr/>
            </a:pPr>
            <a:endParaRPr kumimoji="0" lang="fr-FR" sz="800" i="0" u="none" strike="noStrike" kern="1200" cap="none" spc="0" normalizeH="0" baseline="0" noProof="0" dirty="0">
              <a:ln>
                <a:noFill/>
              </a:ln>
              <a:solidFill>
                <a:srgbClr val="000000"/>
              </a:solidFill>
              <a:effectLst/>
              <a:uLnTx/>
              <a:uFillTx/>
              <a:latin typeface="Marianne" panose="02000000000000000000" pitchFamily="2" charset="0"/>
            </a:endParaRPr>
          </a:p>
          <a:p>
            <a:pPr marR="0" lvl="0" algn="just" defTabSz="914400" rtl="0" eaLnBrk="1" fontAlgn="auto" latinLnBrk="0" hangingPunct="1">
              <a:lnSpc>
                <a:spcPct val="100000"/>
              </a:lnSpc>
              <a:spcBef>
                <a:spcPts val="0"/>
              </a:spcBef>
              <a:spcAft>
                <a:spcPts val="0"/>
              </a:spcAft>
              <a:buClrTx/>
              <a:buSzTx/>
              <a:tabLst/>
              <a:defRPr/>
            </a:pPr>
            <a:r>
              <a:rPr kumimoji="0" lang="fr-FR" sz="800" b="1" i="0" u="none" strike="noStrike" kern="1200" cap="none" spc="0" normalizeH="0" baseline="0" noProof="0" dirty="0">
                <a:ln>
                  <a:noFill/>
                </a:ln>
                <a:solidFill>
                  <a:srgbClr val="000000"/>
                </a:solidFill>
                <a:effectLst/>
                <a:uLnTx/>
                <a:uFillTx/>
                <a:latin typeface="Marianne" panose="02000000000000000000" pitchFamily="2" charset="0"/>
              </a:rPr>
              <a:t>Le montant total du crédit d’impôt ne pourra pas dépasser 150 millions € par entreprise </a:t>
            </a:r>
            <a:r>
              <a:rPr kumimoji="0" lang="fr-FR" sz="800" i="0" u="none" strike="noStrike" kern="1200" cap="none" spc="0" normalizeH="0" baseline="0" noProof="0" dirty="0">
                <a:ln>
                  <a:noFill/>
                </a:ln>
                <a:solidFill>
                  <a:srgbClr val="000000"/>
                </a:solidFill>
                <a:effectLst/>
                <a:uLnTx/>
                <a:uFillTx/>
                <a:latin typeface="Marianne" panose="02000000000000000000" pitchFamily="2" charset="0"/>
              </a:rPr>
              <a:t>(200 millions dans les ZAFR en métropole).</a:t>
            </a:r>
          </a:p>
          <a:p>
            <a:pPr marR="0" lvl="0" algn="l" defTabSz="914400" rtl="0" eaLnBrk="1" fontAlgn="auto" latinLnBrk="0" hangingPunct="1">
              <a:lnSpc>
                <a:spcPct val="100000"/>
              </a:lnSpc>
              <a:spcBef>
                <a:spcPts val="0"/>
              </a:spcBef>
              <a:spcAft>
                <a:spcPts val="0"/>
              </a:spcAft>
              <a:buClrTx/>
              <a:buSzTx/>
              <a:tabLst/>
              <a:defRPr/>
            </a:pPr>
            <a:endParaRPr kumimoji="0" lang="fr-FR" sz="800" b="1" i="0" u="none" strike="noStrike" kern="1200" cap="none" spc="0" normalizeH="0" baseline="0" noProof="0" dirty="0">
              <a:ln>
                <a:noFill/>
              </a:ln>
              <a:solidFill>
                <a:srgbClr val="000000"/>
              </a:solidFill>
              <a:effectLst/>
              <a:uLnTx/>
              <a:uFillTx/>
              <a:latin typeface="Marianne" panose="02000000000000000000" pitchFamily="2" charset="0"/>
            </a:endParaRPr>
          </a:p>
          <a:p>
            <a:pPr marR="0" lvl="0" algn="l" defTabSz="914400" rtl="0" eaLnBrk="1" fontAlgn="auto" latinLnBrk="0" hangingPunct="1">
              <a:lnSpc>
                <a:spcPct val="100000"/>
              </a:lnSpc>
              <a:spcBef>
                <a:spcPts val="0"/>
              </a:spcBef>
              <a:spcAft>
                <a:spcPts val="0"/>
              </a:spcAft>
              <a:buClrTx/>
              <a:buSzTx/>
              <a:tabLst/>
              <a:defRPr/>
            </a:pPr>
            <a:endParaRPr kumimoji="0" lang="fr-FR" sz="800" b="1" i="0" u="none" strike="noStrike" kern="1200" cap="none" spc="0" normalizeH="0" baseline="0" noProof="0" dirty="0">
              <a:ln>
                <a:noFill/>
              </a:ln>
              <a:solidFill>
                <a:srgbClr val="000000"/>
              </a:solidFill>
              <a:effectLst/>
              <a:uLnTx/>
              <a:uFillTx/>
              <a:latin typeface="Marianne" panose="02000000000000000000" pitchFamily="2" charset="0"/>
            </a:endParaRPr>
          </a:p>
        </p:txBody>
      </p:sp>
      <p:sp>
        <p:nvSpPr>
          <p:cNvPr id="29" name="Triangle isocèle 28">
            <a:extLst>
              <a:ext uri="{FF2B5EF4-FFF2-40B4-BE49-F238E27FC236}">
                <a16:creationId xmlns:a16="http://schemas.microsoft.com/office/drawing/2014/main" id="{C27821F1-ABA4-4D7F-84C6-D50CE1A43370}"/>
              </a:ext>
            </a:extLst>
          </p:cNvPr>
          <p:cNvSpPr/>
          <p:nvPr/>
        </p:nvSpPr>
        <p:spPr>
          <a:xfrm rot="10800000">
            <a:off x="7351350" y="2265408"/>
            <a:ext cx="390248" cy="93836"/>
          </a:xfrm>
          <a:prstGeom prst="triangl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a:ln>
                <a:noFill/>
              </a:ln>
              <a:solidFill>
                <a:srgbClr val="FFFFFF"/>
              </a:solidFill>
              <a:effectLst/>
              <a:uLnTx/>
              <a:uFillTx/>
              <a:latin typeface="Marianne" panose="02000000000000000000" pitchFamily="2" charset="0"/>
            </a:endParaRPr>
          </a:p>
        </p:txBody>
      </p:sp>
      <p:graphicFrame>
        <p:nvGraphicFramePr>
          <p:cNvPr id="4" name="Tableau 4">
            <a:extLst>
              <a:ext uri="{FF2B5EF4-FFF2-40B4-BE49-F238E27FC236}">
                <a16:creationId xmlns:a16="http://schemas.microsoft.com/office/drawing/2014/main" id="{4C850E44-7F58-49CB-9FE2-FBEF19C71163}"/>
              </a:ext>
            </a:extLst>
          </p:cNvPr>
          <p:cNvGraphicFramePr>
            <a:graphicFrameLocks noGrp="1"/>
          </p:cNvGraphicFramePr>
          <p:nvPr/>
        </p:nvGraphicFramePr>
        <p:xfrm>
          <a:off x="6330220" y="2413177"/>
          <a:ext cx="2508894" cy="1158240"/>
        </p:xfrm>
        <a:graphic>
          <a:graphicData uri="http://schemas.openxmlformats.org/drawingml/2006/table">
            <a:tbl>
              <a:tblPr firstRow="1" bandRow="1">
                <a:tableStyleId>{5C22544A-7EE6-4342-B048-85BDC9FD1C3A}</a:tableStyleId>
              </a:tblPr>
              <a:tblGrid>
                <a:gridCol w="1231951">
                  <a:extLst>
                    <a:ext uri="{9D8B030D-6E8A-4147-A177-3AD203B41FA5}">
                      <a16:colId xmlns:a16="http://schemas.microsoft.com/office/drawing/2014/main" val="1668536514"/>
                    </a:ext>
                  </a:extLst>
                </a:gridCol>
                <a:gridCol w="621434">
                  <a:extLst>
                    <a:ext uri="{9D8B030D-6E8A-4147-A177-3AD203B41FA5}">
                      <a16:colId xmlns:a16="http://schemas.microsoft.com/office/drawing/2014/main" val="265625890"/>
                    </a:ext>
                  </a:extLst>
                </a:gridCol>
                <a:gridCol w="655509">
                  <a:extLst>
                    <a:ext uri="{9D8B030D-6E8A-4147-A177-3AD203B41FA5}">
                      <a16:colId xmlns:a16="http://schemas.microsoft.com/office/drawing/2014/main" val="53987399"/>
                    </a:ext>
                  </a:extLst>
                </a:gridCol>
              </a:tblGrid>
              <a:tr h="245360">
                <a:tc>
                  <a:txBody>
                    <a:bodyPr/>
                    <a:lstStyle/>
                    <a:p>
                      <a:pPr algn="ctr"/>
                      <a:r>
                        <a:rPr lang="fr-FR" sz="700" dirty="0">
                          <a:latin typeface="Marianne" panose="02000000000000000000" pitchFamily="2" charset="0"/>
                        </a:rPr>
                        <a:t>Taille de l’entreprise</a:t>
                      </a:r>
                    </a:p>
                  </a:txBody>
                  <a:tcPr>
                    <a:solidFill>
                      <a:srgbClr val="15006D"/>
                    </a:solidFill>
                  </a:tcPr>
                </a:tc>
                <a:tc>
                  <a:txBody>
                    <a:bodyPr/>
                    <a:lstStyle/>
                    <a:p>
                      <a:pPr algn="ctr"/>
                      <a:r>
                        <a:rPr lang="fr-FR" sz="700" dirty="0">
                          <a:latin typeface="Marianne" panose="02000000000000000000" pitchFamily="2" charset="0"/>
                        </a:rPr>
                        <a:t>Cas général</a:t>
                      </a:r>
                    </a:p>
                  </a:txBody>
                  <a:tcPr>
                    <a:solidFill>
                      <a:srgbClr val="15006D"/>
                    </a:solidFill>
                  </a:tcPr>
                </a:tc>
                <a:tc>
                  <a:txBody>
                    <a:bodyPr/>
                    <a:lstStyle/>
                    <a:p>
                      <a:pPr algn="ctr"/>
                      <a:r>
                        <a:rPr lang="fr-FR" sz="700" dirty="0">
                          <a:latin typeface="Marianne" panose="02000000000000000000" pitchFamily="2" charset="0"/>
                        </a:rPr>
                        <a:t>ZAFR métropole</a:t>
                      </a:r>
                    </a:p>
                  </a:txBody>
                  <a:tcPr>
                    <a:solidFill>
                      <a:srgbClr val="15006D"/>
                    </a:solidFill>
                  </a:tcPr>
                </a:tc>
                <a:extLst>
                  <a:ext uri="{0D108BD9-81ED-4DB2-BD59-A6C34878D82A}">
                    <a16:rowId xmlns:a16="http://schemas.microsoft.com/office/drawing/2014/main" val="2689629028"/>
                  </a:ext>
                </a:extLst>
              </a:tr>
              <a:tr h="192262">
                <a:tc>
                  <a:txBody>
                    <a:bodyPr/>
                    <a:lstStyle/>
                    <a:p>
                      <a:r>
                        <a:rPr lang="fr-FR" sz="700" dirty="0">
                          <a:latin typeface="Marianne" panose="02000000000000000000" pitchFamily="2" charset="0"/>
                        </a:rPr>
                        <a:t>Autres entreprises</a:t>
                      </a:r>
                    </a:p>
                  </a:txBody>
                  <a:tcPr/>
                </a:tc>
                <a:tc>
                  <a:txBody>
                    <a:bodyPr/>
                    <a:lstStyle/>
                    <a:p>
                      <a:pPr algn="ctr"/>
                      <a:r>
                        <a:rPr lang="fr-FR" sz="800" dirty="0">
                          <a:latin typeface="Marianne" panose="02000000000000000000" pitchFamily="2" charset="0"/>
                        </a:rPr>
                        <a:t>20 %</a:t>
                      </a:r>
                    </a:p>
                  </a:txBody>
                  <a:tcPr/>
                </a:tc>
                <a:tc>
                  <a:txBody>
                    <a:bodyPr/>
                    <a:lstStyle/>
                    <a:p>
                      <a:pPr algn="ctr"/>
                      <a:r>
                        <a:rPr lang="fr-FR" sz="800">
                          <a:latin typeface="Marianne" panose="02000000000000000000" pitchFamily="2" charset="0"/>
                        </a:rPr>
                        <a:t>25 %</a:t>
                      </a:r>
                      <a:endParaRPr lang="fr-FR" sz="800" dirty="0">
                        <a:latin typeface="Marianne" panose="02000000000000000000" pitchFamily="2" charset="0"/>
                      </a:endParaRPr>
                    </a:p>
                  </a:txBody>
                  <a:tcPr/>
                </a:tc>
                <a:extLst>
                  <a:ext uri="{0D108BD9-81ED-4DB2-BD59-A6C34878D82A}">
                    <a16:rowId xmlns:a16="http://schemas.microsoft.com/office/drawing/2014/main" val="3033835173"/>
                  </a:ext>
                </a:extLst>
              </a:tr>
              <a:tr h="173896">
                <a:tc>
                  <a:txBody>
                    <a:bodyPr/>
                    <a:lstStyle/>
                    <a:p>
                      <a:r>
                        <a:rPr lang="fr-FR" sz="700" dirty="0">
                          <a:latin typeface="Marianne" panose="02000000000000000000" pitchFamily="2" charset="0"/>
                        </a:rPr>
                        <a:t>Moyennes entreprises</a:t>
                      </a:r>
                    </a:p>
                  </a:txBody>
                  <a:tcPr/>
                </a:tc>
                <a:tc>
                  <a:txBody>
                    <a:bodyPr/>
                    <a:lstStyle/>
                    <a:p>
                      <a:pPr algn="ctr"/>
                      <a:r>
                        <a:rPr lang="fr-FR" sz="800" dirty="0">
                          <a:latin typeface="Marianne" panose="02000000000000000000" pitchFamily="2" charset="0"/>
                        </a:rPr>
                        <a:t>30 %</a:t>
                      </a:r>
                    </a:p>
                  </a:txBody>
                  <a:tcPr/>
                </a:tc>
                <a:tc>
                  <a:txBody>
                    <a:bodyPr/>
                    <a:lstStyle/>
                    <a:p>
                      <a:pPr algn="ctr"/>
                      <a:r>
                        <a:rPr lang="fr-FR" sz="800" dirty="0">
                          <a:latin typeface="Marianne" panose="02000000000000000000" pitchFamily="2" charset="0"/>
                        </a:rPr>
                        <a:t>35 %</a:t>
                      </a:r>
                    </a:p>
                  </a:txBody>
                  <a:tcPr/>
                </a:tc>
                <a:extLst>
                  <a:ext uri="{0D108BD9-81ED-4DB2-BD59-A6C34878D82A}">
                    <a16:rowId xmlns:a16="http://schemas.microsoft.com/office/drawing/2014/main" val="1489031088"/>
                  </a:ext>
                </a:extLst>
              </a:tr>
              <a:tr h="173896">
                <a:tc>
                  <a:txBody>
                    <a:bodyPr/>
                    <a:lstStyle/>
                    <a:p>
                      <a:r>
                        <a:rPr lang="fr-FR" sz="700" dirty="0">
                          <a:latin typeface="Marianne" panose="02000000000000000000" pitchFamily="2" charset="0"/>
                        </a:rPr>
                        <a:t>Petites entreprises</a:t>
                      </a:r>
                    </a:p>
                  </a:txBody>
                  <a:tcPr/>
                </a:tc>
                <a:tc>
                  <a:txBody>
                    <a:bodyPr/>
                    <a:lstStyle/>
                    <a:p>
                      <a:pPr algn="ctr"/>
                      <a:r>
                        <a:rPr lang="fr-FR" sz="800" dirty="0">
                          <a:latin typeface="Marianne" panose="02000000000000000000" pitchFamily="2" charset="0"/>
                        </a:rPr>
                        <a:t>40 %</a:t>
                      </a:r>
                    </a:p>
                  </a:txBody>
                  <a:tcPr/>
                </a:tc>
                <a:tc>
                  <a:txBody>
                    <a:bodyPr/>
                    <a:lstStyle/>
                    <a:p>
                      <a:pPr algn="ctr"/>
                      <a:r>
                        <a:rPr lang="fr-FR" sz="800" dirty="0">
                          <a:latin typeface="Marianne" panose="02000000000000000000" pitchFamily="2" charset="0"/>
                        </a:rPr>
                        <a:t>45 %</a:t>
                      </a:r>
                    </a:p>
                  </a:txBody>
                  <a:tcPr/>
                </a:tc>
                <a:extLst>
                  <a:ext uri="{0D108BD9-81ED-4DB2-BD59-A6C34878D82A}">
                    <a16:rowId xmlns:a16="http://schemas.microsoft.com/office/drawing/2014/main" val="4140863411"/>
                  </a:ext>
                </a:extLst>
              </a:tr>
              <a:tr h="200025">
                <a:tc>
                  <a:txBody>
                    <a:bodyPr/>
                    <a:lstStyle/>
                    <a:p>
                      <a:r>
                        <a:rPr lang="fr-FR" sz="700" b="1" dirty="0">
                          <a:latin typeface="Marianne" panose="02000000000000000000" pitchFamily="2" charset="0"/>
                        </a:rPr>
                        <a:t>Montant maximal du CI</a:t>
                      </a:r>
                    </a:p>
                  </a:txBody>
                  <a:tcPr/>
                </a:tc>
                <a:tc>
                  <a:txBody>
                    <a:bodyPr/>
                    <a:lstStyle/>
                    <a:p>
                      <a:pPr algn="ctr"/>
                      <a:r>
                        <a:rPr lang="fr-FR" sz="800" b="1" dirty="0">
                          <a:latin typeface="Marianne" panose="02000000000000000000" pitchFamily="2" charset="0"/>
                        </a:rPr>
                        <a:t>150 M€</a:t>
                      </a:r>
                    </a:p>
                  </a:txBody>
                  <a:tcPr/>
                </a:tc>
                <a:tc>
                  <a:txBody>
                    <a:bodyPr/>
                    <a:lstStyle/>
                    <a:p>
                      <a:pPr algn="ctr"/>
                      <a:r>
                        <a:rPr lang="fr-FR" sz="800" b="1" dirty="0">
                          <a:latin typeface="Marianne" panose="02000000000000000000" pitchFamily="2" charset="0"/>
                        </a:rPr>
                        <a:t>200 M€</a:t>
                      </a:r>
                    </a:p>
                  </a:txBody>
                  <a:tcPr/>
                </a:tc>
                <a:extLst>
                  <a:ext uri="{0D108BD9-81ED-4DB2-BD59-A6C34878D82A}">
                    <a16:rowId xmlns:a16="http://schemas.microsoft.com/office/drawing/2014/main" val="4079405018"/>
                  </a:ext>
                </a:extLst>
              </a:tr>
            </a:tbl>
          </a:graphicData>
        </a:graphic>
      </p:graphicFrame>
      <p:sp>
        <p:nvSpPr>
          <p:cNvPr id="23" name="ZoneTexte 22">
            <a:extLst>
              <a:ext uri="{FF2B5EF4-FFF2-40B4-BE49-F238E27FC236}">
                <a16:creationId xmlns:a16="http://schemas.microsoft.com/office/drawing/2014/main" id="{1FBFB337-D34D-4B51-B87E-E6FB4BB81DDF}"/>
              </a:ext>
            </a:extLst>
          </p:cNvPr>
          <p:cNvSpPr txBox="1"/>
          <p:nvPr/>
        </p:nvSpPr>
        <p:spPr>
          <a:xfrm>
            <a:off x="3160043" y="939767"/>
            <a:ext cx="2288034" cy="25391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1" i="0" u="none" strike="noStrike" kern="1200" cap="none" spc="0" normalizeH="0" baseline="0" noProof="0" dirty="0">
                <a:ln>
                  <a:noFill/>
                </a:ln>
                <a:solidFill>
                  <a:srgbClr val="FFFFFF"/>
                </a:solidFill>
                <a:effectLst/>
                <a:uLnTx/>
                <a:uFillTx/>
                <a:latin typeface="Marianne" panose="02000000000000000000" pitchFamily="2" charset="0"/>
              </a:rPr>
              <a:t>Critères d’éligibilité du C3IV</a:t>
            </a:r>
          </a:p>
        </p:txBody>
      </p:sp>
      <p:sp>
        <p:nvSpPr>
          <p:cNvPr id="9" name="ZoneTexte 8">
            <a:extLst>
              <a:ext uri="{FF2B5EF4-FFF2-40B4-BE49-F238E27FC236}">
                <a16:creationId xmlns:a16="http://schemas.microsoft.com/office/drawing/2014/main" id="{20165DC8-A2F5-4D54-AE73-68D0DFC82675}"/>
              </a:ext>
            </a:extLst>
          </p:cNvPr>
          <p:cNvSpPr txBox="1"/>
          <p:nvPr/>
        </p:nvSpPr>
        <p:spPr>
          <a:xfrm>
            <a:off x="3290912" y="1305493"/>
            <a:ext cx="2444620" cy="417467"/>
          </a:xfrm>
          <a:prstGeom prst="rect">
            <a:avLst/>
          </a:prstGeom>
          <a:solidFill>
            <a:schemeClr val="tx2"/>
          </a:solid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fr-FR"/>
            </a:defPPr>
            <a:lvl1pPr marR="0" lvl="0" indent="0" algn="ctr" fontAlgn="auto">
              <a:lnSpc>
                <a:spcPct val="100000"/>
              </a:lnSpc>
              <a:spcBef>
                <a:spcPts val="0"/>
              </a:spcBef>
              <a:spcAft>
                <a:spcPts val="0"/>
              </a:spcAft>
              <a:buClrTx/>
              <a:buSzTx/>
              <a:buFontTx/>
              <a:buNone/>
              <a:tabLst/>
              <a:defRPr kumimoji="0" sz="1050" b="1" i="0" u="none" strike="noStrike" cap="none" spc="0" normalizeH="0" baseline="0">
                <a:ln>
                  <a:noFill/>
                </a:ln>
                <a:solidFill>
                  <a:srgbClr val="FFFFFF"/>
                </a:solidFill>
                <a:effectLst/>
                <a:uLnTx/>
                <a:uFillTx/>
                <a:latin typeface="Marianne" panose="02000000000000000000" pitchFamily="2" charset="0"/>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fr-FR" sz="1000" dirty="0"/>
              <a:t>Assiette </a:t>
            </a:r>
          </a:p>
        </p:txBody>
      </p:sp>
      <p:sp>
        <p:nvSpPr>
          <p:cNvPr id="30" name="ZoneTexte 29">
            <a:extLst>
              <a:ext uri="{FF2B5EF4-FFF2-40B4-BE49-F238E27FC236}">
                <a16:creationId xmlns:a16="http://schemas.microsoft.com/office/drawing/2014/main" id="{E8246821-AB63-481C-82FD-F00B0466058D}"/>
              </a:ext>
            </a:extLst>
          </p:cNvPr>
          <p:cNvSpPr txBox="1"/>
          <p:nvPr/>
        </p:nvSpPr>
        <p:spPr>
          <a:xfrm>
            <a:off x="399423" y="711015"/>
            <a:ext cx="5521240" cy="338554"/>
          </a:xfrm>
          <a:prstGeom prst="rect">
            <a:avLst/>
          </a:prstGeom>
          <a:noFill/>
          <a:ln>
            <a:solidFill>
              <a:schemeClr val="tx2"/>
            </a:solidFill>
          </a:ln>
        </p:spPr>
        <p:txBody>
          <a:bodyPr wrap="square">
            <a:spAutoFit/>
          </a:bodyPr>
          <a:lstStyle/>
          <a:p>
            <a:pPr>
              <a:defRPr/>
            </a:pPr>
            <a:r>
              <a:rPr lang="fr-FR" sz="800" dirty="0">
                <a:solidFill>
                  <a:srgbClr val="000000"/>
                </a:solidFill>
                <a:latin typeface="Marianne" panose="02000000000000000000" pitchFamily="2" charset="0"/>
              </a:rPr>
              <a:t>Le dispositif a été créé par </a:t>
            </a:r>
            <a:r>
              <a:rPr lang="fr-FR" sz="800" b="1" dirty="0">
                <a:solidFill>
                  <a:srgbClr val="000000"/>
                </a:solidFill>
                <a:latin typeface="Marianne" panose="02000000000000000000" pitchFamily="2" charset="0"/>
              </a:rPr>
              <a:t>l’article 35 de la loi de finance pour 2024 </a:t>
            </a:r>
            <a:r>
              <a:rPr lang="fr-FR" sz="800" dirty="0">
                <a:solidFill>
                  <a:srgbClr val="000000"/>
                </a:solidFill>
                <a:latin typeface="Marianne" panose="02000000000000000000" pitchFamily="2" charset="0"/>
              </a:rPr>
              <a:t>(nouvel article 244 quater I du code général des impôts) et approuvé par la Commission Européenne </a:t>
            </a:r>
            <a:r>
              <a:rPr lang="fr-FR" sz="800" b="1" dirty="0">
                <a:solidFill>
                  <a:srgbClr val="000000"/>
                </a:solidFill>
                <a:latin typeface="Marianne" panose="02000000000000000000" pitchFamily="2" charset="0"/>
              </a:rPr>
              <a:t>le 8 janvier 2024</a:t>
            </a:r>
            <a:r>
              <a:rPr lang="fr-FR" sz="800" dirty="0">
                <a:solidFill>
                  <a:srgbClr val="000000"/>
                </a:solidFill>
                <a:latin typeface="Marianne" panose="02000000000000000000" pitchFamily="2" charset="0"/>
              </a:rPr>
              <a:t>.</a:t>
            </a:r>
          </a:p>
        </p:txBody>
      </p:sp>
      <p:sp>
        <p:nvSpPr>
          <p:cNvPr id="2" name="Espace réservé du numéro de diapositive 1">
            <a:extLst>
              <a:ext uri="{FF2B5EF4-FFF2-40B4-BE49-F238E27FC236}">
                <a16:creationId xmlns:a16="http://schemas.microsoft.com/office/drawing/2014/main" id="{9CA23282-B953-409F-A5F7-0DF412613463}"/>
              </a:ext>
            </a:extLst>
          </p:cNvPr>
          <p:cNvSpPr>
            <a:spLocks noGrp="1"/>
          </p:cNvSpPr>
          <p:nvPr>
            <p:ph type="sldNum" sz="quarter" idx="12"/>
          </p:nvPr>
        </p:nvSpPr>
        <p:spPr/>
        <p:txBody>
          <a:bodyPr/>
          <a:lstStyle/>
          <a:p>
            <a:fld id="{733122C9-A0B9-462F-8757-0847AD287B63}" type="slidenum">
              <a:rPr lang="fr-FR" smtClean="0"/>
              <a:pPr/>
              <a:t>6</a:t>
            </a:fld>
            <a:endParaRPr lang="fr-FR" dirty="0"/>
          </a:p>
        </p:txBody>
      </p:sp>
    </p:spTree>
    <p:extLst>
      <p:ext uri="{BB962C8B-B14F-4D97-AF65-F5344CB8AC3E}">
        <p14:creationId xmlns:p14="http://schemas.microsoft.com/office/powerpoint/2010/main" val="8284306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ZoneTexte 29"/>
          <p:cNvSpPr txBox="1"/>
          <p:nvPr/>
        </p:nvSpPr>
        <p:spPr>
          <a:xfrm>
            <a:off x="2159733" y="4747959"/>
            <a:ext cx="5112568" cy="200055"/>
          </a:xfrm>
          <a:prstGeom prst="rect">
            <a:avLst/>
          </a:prstGeom>
          <a:noFill/>
        </p:spPr>
        <p:txBody>
          <a:bodyPr wrap="square" rtlCol="0">
            <a:spAutoFit/>
          </a:bodyPr>
          <a:lstStyle/>
          <a:p>
            <a:pPr algn="r"/>
            <a:r>
              <a:rPr lang="fr-FR" sz="700" dirty="0">
                <a:latin typeface="Marianne" panose="02000000000000000000" pitchFamily="2" charset="0"/>
              </a:rPr>
              <a:t>  </a:t>
            </a:r>
          </a:p>
        </p:txBody>
      </p:sp>
      <p:sp>
        <p:nvSpPr>
          <p:cNvPr id="18" name="Titre 13"/>
          <p:cNvSpPr txBox="1">
            <a:spLocks/>
          </p:cNvSpPr>
          <p:nvPr/>
        </p:nvSpPr>
        <p:spPr bwMode="gray">
          <a:xfrm>
            <a:off x="1291377" y="224577"/>
            <a:ext cx="4720783" cy="360040"/>
          </a:xfrm>
          <a:prstGeom prst="rect">
            <a:avLst/>
          </a:prstGeom>
        </p:spPr>
        <p:txBody>
          <a:bodyPr vert="horz" lIns="0" tIns="0" rIns="0" bIns="0" rtlCol="0" anchor="t" anchorCtr="0">
            <a:noAutofit/>
          </a:bodyPr>
          <a:lstStyle>
            <a:lvl1pPr algn="l" defTabSz="1219139" rtl="0" eaLnBrk="1" latinLnBrk="0" hangingPunct="1">
              <a:lnSpc>
                <a:spcPct val="90000"/>
              </a:lnSpc>
              <a:spcBef>
                <a:spcPct val="0"/>
              </a:spcBef>
              <a:buNone/>
              <a:defRPr sz="3401" b="1" kern="1200">
                <a:solidFill>
                  <a:schemeClr val="tx1"/>
                </a:solidFill>
                <a:latin typeface="+mj-lt"/>
                <a:ea typeface="+mj-ea"/>
                <a:cs typeface="+mj-cs"/>
              </a:defRPr>
            </a:lvl1pPr>
          </a:lstStyle>
          <a:p>
            <a:r>
              <a:rPr lang="fr-FR" sz="2000" dirty="0">
                <a:solidFill>
                  <a:srgbClr val="000091"/>
                </a:solidFill>
                <a:latin typeface="Marianne" panose="02000000000000000000" pitchFamily="2" charset="0"/>
              </a:rPr>
              <a:t>Présentation du plan France 2030</a:t>
            </a:r>
            <a:endParaRPr lang="fr-FR" sz="1600" dirty="0">
              <a:solidFill>
                <a:schemeClr val="tx2"/>
              </a:solidFill>
              <a:latin typeface="Marianne" panose="02000000000000000000" pitchFamily="2" charset="0"/>
            </a:endParaRPr>
          </a:p>
        </p:txBody>
      </p:sp>
      <p:sp>
        <p:nvSpPr>
          <p:cNvPr id="124" name="Ellipse 123"/>
          <p:cNvSpPr/>
          <p:nvPr/>
        </p:nvSpPr>
        <p:spPr>
          <a:xfrm>
            <a:off x="4214055" y="595081"/>
            <a:ext cx="734400" cy="733698"/>
          </a:xfrm>
          <a:prstGeom prst="ellipse">
            <a:avLst/>
          </a:prstGeom>
          <a:solidFill>
            <a:schemeClr val="bg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200" b="1" dirty="0">
                <a:solidFill>
                  <a:srgbClr val="000091"/>
                </a:solidFill>
                <a:latin typeface="Marianne" panose="02000000000000000000" pitchFamily="2" charset="0"/>
              </a:rPr>
              <a:t>54 Md€</a:t>
            </a:r>
          </a:p>
        </p:txBody>
      </p:sp>
      <p:sp>
        <p:nvSpPr>
          <p:cNvPr id="145" name="Ellipse 144"/>
          <p:cNvSpPr/>
          <p:nvPr/>
        </p:nvSpPr>
        <p:spPr>
          <a:xfrm>
            <a:off x="2359028" y="3341544"/>
            <a:ext cx="1476000" cy="1368000"/>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100" b="1" dirty="0">
                <a:solidFill>
                  <a:schemeClr val="tx1"/>
                </a:solidFill>
                <a:latin typeface="Marianne" panose="02000000000000000000" pitchFamily="2" charset="0"/>
              </a:rPr>
              <a:t>50% </a:t>
            </a:r>
            <a:r>
              <a:rPr lang="fr-FR" sz="1100" dirty="0">
                <a:solidFill>
                  <a:schemeClr val="tx1"/>
                </a:solidFill>
                <a:latin typeface="Marianne" panose="02000000000000000000" pitchFamily="2" charset="0"/>
              </a:rPr>
              <a:t>des crédits consacrés à </a:t>
            </a:r>
            <a:r>
              <a:rPr lang="fr-FR" sz="1100" b="1" dirty="0">
                <a:solidFill>
                  <a:schemeClr val="tx1"/>
                </a:solidFill>
                <a:latin typeface="Marianne" panose="02000000000000000000" pitchFamily="2" charset="0"/>
              </a:rPr>
              <a:t>la décarbonation</a:t>
            </a:r>
          </a:p>
        </p:txBody>
      </p:sp>
      <p:sp>
        <p:nvSpPr>
          <p:cNvPr id="146" name="Ellipse 145"/>
          <p:cNvSpPr/>
          <p:nvPr/>
        </p:nvSpPr>
        <p:spPr>
          <a:xfrm>
            <a:off x="4520979" y="3330113"/>
            <a:ext cx="1476000" cy="1368000"/>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fr-FR" sz="1100" b="1" dirty="0">
                <a:solidFill>
                  <a:schemeClr val="tx1"/>
                </a:solidFill>
                <a:latin typeface="Marianne" panose="02000000000000000000" pitchFamily="2" charset="0"/>
              </a:rPr>
              <a:t>Adaptabilité : </a:t>
            </a:r>
            <a:r>
              <a:rPr lang="fr-FR" sz="1100" dirty="0">
                <a:solidFill>
                  <a:schemeClr val="tx1"/>
                </a:solidFill>
                <a:latin typeface="Marianne" panose="02000000000000000000" pitchFamily="2" charset="0"/>
              </a:rPr>
              <a:t>évolution des enveloppes </a:t>
            </a:r>
            <a:r>
              <a:rPr lang="fr-FR" sz="1100" b="1" dirty="0">
                <a:solidFill>
                  <a:schemeClr val="tx1"/>
                </a:solidFill>
                <a:latin typeface="Marianne" panose="02000000000000000000" pitchFamily="2" charset="0"/>
              </a:rPr>
              <a:t>en fonction des besoins</a:t>
            </a:r>
          </a:p>
        </p:txBody>
      </p:sp>
      <p:sp>
        <p:nvSpPr>
          <p:cNvPr id="86" name="Rectangle 85"/>
          <p:cNvSpPr/>
          <p:nvPr/>
        </p:nvSpPr>
        <p:spPr>
          <a:xfrm>
            <a:off x="454678" y="1179927"/>
            <a:ext cx="3612870" cy="20133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1"/>
            <a:endParaRPr lang="fr-FR" b="1" dirty="0">
              <a:latin typeface="Marianne" panose="02000000000000000000" pitchFamily="2" charset="0"/>
            </a:endParaRPr>
          </a:p>
        </p:txBody>
      </p:sp>
      <p:sp>
        <p:nvSpPr>
          <p:cNvPr id="89" name="Rectangle 88"/>
          <p:cNvSpPr/>
          <p:nvPr/>
        </p:nvSpPr>
        <p:spPr>
          <a:xfrm>
            <a:off x="454699" y="1039975"/>
            <a:ext cx="2642329" cy="153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900" b="1" dirty="0">
                <a:solidFill>
                  <a:schemeClr val="tx1"/>
                </a:solidFill>
                <a:latin typeface="Marianne" panose="02000000000000000000" pitchFamily="2" charset="0"/>
              </a:rPr>
              <a:t>Nucléaire</a:t>
            </a:r>
          </a:p>
        </p:txBody>
      </p:sp>
      <p:sp>
        <p:nvSpPr>
          <p:cNvPr id="90" name="Rectangle 89"/>
          <p:cNvSpPr/>
          <p:nvPr/>
        </p:nvSpPr>
        <p:spPr>
          <a:xfrm>
            <a:off x="454699" y="1206448"/>
            <a:ext cx="2642329" cy="2232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900" b="1" dirty="0">
                <a:solidFill>
                  <a:schemeClr val="tx1"/>
                </a:solidFill>
                <a:latin typeface="Marianne" panose="02000000000000000000" pitchFamily="2" charset="0"/>
              </a:rPr>
              <a:t>Hydrogène </a:t>
            </a:r>
            <a:r>
              <a:rPr lang="fr-FR" sz="900" b="1" dirty="0" err="1">
                <a:solidFill>
                  <a:schemeClr val="tx1"/>
                </a:solidFill>
                <a:latin typeface="Marianne" panose="02000000000000000000" pitchFamily="2" charset="0"/>
              </a:rPr>
              <a:t>décarboné</a:t>
            </a:r>
            <a:endParaRPr lang="fr-FR" sz="900" b="1" dirty="0">
              <a:solidFill>
                <a:schemeClr val="tx1"/>
              </a:solidFill>
              <a:latin typeface="Marianne" panose="02000000000000000000" pitchFamily="2" charset="0"/>
            </a:endParaRPr>
          </a:p>
        </p:txBody>
      </p:sp>
      <p:sp>
        <p:nvSpPr>
          <p:cNvPr id="91" name="Rectangle 90"/>
          <p:cNvSpPr/>
          <p:nvPr/>
        </p:nvSpPr>
        <p:spPr>
          <a:xfrm>
            <a:off x="454699" y="1615856"/>
            <a:ext cx="2642329" cy="153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900" b="1" dirty="0">
                <a:solidFill>
                  <a:schemeClr val="tx1"/>
                </a:solidFill>
                <a:latin typeface="Marianne" panose="02000000000000000000" pitchFamily="2" charset="0"/>
              </a:rPr>
              <a:t>Décarbonation de l’industrie</a:t>
            </a:r>
          </a:p>
        </p:txBody>
      </p:sp>
      <p:sp>
        <p:nvSpPr>
          <p:cNvPr id="92" name="Rectangle 91"/>
          <p:cNvSpPr/>
          <p:nvPr/>
        </p:nvSpPr>
        <p:spPr>
          <a:xfrm>
            <a:off x="454699" y="1811496"/>
            <a:ext cx="2642329" cy="153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900" b="1" dirty="0">
                <a:solidFill>
                  <a:schemeClr val="tx1"/>
                </a:solidFill>
                <a:latin typeface="Marianne" panose="02000000000000000000" pitchFamily="2" charset="0"/>
              </a:rPr>
              <a:t>Premier avion bas-carbone</a:t>
            </a:r>
          </a:p>
        </p:txBody>
      </p:sp>
      <p:sp>
        <p:nvSpPr>
          <p:cNvPr id="93" name="Rectangle 92"/>
          <p:cNvSpPr/>
          <p:nvPr/>
        </p:nvSpPr>
        <p:spPr>
          <a:xfrm>
            <a:off x="454699" y="2007134"/>
            <a:ext cx="2642329" cy="153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900" b="1" dirty="0">
                <a:solidFill>
                  <a:schemeClr val="tx1"/>
                </a:solidFill>
                <a:latin typeface="Marianne" panose="02000000000000000000" pitchFamily="2" charset="0"/>
              </a:rPr>
              <a:t>2 millions de véhicules zéro émission</a:t>
            </a:r>
          </a:p>
        </p:txBody>
      </p:sp>
      <p:sp>
        <p:nvSpPr>
          <p:cNvPr id="94" name="Rectangle 93"/>
          <p:cNvSpPr/>
          <p:nvPr/>
        </p:nvSpPr>
        <p:spPr>
          <a:xfrm>
            <a:off x="454699" y="2202773"/>
            <a:ext cx="2642329" cy="153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900" b="1" dirty="0">
                <a:solidFill>
                  <a:schemeClr val="tx1"/>
                </a:solidFill>
                <a:latin typeface="Marianne" panose="02000000000000000000" pitchFamily="2" charset="0"/>
              </a:rPr>
              <a:t>Alimentation saine, durable et traçable</a:t>
            </a:r>
          </a:p>
        </p:txBody>
      </p:sp>
      <p:sp>
        <p:nvSpPr>
          <p:cNvPr id="95" name="Rectangle 94"/>
          <p:cNvSpPr/>
          <p:nvPr/>
        </p:nvSpPr>
        <p:spPr>
          <a:xfrm>
            <a:off x="454699" y="2398411"/>
            <a:ext cx="2642329" cy="153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900" b="1" dirty="0">
                <a:solidFill>
                  <a:schemeClr val="tx1"/>
                </a:solidFill>
                <a:latin typeface="Marianne" panose="02000000000000000000" pitchFamily="2" charset="0"/>
              </a:rPr>
              <a:t>Santé : 20 </a:t>
            </a:r>
            <a:r>
              <a:rPr lang="fr-FR" sz="900" b="1" dirty="0" err="1">
                <a:solidFill>
                  <a:schemeClr val="tx1"/>
                </a:solidFill>
                <a:latin typeface="Marianne" panose="02000000000000000000" pitchFamily="2" charset="0"/>
              </a:rPr>
              <a:t>biomédicaments</a:t>
            </a:r>
            <a:endParaRPr lang="fr-FR" sz="900" b="1" dirty="0">
              <a:solidFill>
                <a:schemeClr val="tx1"/>
              </a:solidFill>
              <a:latin typeface="Marianne" panose="02000000000000000000" pitchFamily="2" charset="0"/>
            </a:endParaRPr>
          </a:p>
        </p:txBody>
      </p:sp>
      <p:sp>
        <p:nvSpPr>
          <p:cNvPr id="96" name="Rectangle 95"/>
          <p:cNvSpPr/>
          <p:nvPr/>
        </p:nvSpPr>
        <p:spPr>
          <a:xfrm>
            <a:off x="454699" y="2594050"/>
            <a:ext cx="2642329" cy="153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900" b="1" dirty="0">
                <a:solidFill>
                  <a:schemeClr val="tx1"/>
                </a:solidFill>
                <a:latin typeface="Marianne" panose="02000000000000000000" pitchFamily="2" charset="0"/>
              </a:rPr>
              <a:t>Contenus culturels et créatifs</a:t>
            </a:r>
          </a:p>
        </p:txBody>
      </p:sp>
      <p:sp>
        <p:nvSpPr>
          <p:cNvPr id="97" name="Rectangle 96"/>
          <p:cNvSpPr/>
          <p:nvPr/>
        </p:nvSpPr>
        <p:spPr>
          <a:xfrm>
            <a:off x="454699" y="2789689"/>
            <a:ext cx="2642329" cy="153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900" b="1" dirty="0">
                <a:solidFill>
                  <a:schemeClr val="tx1"/>
                </a:solidFill>
                <a:latin typeface="Marianne" panose="02000000000000000000" pitchFamily="2" charset="0"/>
              </a:rPr>
              <a:t>Nouvelle aventure spatiale</a:t>
            </a:r>
          </a:p>
        </p:txBody>
      </p:sp>
      <p:sp>
        <p:nvSpPr>
          <p:cNvPr id="98" name="Rectangle 97"/>
          <p:cNvSpPr/>
          <p:nvPr/>
        </p:nvSpPr>
        <p:spPr>
          <a:xfrm>
            <a:off x="454699" y="2985330"/>
            <a:ext cx="2642329" cy="1535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900" b="1" dirty="0">
                <a:solidFill>
                  <a:schemeClr val="tx1"/>
                </a:solidFill>
                <a:latin typeface="Marianne" panose="02000000000000000000" pitchFamily="2" charset="0"/>
              </a:rPr>
              <a:t>Grands fonds marins</a:t>
            </a:r>
          </a:p>
        </p:txBody>
      </p:sp>
      <p:sp>
        <p:nvSpPr>
          <p:cNvPr id="100" name="Rectangle 99"/>
          <p:cNvSpPr/>
          <p:nvPr/>
        </p:nvSpPr>
        <p:spPr>
          <a:xfrm>
            <a:off x="3513049" y="2984022"/>
            <a:ext cx="800744" cy="153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000" b="1" dirty="0">
                <a:solidFill>
                  <a:schemeClr val="tx1"/>
                </a:solidFill>
                <a:latin typeface="Marianne" panose="02000000000000000000" pitchFamily="2" charset="0"/>
              </a:rPr>
              <a:t>0,4</a:t>
            </a:r>
          </a:p>
        </p:txBody>
      </p:sp>
      <p:sp>
        <p:nvSpPr>
          <p:cNvPr id="101" name="Rectangle 100"/>
          <p:cNvSpPr/>
          <p:nvPr/>
        </p:nvSpPr>
        <p:spPr>
          <a:xfrm>
            <a:off x="3513049" y="1218662"/>
            <a:ext cx="800744" cy="153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000" b="1" dirty="0">
                <a:solidFill>
                  <a:schemeClr val="tx1"/>
                </a:solidFill>
                <a:latin typeface="Marianne" panose="02000000000000000000" pitchFamily="2" charset="0"/>
              </a:rPr>
              <a:t>9</a:t>
            </a:r>
          </a:p>
        </p:txBody>
      </p:sp>
      <p:sp>
        <p:nvSpPr>
          <p:cNvPr id="102" name="Rectangle 101"/>
          <p:cNvSpPr/>
          <p:nvPr/>
        </p:nvSpPr>
        <p:spPr>
          <a:xfrm>
            <a:off x="3513049" y="1614517"/>
            <a:ext cx="800744" cy="153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000" b="1" dirty="0">
                <a:solidFill>
                  <a:schemeClr val="tx1"/>
                </a:solidFill>
                <a:latin typeface="Marianne" panose="02000000000000000000" pitchFamily="2" charset="0"/>
              </a:rPr>
              <a:t>5,6 </a:t>
            </a:r>
          </a:p>
        </p:txBody>
      </p:sp>
      <p:sp>
        <p:nvSpPr>
          <p:cNvPr id="103" name="Rectangle 102"/>
          <p:cNvSpPr/>
          <p:nvPr/>
        </p:nvSpPr>
        <p:spPr>
          <a:xfrm>
            <a:off x="3513049" y="1810161"/>
            <a:ext cx="800744" cy="153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000" b="1" dirty="0">
                <a:solidFill>
                  <a:schemeClr val="tx1"/>
                </a:solidFill>
                <a:latin typeface="Marianne" panose="02000000000000000000" pitchFamily="2" charset="0"/>
              </a:rPr>
              <a:t>1,5 </a:t>
            </a:r>
          </a:p>
        </p:txBody>
      </p:sp>
      <p:sp>
        <p:nvSpPr>
          <p:cNvPr id="104" name="Rectangle 103"/>
          <p:cNvSpPr/>
          <p:nvPr/>
        </p:nvSpPr>
        <p:spPr>
          <a:xfrm>
            <a:off x="3513049" y="2005804"/>
            <a:ext cx="800744" cy="153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000" b="1" dirty="0">
                <a:solidFill>
                  <a:schemeClr val="tx1"/>
                </a:solidFill>
                <a:latin typeface="Marianne" panose="02000000000000000000" pitchFamily="2" charset="0"/>
              </a:rPr>
              <a:t>3,6 </a:t>
            </a:r>
          </a:p>
        </p:txBody>
      </p:sp>
      <p:sp>
        <p:nvSpPr>
          <p:cNvPr id="105" name="Rectangle 104"/>
          <p:cNvSpPr/>
          <p:nvPr/>
        </p:nvSpPr>
        <p:spPr>
          <a:xfrm>
            <a:off x="3513049" y="2201448"/>
            <a:ext cx="800744" cy="153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000" b="1" dirty="0">
                <a:solidFill>
                  <a:schemeClr val="tx1"/>
                </a:solidFill>
                <a:latin typeface="Marianne" panose="02000000000000000000" pitchFamily="2" charset="0"/>
              </a:rPr>
              <a:t>2,3 </a:t>
            </a:r>
          </a:p>
        </p:txBody>
      </p:sp>
      <p:sp>
        <p:nvSpPr>
          <p:cNvPr id="106" name="Rectangle 105"/>
          <p:cNvSpPr/>
          <p:nvPr/>
        </p:nvSpPr>
        <p:spPr>
          <a:xfrm>
            <a:off x="3513049" y="2397090"/>
            <a:ext cx="800744" cy="153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000" b="1" dirty="0">
                <a:solidFill>
                  <a:schemeClr val="tx1"/>
                </a:solidFill>
                <a:latin typeface="Marianne" panose="02000000000000000000" pitchFamily="2" charset="0"/>
              </a:rPr>
              <a:t>7,5</a:t>
            </a:r>
          </a:p>
        </p:txBody>
      </p:sp>
      <p:sp>
        <p:nvSpPr>
          <p:cNvPr id="107" name="Rectangle 106"/>
          <p:cNvSpPr/>
          <p:nvPr/>
        </p:nvSpPr>
        <p:spPr>
          <a:xfrm>
            <a:off x="3513049" y="2592734"/>
            <a:ext cx="800744" cy="153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000" b="1" dirty="0">
                <a:solidFill>
                  <a:schemeClr val="tx1"/>
                </a:solidFill>
                <a:latin typeface="Marianne" panose="02000000000000000000" pitchFamily="2" charset="0"/>
              </a:rPr>
              <a:t>1</a:t>
            </a:r>
          </a:p>
        </p:txBody>
      </p:sp>
      <p:sp>
        <p:nvSpPr>
          <p:cNvPr id="108" name="Rectangle 107"/>
          <p:cNvSpPr/>
          <p:nvPr/>
        </p:nvSpPr>
        <p:spPr>
          <a:xfrm>
            <a:off x="3513049" y="2788376"/>
            <a:ext cx="800744" cy="153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000" b="1" dirty="0">
                <a:solidFill>
                  <a:schemeClr val="tx1"/>
                </a:solidFill>
                <a:latin typeface="Marianne" panose="02000000000000000000" pitchFamily="2" charset="0"/>
              </a:rPr>
              <a:t>1,5</a:t>
            </a:r>
          </a:p>
        </p:txBody>
      </p:sp>
      <p:sp>
        <p:nvSpPr>
          <p:cNvPr id="109" name="Rectangle 108"/>
          <p:cNvSpPr/>
          <p:nvPr/>
        </p:nvSpPr>
        <p:spPr>
          <a:xfrm>
            <a:off x="3513050" y="1038626"/>
            <a:ext cx="800745" cy="153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000" b="1" dirty="0">
                <a:solidFill>
                  <a:schemeClr val="tx1"/>
                </a:solidFill>
                <a:latin typeface="Marianne" panose="02000000000000000000" pitchFamily="2" charset="0"/>
              </a:rPr>
              <a:t>1,2</a:t>
            </a:r>
          </a:p>
        </p:txBody>
      </p:sp>
      <p:cxnSp>
        <p:nvCxnSpPr>
          <p:cNvPr id="126" name="Connecteur droit avec flèche 125"/>
          <p:cNvCxnSpPr/>
          <p:nvPr/>
        </p:nvCxnSpPr>
        <p:spPr>
          <a:xfrm flipV="1">
            <a:off x="1187624" y="1165815"/>
            <a:ext cx="2422775" cy="0"/>
          </a:xfrm>
          <a:prstGeom prst="straightConnector1">
            <a:avLst/>
          </a:prstGeom>
          <a:noFill/>
          <a:ln w="31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7" name="Connecteur droit avec flèche 126"/>
          <p:cNvCxnSpPr/>
          <p:nvPr/>
        </p:nvCxnSpPr>
        <p:spPr>
          <a:xfrm>
            <a:off x="2261112" y="1348040"/>
            <a:ext cx="1349289" cy="0"/>
          </a:xfrm>
          <a:prstGeom prst="straightConnector1">
            <a:avLst/>
          </a:prstGeom>
          <a:noFill/>
          <a:ln w="31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8" name="Connecteur droit avec flèche 127"/>
          <p:cNvCxnSpPr/>
          <p:nvPr/>
        </p:nvCxnSpPr>
        <p:spPr>
          <a:xfrm flipV="1">
            <a:off x="2180915" y="1738208"/>
            <a:ext cx="1429485" cy="0"/>
          </a:xfrm>
          <a:prstGeom prst="straightConnector1">
            <a:avLst/>
          </a:prstGeom>
          <a:noFill/>
          <a:ln w="31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9" name="Connecteur droit avec flèche 128"/>
          <p:cNvCxnSpPr/>
          <p:nvPr/>
        </p:nvCxnSpPr>
        <p:spPr>
          <a:xfrm flipV="1">
            <a:off x="2180915" y="1927737"/>
            <a:ext cx="1429484" cy="0"/>
          </a:xfrm>
          <a:prstGeom prst="straightConnector1">
            <a:avLst/>
          </a:prstGeom>
          <a:noFill/>
          <a:ln w="31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0" name="Connecteur droit avec flèche 129"/>
          <p:cNvCxnSpPr/>
          <p:nvPr/>
        </p:nvCxnSpPr>
        <p:spPr>
          <a:xfrm flipV="1">
            <a:off x="2743810" y="2132125"/>
            <a:ext cx="866589" cy="0"/>
          </a:xfrm>
          <a:prstGeom prst="straightConnector1">
            <a:avLst/>
          </a:prstGeom>
          <a:noFill/>
          <a:ln w="31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1" name="Connecteur droit avec flèche 130"/>
          <p:cNvCxnSpPr/>
          <p:nvPr/>
        </p:nvCxnSpPr>
        <p:spPr>
          <a:xfrm flipV="1">
            <a:off x="2272678" y="2712302"/>
            <a:ext cx="1337722" cy="0"/>
          </a:xfrm>
          <a:prstGeom prst="straightConnector1">
            <a:avLst/>
          </a:prstGeom>
          <a:noFill/>
          <a:ln w="31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2" name="Connecteur droit avec flèche 131"/>
          <p:cNvCxnSpPr/>
          <p:nvPr/>
        </p:nvCxnSpPr>
        <p:spPr>
          <a:xfrm flipV="1">
            <a:off x="2805709" y="2316566"/>
            <a:ext cx="804690" cy="0"/>
          </a:xfrm>
          <a:prstGeom prst="straightConnector1">
            <a:avLst/>
          </a:prstGeom>
          <a:noFill/>
          <a:ln w="31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3" name="Connecteur droit avec flèche 132"/>
          <p:cNvCxnSpPr/>
          <p:nvPr/>
        </p:nvCxnSpPr>
        <p:spPr>
          <a:xfrm flipV="1">
            <a:off x="2159733" y="2522564"/>
            <a:ext cx="1450666" cy="0"/>
          </a:xfrm>
          <a:prstGeom prst="straightConnector1">
            <a:avLst/>
          </a:prstGeom>
          <a:noFill/>
          <a:ln w="31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4" name="Connecteur droit avec flèche 133"/>
          <p:cNvCxnSpPr/>
          <p:nvPr/>
        </p:nvCxnSpPr>
        <p:spPr>
          <a:xfrm>
            <a:off x="2159733" y="2886291"/>
            <a:ext cx="1450666" cy="0"/>
          </a:xfrm>
          <a:prstGeom prst="straightConnector1">
            <a:avLst/>
          </a:prstGeom>
          <a:noFill/>
          <a:ln w="31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5" name="Connecteur droit avec flèche 134"/>
          <p:cNvCxnSpPr/>
          <p:nvPr/>
        </p:nvCxnSpPr>
        <p:spPr>
          <a:xfrm>
            <a:off x="1775863" y="3106841"/>
            <a:ext cx="1834537" cy="0"/>
          </a:xfrm>
          <a:prstGeom prst="straightConnector1">
            <a:avLst/>
          </a:prstGeom>
          <a:noFill/>
          <a:ln w="31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7" name="Rectangle 146"/>
          <p:cNvSpPr/>
          <p:nvPr/>
        </p:nvSpPr>
        <p:spPr>
          <a:xfrm>
            <a:off x="3696547" y="3183651"/>
            <a:ext cx="424591" cy="1366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700" i="1" dirty="0">
                <a:solidFill>
                  <a:schemeClr val="tx1">
                    <a:lumMod val="75000"/>
                    <a:lumOff val="25000"/>
                  </a:schemeClr>
                </a:solidFill>
                <a:latin typeface="Marianne" panose="02000000000000000000" pitchFamily="2" charset="0"/>
              </a:rPr>
              <a:t>Md€</a:t>
            </a:r>
          </a:p>
        </p:txBody>
      </p:sp>
      <p:grpSp>
        <p:nvGrpSpPr>
          <p:cNvPr id="6" name="Groupe 5"/>
          <p:cNvGrpSpPr/>
          <p:nvPr/>
        </p:nvGrpSpPr>
        <p:grpSpPr>
          <a:xfrm>
            <a:off x="5005426" y="1097655"/>
            <a:ext cx="3918155" cy="2189839"/>
            <a:chOff x="4824780" y="1097655"/>
            <a:chExt cx="4032926" cy="2113494"/>
          </a:xfrm>
          <a:noFill/>
        </p:grpSpPr>
        <p:sp>
          <p:nvSpPr>
            <p:cNvPr id="110" name="Rectangle 109"/>
            <p:cNvSpPr/>
            <p:nvPr/>
          </p:nvSpPr>
          <p:spPr>
            <a:xfrm>
              <a:off x="4824780" y="1097655"/>
              <a:ext cx="4009653" cy="211349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1"/>
              <a:endParaRPr lang="fr-FR" dirty="0">
                <a:latin typeface="Marianne" panose="02000000000000000000" pitchFamily="2" charset="0"/>
              </a:endParaRPr>
            </a:p>
          </p:txBody>
        </p:sp>
        <p:grpSp>
          <p:nvGrpSpPr>
            <p:cNvPr id="112" name="Groupe 111"/>
            <p:cNvGrpSpPr/>
            <p:nvPr/>
          </p:nvGrpSpPr>
          <p:grpSpPr>
            <a:xfrm>
              <a:off x="4893741" y="1149779"/>
              <a:ext cx="2708962" cy="1680361"/>
              <a:chOff x="4824793" y="1149778"/>
              <a:chExt cx="2777910" cy="1836444"/>
            </a:xfrm>
            <a:grpFill/>
          </p:grpSpPr>
          <p:sp>
            <p:nvSpPr>
              <p:cNvPr id="113" name="Rectangle 112"/>
              <p:cNvSpPr/>
              <p:nvPr/>
            </p:nvSpPr>
            <p:spPr>
              <a:xfrm>
                <a:off x="4824793" y="1149778"/>
                <a:ext cx="2777910" cy="324843"/>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chemeClr val="tx1"/>
                    </a:solidFill>
                    <a:latin typeface="Marianne" panose="02000000000000000000" pitchFamily="2" charset="0"/>
                  </a:rPr>
                  <a:t>Matières premières</a:t>
                </a:r>
              </a:p>
            </p:txBody>
          </p:sp>
          <p:sp>
            <p:nvSpPr>
              <p:cNvPr id="114" name="Rectangle 113"/>
              <p:cNvSpPr/>
              <p:nvPr/>
            </p:nvSpPr>
            <p:spPr>
              <a:xfrm>
                <a:off x="4824793" y="1512603"/>
                <a:ext cx="2777910" cy="324843"/>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chemeClr val="tx1"/>
                    </a:solidFill>
                    <a:latin typeface="Marianne" panose="02000000000000000000" pitchFamily="2" charset="0"/>
                  </a:rPr>
                  <a:t>Electronique, robotique et machines intelligentes</a:t>
                </a:r>
              </a:p>
            </p:txBody>
          </p:sp>
          <p:sp>
            <p:nvSpPr>
              <p:cNvPr id="115" name="Rectangle 114"/>
              <p:cNvSpPr/>
              <p:nvPr/>
            </p:nvSpPr>
            <p:spPr>
              <a:xfrm>
                <a:off x="4824793" y="1877814"/>
                <a:ext cx="2777910" cy="324843"/>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chemeClr val="tx1"/>
                    </a:solidFill>
                    <a:latin typeface="Marianne" panose="02000000000000000000" pitchFamily="2" charset="0"/>
                  </a:rPr>
                  <a:t>Formations de demain</a:t>
                </a:r>
              </a:p>
            </p:txBody>
          </p:sp>
          <p:sp>
            <p:nvSpPr>
              <p:cNvPr id="116" name="Rectangle 115"/>
              <p:cNvSpPr/>
              <p:nvPr/>
            </p:nvSpPr>
            <p:spPr>
              <a:xfrm>
                <a:off x="4824793" y="2241832"/>
                <a:ext cx="2777910" cy="324843"/>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chemeClr val="tx1"/>
                    </a:solidFill>
                    <a:latin typeface="Marianne" panose="02000000000000000000" pitchFamily="2" charset="0"/>
                  </a:rPr>
                  <a:t>Stratégiques numériques</a:t>
                </a:r>
              </a:p>
            </p:txBody>
          </p:sp>
          <p:sp>
            <p:nvSpPr>
              <p:cNvPr id="117" name="Rectangle 116"/>
              <p:cNvSpPr/>
              <p:nvPr/>
            </p:nvSpPr>
            <p:spPr>
              <a:xfrm>
                <a:off x="4824793" y="2661379"/>
                <a:ext cx="2777910" cy="324843"/>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chemeClr val="tx1"/>
                    </a:solidFill>
                    <a:latin typeface="Marianne" panose="02000000000000000000" pitchFamily="2" charset="0"/>
                  </a:rPr>
                  <a:t>Capital-innovation de rupture, startups industrielles et accélération de la croissance</a:t>
                </a:r>
              </a:p>
            </p:txBody>
          </p:sp>
        </p:grpSp>
        <p:grpSp>
          <p:nvGrpSpPr>
            <p:cNvPr id="118" name="Groupe 117"/>
            <p:cNvGrpSpPr/>
            <p:nvPr/>
          </p:nvGrpSpPr>
          <p:grpSpPr>
            <a:xfrm>
              <a:off x="7941371" y="1149779"/>
              <a:ext cx="916335" cy="1629552"/>
              <a:chOff x="7941371" y="1149778"/>
              <a:chExt cx="916335" cy="1780915"/>
            </a:xfrm>
            <a:grpFill/>
          </p:grpSpPr>
          <p:sp>
            <p:nvSpPr>
              <p:cNvPr id="119" name="Rectangle 118"/>
              <p:cNvSpPr/>
              <p:nvPr/>
            </p:nvSpPr>
            <p:spPr>
              <a:xfrm>
                <a:off x="7941371" y="1149778"/>
                <a:ext cx="916334" cy="324843"/>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chemeClr val="tx1"/>
                    </a:solidFill>
                    <a:latin typeface="Marianne" panose="02000000000000000000" pitchFamily="2" charset="0"/>
                  </a:rPr>
                  <a:t>2,9</a:t>
                </a:r>
                <a:endParaRPr lang="fr-FR" sz="1000" dirty="0">
                  <a:solidFill>
                    <a:schemeClr val="tx1"/>
                  </a:solidFill>
                  <a:latin typeface="Marianne" panose="02000000000000000000" pitchFamily="2" charset="0"/>
                </a:endParaRPr>
              </a:p>
            </p:txBody>
          </p:sp>
          <p:sp>
            <p:nvSpPr>
              <p:cNvPr id="120" name="Rectangle 119"/>
              <p:cNvSpPr/>
              <p:nvPr/>
            </p:nvSpPr>
            <p:spPr>
              <a:xfrm>
                <a:off x="7941372" y="1513796"/>
                <a:ext cx="916334" cy="324843"/>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chemeClr val="tx1"/>
                    </a:solidFill>
                    <a:latin typeface="Marianne" panose="02000000000000000000" pitchFamily="2" charset="0"/>
                  </a:rPr>
                  <a:t>5,4</a:t>
                </a:r>
                <a:endParaRPr lang="fr-FR" sz="1000" dirty="0">
                  <a:solidFill>
                    <a:schemeClr val="tx1"/>
                  </a:solidFill>
                  <a:latin typeface="Marianne" panose="02000000000000000000" pitchFamily="2" charset="0"/>
                </a:endParaRPr>
              </a:p>
            </p:txBody>
          </p:sp>
          <p:sp>
            <p:nvSpPr>
              <p:cNvPr id="121" name="Rectangle 120"/>
              <p:cNvSpPr/>
              <p:nvPr/>
            </p:nvSpPr>
            <p:spPr>
              <a:xfrm>
                <a:off x="7941372" y="1877815"/>
                <a:ext cx="916334" cy="324843"/>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chemeClr val="tx1"/>
                    </a:solidFill>
                    <a:latin typeface="Marianne" panose="02000000000000000000" pitchFamily="2" charset="0"/>
                  </a:rPr>
                  <a:t>2,8</a:t>
                </a:r>
                <a:endParaRPr lang="fr-FR" sz="1000" dirty="0">
                  <a:solidFill>
                    <a:schemeClr val="tx1"/>
                  </a:solidFill>
                  <a:latin typeface="Marianne" panose="02000000000000000000" pitchFamily="2" charset="0"/>
                </a:endParaRPr>
              </a:p>
            </p:txBody>
          </p:sp>
          <p:sp>
            <p:nvSpPr>
              <p:cNvPr id="122" name="Rectangle 121"/>
              <p:cNvSpPr/>
              <p:nvPr/>
            </p:nvSpPr>
            <p:spPr>
              <a:xfrm>
                <a:off x="7941372" y="2241832"/>
                <a:ext cx="916334" cy="324843"/>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chemeClr val="tx1"/>
                    </a:solidFill>
                    <a:latin typeface="Marianne" panose="02000000000000000000" pitchFamily="2" charset="0"/>
                  </a:rPr>
                  <a:t>4</a:t>
                </a:r>
              </a:p>
            </p:txBody>
          </p:sp>
          <p:sp>
            <p:nvSpPr>
              <p:cNvPr id="123" name="Rectangle 122"/>
              <p:cNvSpPr/>
              <p:nvPr/>
            </p:nvSpPr>
            <p:spPr>
              <a:xfrm>
                <a:off x="7941372" y="2605850"/>
                <a:ext cx="916334" cy="324843"/>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chemeClr val="tx1"/>
                    </a:solidFill>
                    <a:latin typeface="Marianne" panose="02000000000000000000" pitchFamily="2" charset="0"/>
                  </a:rPr>
                  <a:t>4,2</a:t>
                </a:r>
                <a:endParaRPr lang="fr-FR" sz="1000" dirty="0">
                  <a:solidFill>
                    <a:schemeClr val="tx1"/>
                  </a:solidFill>
                  <a:latin typeface="Marianne" panose="02000000000000000000" pitchFamily="2" charset="0"/>
                </a:endParaRPr>
              </a:p>
            </p:txBody>
          </p:sp>
        </p:grpSp>
        <p:grpSp>
          <p:nvGrpSpPr>
            <p:cNvPr id="136" name="Groupe 135"/>
            <p:cNvGrpSpPr/>
            <p:nvPr/>
          </p:nvGrpSpPr>
          <p:grpSpPr>
            <a:xfrm>
              <a:off x="6156176" y="1288588"/>
              <a:ext cx="2054461" cy="1367422"/>
              <a:chOff x="1759224" y="1275606"/>
              <a:chExt cx="2054461" cy="1133757"/>
            </a:xfrm>
            <a:grpFill/>
          </p:grpSpPr>
          <p:cxnSp>
            <p:nvCxnSpPr>
              <p:cNvPr id="137" name="Connecteur droit avec flèche 136"/>
              <p:cNvCxnSpPr/>
              <p:nvPr/>
            </p:nvCxnSpPr>
            <p:spPr>
              <a:xfrm flipV="1">
                <a:off x="1759224" y="1275606"/>
                <a:ext cx="2020688" cy="0"/>
              </a:xfrm>
              <a:prstGeom prst="straightConnector1">
                <a:avLst/>
              </a:prstGeom>
              <a:grpFill/>
              <a:ln w="31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8" name="Connecteur droit avec flèche 137"/>
              <p:cNvCxnSpPr/>
              <p:nvPr/>
            </p:nvCxnSpPr>
            <p:spPr>
              <a:xfrm flipV="1">
                <a:off x="2695328" y="1558996"/>
                <a:ext cx="1084584" cy="0"/>
              </a:xfrm>
              <a:prstGeom prst="straightConnector1">
                <a:avLst/>
              </a:prstGeom>
              <a:grpFill/>
              <a:ln w="31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39" name="Connecteur droit avec flèche 138"/>
              <p:cNvCxnSpPr/>
              <p:nvPr/>
            </p:nvCxnSpPr>
            <p:spPr>
              <a:xfrm flipV="1">
                <a:off x="1937013" y="1842335"/>
                <a:ext cx="1876672" cy="0"/>
              </a:xfrm>
              <a:prstGeom prst="straightConnector1">
                <a:avLst/>
              </a:prstGeom>
              <a:grpFill/>
              <a:ln w="31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0" name="Connecteur droit avec flèche 139"/>
              <p:cNvCxnSpPr/>
              <p:nvPr/>
            </p:nvCxnSpPr>
            <p:spPr>
              <a:xfrm flipV="1">
                <a:off x="2081029" y="2119378"/>
                <a:ext cx="1732656" cy="0"/>
              </a:xfrm>
              <a:prstGeom prst="straightConnector1">
                <a:avLst/>
              </a:prstGeom>
              <a:grpFill/>
              <a:ln w="31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1" name="Connecteur droit avec flèche 140"/>
              <p:cNvCxnSpPr/>
              <p:nvPr/>
            </p:nvCxnSpPr>
            <p:spPr>
              <a:xfrm>
                <a:off x="3089141" y="2409363"/>
                <a:ext cx="724544" cy="0"/>
              </a:xfrm>
              <a:prstGeom prst="straightConnector1">
                <a:avLst/>
              </a:prstGeom>
              <a:grpFill/>
              <a:ln w="31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49" name="Rectangle 148"/>
            <p:cNvSpPr/>
            <p:nvPr/>
          </p:nvSpPr>
          <p:spPr>
            <a:xfrm>
              <a:off x="4893741" y="2866298"/>
              <a:ext cx="2708962" cy="297234"/>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900" b="1" dirty="0">
                  <a:solidFill>
                    <a:schemeClr val="tx1"/>
                  </a:solidFill>
                  <a:latin typeface="Marianne" panose="02000000000000000000" pitchFamily="2" charset="0"/>
                </a:rPr>
                <a:t>Ecosystème ESRI</a:t>
              </a:r>
            </a:p>
          </p:txBody>
        </p:sp>
        <p:sp>
          <p:nvSpPr>
            <p:cNvPr id="152" name="Rectangle 151"/>
            <p:cNvSpPr/>
            <p:nvPr/>
          </p:nvSpPr>
          <p:spPr>
            <a:xfrm>
              <a:off x="7941372" y="2823933"/>
              <a:ext cx="916334" cy="297234"/>
            </a:xfrm>
            <a:prstGeom prst="rect">
              <a:avLst/>
            </a:pr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00" b="1" dirty="0">
                  <a:solidFill>
                    <a:schemeClr val="tx1"/>
                  </a:solidFill>
                  <a:latin typeface="Marianne" panose="02000000000000000000" pitchFamily="2" charset="0"/>
                </a:rPr>
                <a:t>4</a:t>
              </a:r>
              <a:endParaRPr lang="fr-FR" sz="1000" dirty="0">
                <a:solidFill>
                  <a:schemeClr val="tx1"/>
                </a:solidFill>
                <a:latin typeface="Marianne" panose="02000000000000000000" pitchFamily="2" charset="0"/>
              </a:endParaRPr>
            </a:p>
          </p:txBody>
        </p:sp>
        <p:cxnSp>
          <p:nvCxnSpPr>
            <p:cNvPr id="150" name="Connecteur droit avec flèche 149"/>
            <p:cNvCxnSpPr/>
            <p:nvPr/>
          </p:nvCxnSpPr>
          <p:spPr>
            <a:xfrm flipV="1">
              <a:off x="6026051" y="3014604"/>
              <a:ext cx="2124000" cy="0"/>
            </a:xfrm>
            <a:prstGeom prst="straightConnector1">
              <a:avLst/>
            </a:prstGeom>
            <a:grpFill/>
            <a:ln w="31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grpSp>
      <p:sp>
        <p:nvSpPr>
          <p:cNvPr id="153" name="Rectangle 152"/>
          <p:cNvSpPr/>
          <p:nvPr/>
        </p:nvSpPr>
        <p:spPr>
          <a:xfrm>
            <a:off x="454678" y="841259"/>
            <a:ext cx="3636000" cy="20087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latin typeface="Marianne" panose="02000000000000000000" pitchFamily="2" charset="0"/>
              </a:rPr>
              <a:t>10 OBJECTIFS</a:t>
            </a:r>
            <a:endParaRPr lang="fr-FR" sz="2800" b="1" dirty="0">
              <a:solidFill>
                <a:schemeClr val="bg1"/>
              </a:solidFill>
              <a:latin typeface="Marianne" panose="02000000000000000000" pitchFamily="2" charset="0"/>
            </a:endParaRPr>
          </a:p>
        </p:txBody>
      </p:sp>
      <p:sp>
        <p:nvSpPr>
          <p:cNvPr id="155" name="Rectangle 154"/>
          <p:cNvSpPr/>
          <p:nvPr/>
        </p:nvSpPr>
        <p:spPr>
          <a:xfrm>
            <a:off x="5023179" y="839805"/>
            <a:ext cx="3602647" cy="194400"/>
          </a:xfrm>
          <a:prstGeom prst="rect">
            <a:avLst/>
          </a:prstGeom>
          <a:solidFill>
            <a:srgbClr val="000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latin typeface="Marianne" panose="02000000000000000000" pitchFamily="2" charset="0"/>
              </a:rPr>
              <a:t>6 LEVIERS</a:t>
            </a:r>
            <a:endParaRPr lang="fr-FR" sz="2800" b="1" dirty="0">
              <a:solidFill>
                <a:schemeClr val="bg1"/>
              </a:solidFill>
              <a:latin typeface="Marianne" panose="02000000000000000000" pitchFamily="2" charset="0"/>
            </a:endParaRPr>
          </a:p>
        </p:txBody>
      </p:sp>
      <p:pic>
        <p:nvPicPr>
          <p:cNvPr id="156" name="Image 155"/>
          <p:cNvPicPr>
            <a:picLocks noChangeAspect="1"/>
          </p:cNvPicPr>
          <p:nvPr/>
        </p:nvPicPr>
        <p:blipFill>
          <a:blip r:embed="rId2">
            <a:lum contrast="-4000"/>
            <a:extLst>
              <a:ext uri="{BEBA8EAE-BF5A-486C-A8C5-ECC9F3942E4B}">
                <a14:imgProps xmlns:a14="http://schemas.microsoft.com/office/drawing/2010/main">
                  <a14:imgLayer r:embed="rId3">
                    <a14:imgEffect>
                      <a14:sharpenSoften amount="50000"/>
                    </a14:imgEffect>
                    <a14:imgEffect>
                      <a14:brightnessContrast contrast="-5000"/>
                    </a14:imgEffect>
                  </a14:imgLayer>
                </a14:imgProps>
              </a:ext>
            </a:extLst>
          </a:blip>
          <a:stretch>
            <a:fillRect/>
          </a:stretch>
        </p:blipFill>
        <p:spPr>
          <a:xfrm>
            <a:off x="5639870" y="99568"/>
            <a:ext cx="612000" cy="594678"/>
          </a:xfrm>
          <a:prstGeom prst="rect">
            <a:avLst/>
          </a:prstGeom>
        </p:spPr>
      </p:pic>
      <p:sp>
        <p:nvSpPr>
          <p:cNvPr id="148" name="Rectangle 147"/>
          <p:cNvSpPr/>
          <p:nvPr/>
        </p:nvSpPr>
        <p:spPr>
          <a:xfrm>
            <a:off x="8236065" y="3106841"/>
            <a:ext cx="434314" cy="174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700" i="1" dirty="0">
                <a:solidFill>
                  <a:schemeClr val="tx1">
                    <a:lumMod val="75000"/>
                    <a:lumOff val="25000"/>
                  </a:schemeClr>
                </a:solidFill>
                <a:latin typeface="Marianne" panose="02000000000000000000" pitchFamily="2" charset="0"/>
              </a:rPr>
              <a:t>Md€</a:t>
            </a:r>
          </a:p>
        </p:txBody>
      </p:sp>
      <p:sp>
        <p:nvSpPr>
          <p:cNvPr id="73" name="Rectangle 72"/>
          <p:cNvSpPr/>
          <p:nvPr/>
        </p:nvSpPr>
        <p:spPr>
          <a:xfrm>
            <a:off x="455018" y="1402376"/>
            <a:ext cx="2642329" cy="2232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fr-FR" sz="900" b="1" dirty="0">
                <a:solidFill>
                  <a:schemeClr val="tx1"/>
                </a:solidFill>
                <a:latin typeface="Marianne" panose="02000000000000000000" pitchFamily="2" charset="0"/>
              </a:rPr>
              <a:t>Technologies d’énergies renouvelables</a:t>
            </a:r>
          </a:p>
        </p:txBody>
      </p:sp>
      <p:sp>
        <p:nvSpPr>
          <p:cNvPr id="74" name="Rectangle 73"/>
          <p:cNvSpPr/>
          <p:nvPr/>
        </p:nvSpPr>
        <p:spPr>
          <a:xfrm>
            <a:off x="3513368" y="1414590"/>
            <a:ext cx="800744" cy="1535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fr-FR" sz="1000" b="1" dirty="0">
                <a:solidFill>
                  <a:schemeClr val="tx1"/>
                </a:solidFill>
                <a:latin typeface="Marianne" panose="02000000000000000000" pitchFamily="2" charset="0"/>
              </a:rPr>
              <a:t>1</a:t>
            </a:r>
          </a:p>
        </p:txBody>
      </p:sp>
      <p:cxnSp>
        <p:nvCxnSpPr>
          <p:cNvPr id="75" name="Connecteur droit avec flèche 74"/>
          <p:cNvCxnSpPr/>
          <p:nvPr/>
        </p:nvCxnSpPr>
        <p:spPr>
          <a:xfrm>
            <a:off x="2987503" y="1495642"/>
            <a:ext cx="622896" cy="0"/>
          </a:xfrm>
          <a:prstGeom prst="straightConnector1">
            <a:avLst/>
          </a:prstGeom>
          <a:noFill/>
          <a:ln w="3175">
            <a:solidFill>
              <a:schemeClr val="bg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1">
            <a:extLst>
              <a:ext uri="{FF2B5EF4-FFF2-40B4-BE49-F238E27FC236}">
                <a16:creationId xmlns:a16="http://schemas.microsoft.com/office/drawing/2014/main" id="{58607D4C-7D7A-4386-A182-7044F641F993}"/>
              </a:ext>
            </a:extLst>
          </p:cNvPr>
          <p:cNvSpPr>
            <a:spLocks noGrp="1"/>
          </p:cNvSpPr>
          <p:nvPr>
            <p:ph type="sldNum" sz="quarter" idx="12"/>
          </p:nvPr>
        </p:nvSpPr>
        <p:spPr/>
        <p:txBody>
          <a:bodyPr/>
          <a:lstStyle/>
          <a:p>
            <a:fld id="{733122C9-A0B9-462F-8757-0847AD287B63}" type="slidenum">
              <a:rPr lang="fr-FR" smtClean="0"/>
              <a:pPr/>
              <a:t>7</a:t>
            </a:fld>
            <a:endParaRPr lang="fr-FR" dirty="0"/>
          </a:p>
        </p:txBody>
      </p:sp>
    </p:spTree>
    <p:extLst>
      <p:ext uri="{BB962C8B-B14F-4D97-AF65-F5344CB8AC3E}">
        <p14:creationId xmlns:p14="http://schemas.microsoft.com/office/powerpoint/2010/main" val="5527579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ZoneTexte 29"/>
          <p:cNvSpPr txBox="1"/>
          <p:nvPr/>
        </p:nvSpPr>
        <p:spPr>
          <a:xfrm>
            <a:off x="2159733" y="4761686"/>
            <a:ext cx="5112568" cy="200055"/>
          </a:xfrm>
          <a:prstGeom prst="rect">
            <a:avLst/>
          </a:prstGeom>
          <a:noFill/>
        </p:spPr>
        <p:txBody>
          <a:bodyPr wrap="square" rtlCol="0">
            <a:spAutoFit/>
          </a:bodyPr>
          <a:lstStyle/>
          <a:p>
            <a:pPr algn="r"/>
            <a:r>
              <a:rPr lang="fr-FR" sz="700" dirty="0">
                <a:latin typeface="Marianne" panose="02000000000000000000" pitchFamily="2" charset="0"/>
              </a:rPr>
              <a:t>  </a:t>
            </a:r>
          </a:p>
        </p:txBody>
      </p:sp>
      <p:sp>
        <p:nvSpPr>
          <p:cNvPr id="18" name="Titre 13"/>
          <p:cNvSpPr txBox="1">
            <a:spLocks/>
          </p:cNvSpPr>
          <p:nvPr/>
        </p:nvSpPr>
        <p:spPr bwMode="gray">
          <a:xfrm>
            <a:off x="1291377" y="224577"/>
            <a:ext cx="6664999" cy="360040"/>
          </a:xfrm>
          <a:prstGeom prst="rect">
            <a:avLst/>
          </a:prstGeom>
        </p:spPr>
        <p:txBody>
          <a:bodyPr vert="horz" lIns="0" tIns="0" rIns="0" bIns="0" rtlCol="0" anchor="t" anchorCtr="0">
            <a:noAutofit/>
          </a:bodyPr>
          <a:lstStyle>
            <a:lvl1pPr algn="l" defTabSz="1219139" rtl="0" eaLnBrk="1" latinLnBrk="0" hangingPunct="1">
              <a:lnSpc>
                <a:spcPct val="90000"/>
              </a:lnSpc>
              <a:spcBef>
                <a:spcPct val="0"/>
              </a:spcBef>
              <a:buNone/>
              <a:defRPr sz="3401" b="1" kern="1200">
                <a:solidFill>
                  <a:schemeClr val="tx1"/>
                </a:solidFill>
                <a:latin typeface="+mj-lt"/>
                <a:ea typeface="+mj-ea"/>
                <a:cs typeface="+mj-cs"/>
              </a:defRPr>
            </a:lvl1pPr>
          </a:lstStyle>
          <a:p>
            <a:r>
              <a:rPr lang="fr-FR" sz="2000" dirty="0">
                <a:solidFill>
                  <a:srgbClr val="000091"/>
                </a:solidFill>
                <a:latin typeface="Marianne" panose="02000000000000000000" pitchFamily="2" charset="0"/>
              </a:rPr>
              <a:t>France 2030 : une réponse rationnelle à des défis sociétaux complexes</a:t>
            </a:r>
            <a:endParaRPr lang="fr-FR" sz="1600" dirty="0">
              <a:solidFill>
                <a:schemeClr val="tx2"/>
              </a:solidFill>
              <a:latin typeface="Marianne" panose="02000000000000000000" pitchFamily="2" charset="0"/>
            </a:endParaRPr>
          </a:p>
        </p:txBody>
      </p:sp>
      <p:pic>
        <p:nvPicPr>
          <p:cNvPr id="9" name="Image 8"/>
          <p:cNvPicPr>
            <a:picLocks noChangeAspect="1"/>
          </p:cNvPicPr>
          <p:nvPr/>
        </p:nvPicPr>
        <p:blipFill>
          <a:blip r:embed="rId2"/>
          <a:stretch>
            <a:fillRect/>
          </a:stretch>
        </p:blipFill>
        <p:spPr>
          <a:xfrm>
            <a:off x="454678" y="908289"/>
            <a:ext cx="8234646" cy="3247637"/>
          </a:xfrm>
          <a:prstGeom prst="rect">
            <a:avLst/>
          </a:prstGeom>
        </p:spPr>
      </p:pic>
      <p:grpSp>
        <p:nvGrpSpPr>
          <p:cNvPr id="14" name="Groupe 13"/>
          <p:cNvGrpSpPr/>
          <p:nvPr/>
        </p:nvGrpSpPr>
        <p:grpSpPr>
          <a:xfrm>
            <a:off x="454676" y="4227934"/>
            <a:ext cx="8234646" cy="557871"/>
            <a:chOff x="454676" y="4277202"/>
            <a:chExt cx="8234646" cy="508608"/>
          </a:xfrm>
        </p:grpSpPr>
        <p:sp>
          <p:nvSpPr>
            <p:cNvPr id="16" name="Rectangle 15"/>
            <p:cNvSpPr/>
            <p:nvPr/>
          </p:nvSpPr>
          <p:spPr>
            <a:xfrm>
              <a:off x="454676" y="4277202"/>
              <a:ext cx="8234646" cy="508608"/>
            </a:xfrm>
            <a:prstGeom prst="rect">
              <a:avLst/>
            </a:prstGeom>
            <a:solidFill>
              <a:schemeClr val="tx2">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lgn="just">
                <a:spcAft>
                  <a:spcPts val="500"/>
                </a:spcAft>
              </a:pPr>
              <a:r>
                <a:rPr lang="fr-FR" sz="1050" dirty="0">
                  <a:solidFill>
                    <a:schemeClr val="tx1"/>
                  </a:solidFill>
                  <a:latin typeface="Marianne" panose="02000000000000000000" pitchFamily="2" charset="0"/>
                </a:rPr>
                <a:t>Les objectifs et les leviers transverses de France 2030 les plus orientés vers le secteur de l’industrie font </a:t>
              </a:r>
              <a:r>
                <a:rPr lang="fr-FR" sz="1050" b="1" dirty="0">
                  <a:solidFill>
                    <a:schemeClr val="tx1"/>
                  </a:solidFill>
                  <a:latin typeface="Marianne" panose="02000000000000000000" pitchFamily="2" charset="0"/>
                </a:rPr>
                <a:t>pleinement écho aux différentes justifications identifiées dans la grille d’analyse économique de la politique industrielle verticale </a:t>
              </a:r>
              <a:r>
                <a:rPr lang="fr-FR" sz="1050" dirty="0">
                  <a:solidFill>
                    <a:schemeClr val="tx1"/>
                  </a:solidFill>
                  <a:latin typeface="Marianne" panose="02000000000000000000" pitchFamily="2" charset="0"/>
                </a:rPr>
                <a:t>énoncée précédemment</a:t>
              </a:r>
            </a:p>
          </p:txBody>
        </p:sp>
        <p:sp>
          <p:nvSpPr>
            <p:cNvPr id="17" name="Triangle isocèle 16"/>
            <p:cNvSpPr/>
            <p:nvPr/>
          </p:nvSpPr>
          <p:spPr>
            <a:xfrm rot="5400000">
              <a:off x="456789" y="4399330"/>
              <a:ext cx="429877" cy="264352"/>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400"/>
                </a:spcAft>
              </a:pPr>
              <a:endParaRPr lang="fr-FR">
                <a:latin typeface="Marianne" panose="02000000000000000000" pitchFamily="2" charset="0"/>
              </a:endParaRPr>
            </a:p>
          </p:txBody>
        </p:sp>
      </p:grpSp>
      <p:sp>
        <p:nvSpPr>
          <p:cNvPr id="2" name="Espace réservé du numéro de diapositive 1">
            <a:extLst>
              <a:ext uri="{FF2B5EF4-FFF2-40B4-BE49-F238E27FC236}">
                <a16:creationId xmlns:a16="http://schemas.microsoft.com/office/drawing/2014/main" id="{5BF6FAD8-A41D-4181-93B1-4051598F6286}"/>
              </a:ext>
            </a:extLst>
          </p:cNvPr>
          <p:cNvSpPr>
            <a:spLocks noGrp="1"/>
          </p:cNvSpPr>
          <p:nvPr>
            <p:ph type="sldNum" sz="quarter" idx="12"/>
          </p:nvPr>
        </p:nvSpPr>
        <p:spPr/>
        <p:txBody>
          <a:bodyPr/>
          <a:lstStyle/>
          <a:p>
            <a:fld id="{733122C9-A0B9-462F-8757-0847AD287B63}" type="slidenum">
              <a:rPr lang="fr-FR" smtClean="0"/>
              <a:pPr/>
              <a:t>8</a:t>
            </a:fld>
            <a:endParaRPr lang="fr-FR" dirty="0"/>
          </a:p>
        </p:txBody>
      </p:sp>
    </p:spTree>
    <p:extLst>
      <p:ext uri="{BB962C8B-B14F-4D97-AF65-F5344CB8AC3E}">
        <p14:creationId xmlns:p14="http://schemas.microsoft.com/office/powerpoint/2010/main" val="2963312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ZoneTexte 29"/>
          <p:cNvSpPr txBox="1"/>
          <p:nvPr/>
        </p:nvSpPr>
        <p:spPr>
          <a:xfrm>
            <a:off x="2159733" y="4761686"/>
            <a:ext cx="5112568" cy="200055"/>
          </a:xfrm>
          <a:prstGeom prst="rect">
            <a:avLst/>
          </a:prstGeom>
          <a:noFill/>
        </p:spPr>
        <p:txBody>
          <a:bodyPr wrap="square" rtlCol="0">
            <a:spAutoFit/>
          </a:bodyPr>
          <a:lstStyle/>
          <a:p>
            <a:pPr algn="r"/>
            <a:r>
              <a:rPr lang="fr-FR" sz="700" dirty="0">
                <a:latin typeface="Marianne" panose="02000000000000000000" pitchFamily="2" charset="0"/>
              </a:rPr>
              <a:t>  </a:t>
            </a:r>
          </a:p>
        </p:txBody>
      </p:sp>
      <p:sp>
        <p:nvSpPr>
          <p:cNvPr id="18" name="Titre 13"/>
          <p:cNvSpPr txBox="1">
            <a:spLocks/>
          </p:cNvSpPr>
          <p:nvPr/>
        </p:nvSpPr>
        <p:spPr bwMode="gray">
          <a:xfrm>
            <a:off x="1291377" y="224577"/>
            <a:ext cx="6592991" cy="360040"/>
          </a:xfrm>
          <a:prstGeom prst="rect">
            <a:avLst/>
          </a:prstGeom>
        </p:spPr>
        <p:txBody>
          <a:bodyPr vert="horz" lIns="0" tIns="0" rIns="0" bIns="0" rtlCol="0" anchor="t" anchorCtr="0">
            <a:noAutofit/>
          </a:bodyPr>
          <a:lstStyle>
            <a:lvl1pPr algn="l" defTabSz="1219139" rtl="0" eaLnBrk="1" latinLnBrk="0" hangingPunct="1">
              <a:lnSpc>
                <a:spcPct val="90000"/>
              </a:lnSpc>
              <a:spcBef>
                <a:spcPct val="0"/>
              </a:spcBef>
              <a:buNone/>
              <a:defRPr sz="3401" b="1" kern="1200">
                <a:solidFill>
                  <a:schemeClr val="tx1"/>
                </a:solidFill>
                <a:latin typeface="+mj-lt"/>
                <a:ea typeface="+mj-ea"/>
                <a:cs typeface="+mj-cs"/>
              </a:defRPr>
            </a:lvl1pPr>
          </a:lstStyle>
          <a:p>
            <a:r>
              <a:rPr lang="fr-FR" sz="2000" dirty="0">
                <a:solidFill>
                  <a:srgbClr val="000091"/>
                </a:solidFill>
                <a:latin typeface="Marianne" panose="02000000000000000000" pitchFamily="2" charset="0"/>
              </a:rPr>
              <a:t>Une gouvernance qui s’appuie sur les bonnes pratiques identifiées dans la littérature</a:t>
            </a:r>
            <a:endParaRPr lang="fr-FR" sz="1600" dirty="0">
              <a:solidFill>
                <a:schemeClr val="tx2"/>
              </a:solidFill>
              <a:latin typeface="Marianne" panose="02000000000000000000" pitchFamily="2" charset="0"/>
            </a:endParaRPr>
          </a:p>
        </p:txBody>
      </p:sp>
      <p:grpSp>
        <p:nvGrpSpPr>
          <p:cNvPr id="10" name="Groupe 9"/>
          <p:cNvGrpSpPr/>
          <p:nvPr/>
        </p:nvGrpSpPr>
        <p:grpSpPr>
          <a:xfrm>
            <a:off x="455641" y="920276"/>
            <a:ext cx="4032009" cy="1800000"/>
            <a:chOff x="455642" y="839806"/>
            <a:chExt cx="3960000" cy="1800000"/>
          </a:xfrm>
        </p:grpSpPr>
        <p:sp>
          <p:nvSpPr>
            <p:cNvPr id="11" name="Rectangle 10"/>
            <p:cNvSpPr/>
            <p:nvPr/>
          </p:nvSpPr>
          <p:spPr>
            <a:xfrm>
              <a:off x="455642" y="839806"/>
              <a:ext cx="3960000" cy="1800000"/>
            </a:xfrm>
            <a:prstGeom prst="rect">
              <a:avLst/>
            </a:prstGeom>
            <a:solidFill>
              <a:schemeClr val="tx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FR" sz="1000" dirty="0">
                <a:solidFill>
                  <a:schemeClr val="tx1"/>
                </a:solidFill>
                <a:latin typeface="Marianne" panose="02000000000000000000" pitchFamily="2" charset="0"/>
              </a:endParaRPr>
            </a:p>
            <a:p>
              <a:pPr marL="171450" indent="-171450" algn="just">
                <a:spcAft>
                  <a:spcPts val="200"/>
                </a:spcAft>
                <a:buFont typeface="Arial" panose="020B0604020202020204" pitchFamily="34" charset="0"/>
                <a:buChar char="•"/>
              </a:pPr>
              <a:r>
                <a:rPr lang="fr-FR" sz="1000" dirty="0">
                  <a:solidFill>
                    <a:schemeClr val="tx1"/>
                  </a:solidFill>
                  <a:latin typeface="Marianne" panose="02000000000000000000" pitchFamily="2" charset="0"/>
                </a:rPr>
                <a:t>Supervision des stratégies par des </a:t>
              </a:r>
              <a:r>
                <a:rPr lang="fr-FR" sz="1000" b="1" dirty="0">
                  <a:solidFill>
                    <a:schemeClr val="tx1"/>
                  </a:solidFill>
                  <a:latin typeface="Marianne" panose="02000000000000000000" pitchFamily="2" charset="0"/>
                </a:rPr>
                <a:t>comités de pilotage ministériels </a:t>
              </a:r>
              <a:r>
                <a:rPr lang="fr-FR" sz="1000" dirty="0">
                  <a:solidFill>
                    <a:schemeClr val="tx1"/>
                  </a:solidFill>
                  <a:latin typeface="Marianne" panose="02000000000000000000" pitchFamily="2" charset="0"/>
                </a:rPr>
                <a:t>(CPM) qui définissent la cohérence et les orientations stratégiques des dispositifs et s’assurent de leur bonne articulation avec les autres politiques publiques (règlementaire, formation, commande publique) </a:t>
              </a:r>
            </a:p>
            <a:p>
              <a:pPr marL="171450" indent="-171450" algn="just">
                <a:spcAft>
                  <a:spcPts val="200"/>
                </a:spcAft>
                <a:buFont typeface="Arial" panose="020B0604020202020204" pitchFamily="34" charset="0"/>
                <a:buChar char="•"/>
              </a:pPr>
              <a:r>
                <a:rPr lang="fr-FR" sz="1000" dirty="0">
                  <a:solidFill>
                    <a:schemeClr val="tx1"/>
                  </a:solidFill>
                  <a:latin typeface="Marianne" panose="02000000000000000000" pitchFamily="2" charset="0"/>
                </a:rPr>
                <a:t>Des </a:t>
              </a:r>
              <a:r>
                <a:rPr lang="fr-FR" sz="1000" b="1" dirty="0">
                  <a:solidFill>
                    <a:schemeClr val="tx1"/>
                  </a:solidFill>
                  <a:latin typeface="Marianne" panose="02000000000000000000" pitchFamily="2" charset="0"/>
                </a:rPr>
                <a:t>« Ambassadeurs » de France 2030</a:t>
              </a:r>
              <a:r>
                <a:rPr lang="fr-FR" sz="1000" dirty="0">
                  <a:solidFill>
                    <a:schemeClr val="tx1"/>
                  </a:solidFill>
                  <a:latin typeface="Marianne" panose="02000000000000000000" pitchFamily="2" charset="0"/>
                </a:rPr>
                <a:t> contribuent à ces orientations stratégiques.</a:t>
              </a:r>
            </a:p>
          </p:txBody>
        </p:sp>
        <p:sp>
          <p:nvSpPr>
            <p:cNvPr id="12" name="Rectangle 11"/>
            <p:cNvSpPr/>
            <p:nvPr/>
          </p:nvSpPr>
          <p:spPr>
            <a:xfrm>
              <a:off x="455642" y="839806"/>
              <a:ext cx="3960000" cy="194400"/>
            </a:xfrm>
            <a:prstGeom prst="rect">
              <a:avLst/>
            </a:prstGeom>
            <a:solidFill>
              <a:srgbClr val="000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latin typeface="Marianne" panose="02000000000000000000" pitchFamily="2" charset="0"/>
                </a:rPr>
                <a:t>Comités de pilotage ministériels</a:t>
              </a:r>
              <a:endParaRPr lang="fr-FR" sz="2800" b="1" dirty="0">
                <a:solidFill>
                  <a:schemeClr val="bg1"/>
                </a:solidFill>
                <a:latin typeface="Marianne" panose="02000000000000000000" pitchFamily="2" charset="0"/>
              </a:endParaRPr>
            </a:p>
          </p:txBody>
        </p:sp>
      </p:grpSp>
      <p:grpSp>
        <p:nvGrpSpPr>
          <p:cNvPr id="17" name="Groupe 16"/>
          <p:cNvGrpSpPr/>
          <p:nvPr/>
        </p:nvGrpSpPr>
        <p:grpSpPr>
          <a:xfrm>
            <a:off x="2592000" y="2830107"/>
            <a:ext cx="3960000" cy="1800236"/>
            <a:chOff x="4729323" y="2801913"/>
            <a:chExt cx="3960000" cy="1800236"/>
          </a:xfrm>
        </p:grpSpPr>
        <p:sp>
          <p:nvSpPr>
            <p:cNvPr id="19" name="Rectangle 18"/>
            <p:cNvSpPr/>
            <p:nvPr/>
          </p:nvSpPr>
          <p:spPr>
            <a:xfrm>
              <a:off x="4729323" y="2802149"/>
              <a:ext cx="3960000" cy="1800000"/>
            </a:xfrm>
            <a:prstGeom prst="rect">
              <a:avLst/>
            </a:prstGeom>
            <a:solidFill>
              <a:schemeClr val="tx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just">
                <a:buFont typeface="Arial" panose="020B0604020202020204" pitchFamily="34" charset="0"/>
                <a:buChar char="•"/>
              </a:pPr>
              <a:endParaRPr lang="fr-FR" sz="1000" dirty="0">
                <a:solidFill>
                  <a:schemeClr val="tx1"/>
                </a:solidFill>
                <a:latin typeface="Marianne" panose="02000000000000000000" pitchFamily="2" charset="0"/>
              </a:endParaRPr>
            </a:p>
            <a:p>
              <a:pPr marL="171450" indent="-171450" algn="just">
                <a:buFont typeface="Arial" panose="020B0604020202020204" pitchFamily="34" charset="0"/>
                <a:buChar char="•"/>
              </a:pPr>
              <a:r>
                <a:rPr lang="fr-FR" sz="1000" b="1" dirty="0">
                  <a:solidFill>
                    <a:schemeClr val="tx1"/>
                  </a:solidFill>
                  <a:latin typeface="Marianne" panose="02000000000000000000" pitchFamily="2" charset="0"/>
                </a:rPr>
                <a:t>Evaluations </a:t>
              </a:r>
              <a:r>
                <a:rPr lang="fr-FR" sz="1000" b="1" i="1" dirty="0">
                  <a:solidFill>
                    <a:schemeClr val="tx1"/>
                  </a:solidFill>
                  <a:latin typeface="Marianne" panose="02000000000000000000" pitchFamily="2" charset="0"/>
                </a:rPr>
                <a:t>ex ante </a:t>
              </a:r>
              <a:r>
                <a:rPr lang="fr-FR" sz="1000" b="1" dirty="0">
                  <a:solidFill>
                    <a:schemeClr val="tx1"/>
                  </a:solidFill>
                  <a:latin typeface="Marianne" panose="02000000000000000000" pitchFamily="2" charset="0"/>
                </a:rPr>
                <a:t>et </a:t>
              </a:r>
              <a:r>
                <a:rPr lang="fr-FR" sz="1000" b="1" i="1" dirty="0">
                  <a:solidFill>
                    <a:schemeClr val="tx1"/>
                  </a:solidFill>
                  <a:latin typeface="Marianne" panose="02000000000000000000" pitchFamily="2" charset="0"/>
                </a:rPr>
                <a:t>ex post </a:t>
              </a:r>
              <a:r>
                <a:rPr lang="fr-FR" sz="1000" b="1" dirty="0">
                  <a:solidFill>
                    <a:schemeClr val="tx1"/>
                  </a:solidFill>
                  <a:latin typeface="Marianne" panose="02000000000000000000" pitchFamily="2" charset="0"/>
                </a:rPr>
                <a:t>renforcées</a:t>
              </a:r>
              <a:r>
                <a:rPr lang="fr-FR" sz="1000" dirty="0">
                  <a:solidFill>
                    <a:schemeClr val="tx1"/>
                  </a:solidFill>
                  <a:latin typeface="Marianne" panose="02000000000000000000" pitchFamily="2" charset="0"/>
                </a:rPr>
                <a:t>: définition d’</a:t>
              </a:r>
              <a:r>
                <a:rPr lang="fr-FR" sz="1000" u="sng" dirty="0">
                  <a:solidFill>
                    <a:schemeClr val="tx1"/>
                  </a:solidFill>
                  <a:latin typeface="Marianne" panose="02000000000000000000" pitchFamily="2" charset="0"/>
                </a:rPr>
                <a:t>indicateurs d’impacts</a:t>
              </a:r>
              <a:r>
                <a:rPr lang="fr-FR" sz="1000" dirty="0">
                  <a:solidFill>
                    <a:schemeClr val="tx1"/>
                  </a:solidFill>
                  <a:latin typeface="Marianne" panose="02000000000000000000" pitchFamily="2" charset="0"/>
                </a:rPr>
                <a:t> (maturité technologique, chiffre d’affaires, emplois créés ou impact environnemental) </a:t>
              </a:r>
            </a:p>
            <a:p>
              <a:pPr marL="171450" indent="-171450" algn="just">
                <a:buFont typeface="Arial" panose="020B0604020202020204" pitchFamily="34" charset="0"/>
                <a:buChar char="•"/>
              </a:pPr>
              <a:r>
                <a:rPr lang="fr-FR" sz="1000" dirty="0">
                  <a:solidFill>
                    <a:schemeClr val="tx1"/>
                  </a:solidFill>
                  <a:latin typeface="Marianne" panose="02000000000000000000" pitchFamily="2" charset="0"/>
                </a:rPr>
                <a:t>Processus d’évaluation sous l’égide du Comité de surveillance des investissements d’avenir (CSIA)</a:t>
              </a:r>
            </a:p>
            <a:p>
              <a:pPr marL="171450" indent="-171450" algn="just">
                <a:buFont typeface="Arial" panose="020B0604020202020204" pitchFamily="34" charset="0"/>
                <a:buChar char="•"/>
              </a:pPr>
              <a:r>
                <a:rPr lang="fr-FR" sz="1000" b="1" dirty="0">
                  <a:solidFill>
                    <a:schemeClr val="tx1"/>
                  </a:solidFill>
                  <a:latin typeface="Marianne" panose="02000000000000000000" pitchFamily="2" charset="0"/>
                </a:rPr>
                <a:t>Premier rapport d’évaluation rendu en 2023.</a:t>
              </a:r>
            </a:p>
          </p:txBody>
        </p:sp>
        <p:sp>
          <p:nvSpPr>
            <p:cNvPr id="21" name="Rectangle 20"/>
            <p:cNvSpPr/>
            <p:nvPr/>
          </p:nvSpPr>
          <p:spPr>
            <a:xfrm>
              <a:off x="4729323" y="2801913"/>
              <a:ext cx="3960000" cy="194400"/>
            </a:xfrm>
            <a:prstGeom prst="rect">
              <a:avLst/>
            </a:prstGeom>
            <a:solidFill>
              <a:srgbClr val="000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latin typeface="Marianne" panose="02000000000000000000" pitchFamily="2" charset="0"/>
                </a:rPr>
                <a:t>Evaluation </a:t>
              </a:r>
              <a:r>
                <a:rPr lang="fr-FR" sz="1200" b="1" i="1" dirty="0">
                  <a:solidFill>
                    <a:schemeClr val="bg1"/>
                  </a:solidFill>
                  <a:latin typeface="Marianne" panose="02000000000000000000" pitchFamily="2" charset="0"/>
                </a:rPr>
                <a:t>ex ante</a:t>
              </a:r>
              <a:r>
                <a:rPr lang="fr-FR" sz="1200" b="1" dirty="0">
                  <a:solidFill>
                    <a:schemeClr val="bg1"/>
                  </a:solidFill>
                  <a:latin typeface="Marianne" panose="02000000000000000000" pitchFamily="2" charset="0"/>
                </a:rPr>
                <a:t>, </a:t>
              </a:r>
              <a:r>
                <a:rPr lang="fr-FR" sz="1200" b="1" i="1" dirty="0">
                  <a:solidFill>
                    <a:schemeClr val="bg1"/>
                  </a:solidFill>
                  <a:latin typeface="Marianne" panose="02000000000000000000" pitchFamily="2" charset="0"/>
                </a:rPr>
                <a:t>in </a:t>
              </a:r>
              <a:r>
                <a:rPr lang="fr-FR" sz="1200" b="1" i="1" dirty="0" err="1">
                  <a:solidFill>
                    <a:schemeClr val="bg1"/>
                  </a:solidFill>
                  <a:latin typeface="Marianne" panose="02000000000000000000" pitchFamily="2" charset="0"/>
                </a:rPr>
                <a:t>itenere</a:t>
              </a:r>
              <a:r>
                <a:rPr lang="fr-FR" sz="1200" b="1" i="1" dirty="0">
                  <a:solidFill>
                    <a:schemeClr val="bg1"/>
                  </a:solidFill>
                  <a:latin typeface="Marianne" panose="02000000000000000000" pitchFamily="2" charset="0"/>
                </a:rPr>
                <a:t> </a:t>
              </a:r>
              <a:r>
                <a:rPr lang="fr-FR" sz="1200" b="1" dirty="0">
                  <a:solidFill>
                    <a:schemeClr val="bg1"/>
                  </a:solidFill>
                  <a:latin typeface="Marianne" panose="02000000000000000000" pitchFamily="2" charset="0"/>
                </a:rPr>
                <a:t>et </a:t>
              </a:r>
              <a:r>
                <a:rPr lang="fr-FR" sz="1200" b="1" i="1" dirty="0">
                  <a:solidFill>
                    <a:schemeClr val="bg1"/>
                  </a:solidFill>
                  <a:latin typeface="Marianne" panose="02000000000000000000" pitchFamily="2" charset="0"/>
                </a:rPr>
                <a:t>ex post</a:t>
              </a:r>
              <a:endParaRPr lang="fr-FR" sz="2800" b="1" i="1" dirty="0">
                <a:solidFill>
                  <a:schemeClr val="bg1"/>
                </a:solidFill>
                <a:latin typeface="Marianne" panose="02000000000000000000" pitchFamily="2" charset="0"/>
              </a:endParaRPr>
            </a:p>
          </p:txBody>
        </p:sp>
      </p:grpSp>
      <p:grpSp>
        <p:nvGrpSpPr>
          <p:cNvPr id="22" name="Groupe 21"/>
          <p:cNvGrpSpPr/>
          <p:nvPr/>
        </p:nvGrpSpPr>
        <p:grpSpPr>
          <a:xfrm>
            <a:off x="4645566" y="898462"/>
            <a:ext cx="4032009" cy="1800000"/>
            <a:chOff x="455642" y="2800746"/>
            <a:chExt cx="3960000" cy="1800000"/>
          </a:xfrm>
        </p:grpSpPr>
        <p:sp>
          <p:nvSpPr>
            <p:cNvPr id="23" name="Rectangle 22"/>
            <p:cNvSpPr/>
            <p:nvPr/>
          </p:nvSpPr>
          <p:spPr>
            <a:xfrm>
              <a:off x="455642" y="2800746"/>
              <a:ext cx="3960000" cy="1800000"/>
            </a:xfrm>
            <a:prstGeom prst="rect">
              <a:avLst/>
            </a:prstGeom>
            <a:solidFill>
              <a:schemeClr val="tx2">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fr-FR" sz="1000" b="1" dirty="0">
                <a:solidFill>
                  <a:schemeClr val="tx1"/>
                </a:solidFill>
                <a:latin typeface="Marianne" panose="02000000000000000000" pitchFamily="2" charset="0"/>
              </a:endParaRPr>
            </a:p>
            <a:p>
              <a:pPr algn="just"/>
              <a:endParaRPr lang="fr-FR" sz="1000" b="1" dirty="0">
                <a:solidFill>
                  <a:schemeClr val="tx1"/>
                </a:solidFill>
                <a:latin typeface="Marianne" panose="02000000000000000000" pitchFamily="2" charset="0"/>
              </a:endParaRPr>
            </a:p>
            <a:p>
              <a:pPr marL="171450" indent="-171450" algn="just">
                <a:buFont typeface="Arial" panose="020B0604020202020204" pitchFamily="34" charset="0"/>
                <a:buChar char="•"/>
              </a:pPr>
              <a:r>
                <a:rPr lang="fr-FR" sz="1000" dirty="0">
                  <a:solidFill>
                    <a:schemeClr val="tx1"/>
                  </a:solidFill>
                  <a:latin typeface="Marianne" panose="02000000000000000000" pitchFamily="2" charset="0"/>
                </a:rPr>
                <a:t>Délégation accrue aux opérateurs (</a:t>
              </a:r>
              <a:r>
                <a:rPr lang="fr-FR" sz="1000" dirty="0" err="1">
                  <a:solidFill>
                    <a:schemeClr val="tx1"/>
                  </a:solidFill>
                  <a:latin typeface="Marianne" panose="02000000000000000000" pitchFamily="2" charset="0"/>
                </a:rPr>
                <a:t>Bpifrance</a:t>
              </a:r>
              <a:r>
                <a:rPr lang="fr-FR" sz="1000" dirty="0">
                  <a:solidFill>
                    <a:schemeClr val="tx1"/>
                  </a:solidFill>
                  <a:latin typeface="Marianne" panose="02000000000000000000" pitchFamily="2" charset="0"/>
                </a:rPr>
                <a:t>, ADEME, ANR...) et </a:t>
              </a:r>
              <a:r>
                <a:rPr lang="fr-FR" sz="1000" b="1" dirty="0">
                  <a:solidFill>
                    <a:schemeClr val="tx1"/>
                  </a:solidFill>
                  <a:latin typeface="Marianne" panose="02000000000000000000" pitchFamily="2" charset="0"/>
                </a:rPr>
                <a:t>mobilisation d’experts indépendants</a:t>
              </a:r>
              <a:r>
                <a:rPr lang="fr-FR" sz="1000" dirty="0">
                  <a:solidFill>
                    <a:schemeClr val="tx1"/>
                  </a:solidFill>
                  <a:latin typeface="Marianne" panose="02000000000000000000" pitchFamily="2" charset="0"/>
                </a:rPr>
                <a:t>, scientifiques ou entrepreneurs chevronnés exempts de conflits d’intérêt </a:t>
              </a:r>
            </a:p>
            <a:p>
              <a:pPr marL="171450" indent="-171450" algn="just">
                <a:buFont typeface="Arial" panose="020B0604020202020204" pitchFamily="34" charset="0"/>
                <a:buChar char="•"/>
              </a:pPr>
              <a:r>
                <a:rPr lang="fr-FR" sz="1000" dirty="0">
                  <a:solidFill>
                    <a:schemeClr val="tx1"/>
                  </a:solidFill>
                  <a:latin typeface="Marianne" panose="02000000000000000000" pitchFamily="2" charset="0"/>
                </a:rPr>
                <a:t>Pour chaque appel à projet, après une première étape de filtrage de l’opérateur, les projets sont auditionnés par des experts indépendants. </a:t>
              </a:r>
            </a:p>
            <a:p>
              <a:pPr marL="171450" indent="-171450" algn="just">
                <a:buFont typeface="Wingdings" panose="05000000000000000000" pitchFamily="2" charset="2"/>
                <a:buChar char="Ø"/>
              </a:pPr>
              <a:r>
                <a:rPr lang="fr-FR" sz="1000" dirty="0">
                  <a:solidFill>
                    <a:schemeClr val="tx1"/>
                  </a:solidFill>
                  <a:latin typeface="Marianne" panose="02000000000000000000" pitchFamily="2" charset="0"/>
                </a:rPr>
                <a:t>Cette gouvernance exigeante doit permettre une sélection ambitieuse des projets qui </a:t>
              </a:r>
              <a:r>
                <a:rPr lang="fr-FR" sz="1000" b="1" dirty="0">
                  <a:solidFill>
                    <a:schemeClr val="tx1"/>
                  </a:solidFill>
                  <a:latin typeface="Marianne" panose="02000000000000000000" pitchFamily="2" charset="0"/>
                </a:rPr>
                <a:t>limitent les effets d’aubaine, par l’application du </a:t>
              </a:r>
              <a:r>
                <a:rPr lang="fr-FR" sz="1000" b="1" u="sng" dirty="0">
                  <a:solidFill>
                    <a:schemeClr val="tx1"/>
                  </a:solidFill>
                  <a:latin typeface="Marianne" panose="02000000000000000000" pitchFamily="2" charset="0"/>
                </a:rPr>
                <a:t>principe d’</a:t>
              </a:r>
              <a:r>
                <a:rPr lang="fr-FR" sz="1000" b="1" u="sng" dirty="0" err="1">
                  <a:solidFill>
                    <a:schemeClr val="tx1"/>
                  </a:solidFill>
                  <a:latin typeface="Marianne" panose="02000000000000000000" pitchFamily="2" charset="0"/>
                </a:rPr>
                <a:t>incitativité</a:t>
              </a:r>
              <a:endParaRPr lang="fr-FR" sz="1000" dirty="0">
                <a:solidFill>
                  <a:schemeClr val="tx1"/>
                </a:solidFill>
                <a:latin typeface="Marianne" panose="02000000000000000000" pitchFamily="2" charset="0"/>
              </a:endParaRPr>
            </a:p>
          </p:txBody>
        </p:sp>
        <p:sp>
          <p:nvSpPr>
            <p:cNvPr id="24" name="Rectangle 23"/>
            <p:cNvSpPr/>
            <p:nvPr/>
          </p:nvSpPr>
          <p:spPr>
            <a:xfrm>
              <a:off x="455642" y="2821327"/>
              <a:ext cx="3960000" cy="194400"/>
            </a:xfrm>
            <a:prstGeom prst="rect">
              <a:avLst/>
            </a:prstGeom>
            <a:solidFill>
              <a:srgbClr val="00009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dirty="0">
                  <a:solidFill>
                    <a:schemeClr val="bg1"/>
                  </a:solidFill>
                  <a:latin typeface="Marianne" panose="02000000000000000000" pitchFamily="2" charset="0"/>
                </a:rPr>
                <a:t>Mobilisation d’experts indépendants</a:t>
              </a:r>
              <a:endParaRPr lang="fr-FR" sz="2800" b="1" dirty="0">
                <a:solidFill>
                  <a:schemeClr val="bg1"/>
                </a:solidFill>
                <a:latin typeface="Marianne" panose="02000000000000000000" pitchFamily="2" charset="0"/>
              </a:endParaRPr>
            </a:p>
          </p:txBody>
        </p:sp>
      </p:grpSp>
      <p:sp>
        <p:nvSpPr>
          <p:cNvPr id="2" name="Espace réservé du numéro de diapositive 1">
            <a:extLst>
              <a:ext uri="{FF2B5EF4-FFF2-40B4-BE49-F238E27FC236}">
                <a16:creationId xmlns:a16="http://schemas.microsoft.com/office/drawing/2014/main" id="{AA06219D-958D-4BC9-91CD-6FB457728C09}"/>
              </a:ext>
            </a:extLst>
          </p:cNvPr>
          <p:cNvSpPr>
            <a:spLocks noGrp="1"/>
          </p:cNvSpPr>
          <p:nvPr>
            <p:ph type="sldNum" sz="quarter" idx="12"/>
          </p:nvPr>
        </p:nvSpPr>
        <p:spPr/>
        <p:txBody>
          <a:bodyPr/>
          <a:lstStyle/>
          <a:p>
            <a:fld id="{733122C9-A0B9-462F-8757-0847AD287B63}" type="slidenum">
              <a:rPr lang="fr-FR" smtClean="0"/>
              <a:pPr/>
              <a:t>9</a:t>
            </a:fld>
            <a:endParaRPr lang="fr-FR" dirty="0"/>
          </a:p>
        </p:txBody>
      </p:sp>
    </p:spTree>
    <p:extLst>
      <p:ext uri="{BB962C8B-B14F-4D97-AF65-F5344CB8AC3E}">
        <p14:creationId xmlns:p14="http://schemas.microsoft.com/office/powerpoint/2010/main" val="2695485930"/>
      </p:ext>
    </p:extLst>
  </p:cSld>
  <p:clrMapOvr>
    <a:masterClrMapping/>
  </p:clrMapOvr>
</p:sld>
</file>

<file path=ppt/theme/theme1.xml><?xml version="1.0" encoding="utf-8"?>
<a:theme xmlns:a="http://schemas.openxmlformats.org/drawingml/2006/main" name="GOUVERNEMENT">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olidFill>
            <a:schemeClr val="tx2"/>
          </a:solidFill>
        </a:ln>
      </a:spPr>
      <a:bodyPr wrap="square" rIns="0" anchor="t">
        <a:noAutofit/>
      </a:bodyPr>
      <a:lstStyle>
        <a:defPPr algn="l">
          <a:defRPr sz="900" dirty="0">
            <a:latin typeface="Marianne" panose="02000000000000000000" pitchFamily="2" charset="0"/>
          </a:defRPr>
        </a:defPPr>
      </a:lstStyle>
    </a:spDef>
  </a:objectDefaults>
  <a:extraClrSchemeLst/>
  <a:extLst>
    <a:ext uri="{05A4C25C-085E-4340-85A3-A5531E510DB2}">
      <thm15:themeFamily xmlns:thm15="http://schemas.microsoft.com/office/thememl/2012/main" name="ppt_gouvernement_marianne" id="{307D1C89-B296-4882-8ECC-2BD1C6821949}" vid="{B53EA17D-A77A-459E-979D-FA962BE9015A}"/>
    </a:ext>
  </a:extLst>
</a:theme>
</file>

<file path=ppt/theme/theme2.xml><?xml version="1.0" encoding="utf-8"?>
<a:theme xmlns:a="http://schemas.openxmlformats.org/drawingml/2006/main" name="1_GOUVERNEMENT">
  <a:themeElements>
    <a:clrScheme name="GOUVERNEMENT PPT">
      <a:dk1>
        <a:srgbClr val="000000"/>
      </a:dk1>
      <a:lt1>
        <a:srgbClr val="FFFFFF"/>
      </a:lt1>
      <a:dk2>
        <a:srgbClr val="000091"/>
      </a:dk2>
      <a:lt2>
        <a:srgbClr val="E1000F"/>
      </a:lt2>
      <a:accent1>
        <a:srgbClr val="005841"/>
      </a:accent1>
      <a:accent2>
        <a:srgbClr val="21215A"/>
      </a:accent2>
      <a:accent3>
        <a:srgbClr val="FFD500"/>
      </a:accent3>
      <a:accent4>
        <a:srgbClr val="EA5433"/>
      </a:accent4>
      <a:accent5>
        <a:srgbClr val="8C2237"/>
      </a:accent5>
      <a:accent6>
        <a:srgbClr val="49311F"/>
      </a:accent6>
      <a:hlink>
        <a:srgbClr val="000000"/>
      </a:hlink>
      <a:folHlink>
        <a:srgbClr val="000000"/>
      </a:folHlink>
    </a:clrScheme>
    <a:fontScheme name="Personnalisé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pt_gouvernement_marianne" id="{307D1C89-B296-4882-8ECC-2BD1C6821949}" vid="{B53EA17D-A77A-459E-979D-FA962BE9015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ppt_gouvernement_arial</Template>
  <TotalTime>9646</TotalTime>
  <Words>2041</Words>
  <Application>Microsoft Macintosh PowerPoint</Application>
  <PresentationFormat>Affichage à l'écran (16:9)</PresentationFormat>
  <Paragraphs>170</Paragraphs>
  <Slides>10</Slides>
  <Notes>0</Notes>
  <HiddenSlides>0</HiddenSlides>
  <MMClips>0</MMClips>
  <ScaleCrop>false</ScaleCrop>
  <HeadingPairs>
    <vt:vector size="6" baseType="variant">
      <vt:variant>
        <vt:lpstr>Polices utilisées</vt:lpstr>
      </vt:variant>
      <vt:variant>
        <vt:i4>6</vt:i4>
      </vt:variant>
      <vt:variant>
        <vt:lpstr>Thème</vt:lpstr>
      </vt:variant>
      <vt:variant>
        <vt:i4>2</vt:i4>
      </vt:variant>
      <vt:variant>
        <vt:lpstr>Titres des diapositives</vt:lpstr>
      </vt:variant>
      <vt:variant>
        <vt:i4>10</vt:i4>
      </vt:variant>
    </vt:vector>
  </HeadingPairs>
  <TitlesOfParts>
    <vt:vector size="18" baseType="lpstr">
      <vt:lpstr>Arial</vt:lpstr>
      <vt:lpstr>Calibri</vt:lpstr>
      <vt:lpstr>Courier New</vt:lpstr>
      <vt:lpstr>Marianne</vt:lpstr>
      <vt:lpstr>Symbol</vt:lpstr>
      <vt:lpstr>Wingdings</vt:lpstr>
      <vt:lpstr>GOUVERNEMENT</vt:lpstr>
      <vt:lpstr>1_GOUVERNEMENT</vt:lpstr>
      <vt:lpstr>Présentation PowerPoint</vt:lpstr>
      <vt:lpstr>Présentation PowerPoint</vt:lpstr>
      <vt:lpstr>Présentation PowerPoint</vt:lpstr>
      <vt:lpstr>Le Net Zero Industry Act (NZIA) vise à renforcer le déploiement de capacités de production de technologies vertes en Europe </vt:lpstr>
      <vt:lpstr>Le Crédit d’impôt aux investissements industrie verte (C3IV) ouvre de nouveaux horizons pour soutenir les projets stratégiques en France </vt:lpstr>
      <vt:lpstr>Présentation PowerPoint</vt:lpstr>
      <vt:lpstr>Présentation PowerPoint</vt:lpstr>
      <vt:lpstr>Présentation PowerPoint</vt:lpstr>
      <vt:lpstr>Présentation PowerPoint</vt:lpstr>
      <vt:lpstr>Présentation PowerPoint</vt:lpstr>
    </vt:vector>
  </TitlesOfParts>
  <Manager>Client</Manager>
  <Company>Secrétariat Général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Client</dc:subject>
  <dc:creator>GARZARO Laura</dc:creator>
  <cp:lastModifiedBy>Audrey HALOPE</cp:lastModifiedBy>
  <cp:revision>196</cp:revision>
  <dcterms:created xsi:type="dcterms:W3CDTF">2020-03-06T09:47:41Z</dcterms:created>
  <dcterms:modified xsi:type="dcterms:W3CDTF">2024-03-22T11:05:49Z</dcterms:modified>
</cp:coreProperties>
</file>